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9" r:id="rId2"/>
  </p:sldMasterIdLst>
  <p:sldIdLst>
    <p:sldId id="257" r:id="rId3"/>
    <p:sldId id="258" r:id="rId4"/>
    <p:sldId id="259" r:id="rId5"/>
    <p:sldId id="260" r:id="rId6"/>
    <p:sldId id="262" r:id="rId7"/>
    <p:sldId id="265" r:id="rId8"/>
    <p:sldId id="266" r:id="rId9"/>
    <p:sldId id="263" r:id="rId10"/>
    <p:sldId id="268" r:id="rId11"/>
    <p:sldId id="267" r:id="rId12"/>
    <p:sldId id="264"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C17FA-2296-427C-8FB6-90CE5A30FBE1}" v="1504" dt="2021-10-29T00:50:10.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45931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6479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574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1762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46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69659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33806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9084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60725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10251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70682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603707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15791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14536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2933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2280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446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88952729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3">
            <a:extLst>
              <a:ext uri="{FF2B5EF4-FFF2-40B4-BE49-F238E27FC236}">
                <a16:creationId xmlns:a16="http://schemas.microsoft.com/office/drawing/2014/main" id="{667EB5B9-904F-4435-98CE-099B89C94DBA}"/>
              </a:ext>
            </a:extLst>
          </p:cNvPr>
          <p:cNvPicPr>
            <a:picLocks noChangeAspect="1"/>
          </p:cNvPicPr>
          <p:nvPr/>
        </p:nvPicPr>
        <p:blipFill rotWithShape="1">
          <a:blip r:embed="rId3">
            <a:duotone>
              <a:prstClr val="black"/>
              <a:schemeClr val="accent5">
                <a:tint val="45000"/>
                <a:satMod val="400000"/>
              </a:schemeClr>
            </a:duotone>
            <a:alphaModFix amt="25000"/>
          </a:blip>
          <a:srcRect l="6628" t="36079" r="2463"/>
          <a:stretch/>
        </p:blipFill>
        <p:spPr>
          <a:xfrm>
            <a:off x="8195114" y="10"/>
            <a:ext cx="12191980" cy="6856614"/>
          </a:xfrm>
          <a:prstGeom prst="rect">
            <a:avLst/>
          </a:prstGeom>
        </p:spPr>
      </p:pic>
      <p:sp>
        <p:nvSpPr>
          <p:cNvPr id="2" name="Title 1"/>
          <p:cNvSpPr>
            <a:spLocks noGrp="1"/>
          </p:cNvSpPr>
          <p:nvPr>
            <p:ph type="ctrTitle"/>
          </p:nvPr>
        </p:nvSpPr>
        <p:spPr>
          <a:xfrm>
            <a:off x="1154955" y="1447800"/>
            <a:ext cx="8825658" cy="3329581"/>
          </a:xfrm>
        </p:spPr>
        <p:txBody>
          <a:bodyPr>
            <a:normAutofit/>
          </a:bodyPr>
          <a:lstStyle/>
          <a:p>
            <a:r>
              <a:rPr lang="en-US" dirty="0">
                <a:cs typeface="Calibri Light"/>
              </a:rPr>
              <a:t>Outer joins</a:t>
            </a:r>
            <a:endParaRPr lang="en-US" dirty="0"/>
          </a:p>
        </p:txBody>
      </p:sp>
      <p:sp>
        <p:nvSpPr>
          <p:cNvPr id="3" name="Subtitle 2"/>
          <p:cNvSpPr>
            <a:spLocks noGrp="1"/>
          </p:cNvSpPr>
          <p:nvPr>
            <p:ph type="subTitle" idx="1"/>
          </p:nvPr>
        </p:nvSpPr>
        <p:spPr>
          <a:xfrm>
            <a:off x="1154955" y="4777380"/>
            <a:ext cx="8825658" cy="861420"/>
          </a:xfrm>
        </p:spPr>
        <p:txBody>
          <a:bodyPr vert="horz" lIns="91440" tIns="45720" rIns="91440" bIns="45720" rtlCol="0">
            <a:normAutofit/>
          </a:bodyPr>
          <a:lstStyle/>
          <a:p>
            <a:r>
              <a:rPr lang="en-US" err="1">
                <a:cs typeface="Calibri"/>
              </a:rPr>
              <a:t>CSCi</a:t>
            </a:r>
            <a:r>
              <a:rPr lang="en-US">
                <a:cs typeface="Calibri"/>
              </a:rPr>
              <a:t> 232</a:t>
            </a:r>
          </a:p>
          <a:p>
            <a:r>
              <a:rPr lang="en-US">
                <a:cs typeface="Calibri"/>
              </a:rPr>
              <a:t>Alvin Lam</a:t>
            </a:r>
          </a:p>
        </p:txBody>
      </p:sp>
      <p:sp>
        <p:nvSpPr>
          <p:cNvPr id="23"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728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Right JOIN Example</a:t>
            </a:r>
          </a:p>
        </p:txBody>
      </p:sp>
      <p:sp>
        <p:nvSpPr>
          <p:cNvPr id="3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4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6" descr="A picture containing text, crossword puzzle&#10;&#10;Description automatically generated">
            <a:extLst>
              <a:ext uri="{FF2B5EF4-FFF2-40B4-BE49-F238E27FC236}">
                <a16:creationId xmlns:a16="http://schemas.microsoft.com/office/drawing/2014/main" id="{0BB63FBD-29E4-448C-8B11-11E826013E58}"/>
              </a:ext>
            </a:extLst>
          </p:cNvPr>
          <p:cNvPicPr>
            <a:picLocks noChangeAspect="1"/>
          </p:cNvPicPr>
          <p:nvPr/>
        </p:nvPicPr>
        <p:blipFill>
          <a:blip r:embed="rId2"/>
          <a:stretch>
            <a:fillRect/>
          </a:stretch>
        </p:blipFill>
        <p:spPr>
          <a:xfrm>
            <a:off x="6093992" y="1303542"/>
            <a:ext cx="5449889" cy="4250913"/>
          </a:xfrm>
          <a:prstGeom prst="rect">
            <a:avLst/>
          </a:prstGeom>
          <a:effectLst/>
        </p:spPr>
      </p:pic>
      <p:sp>
        <p:nvSpPr>
          <p:cNvPr id="40" name="Rectangle 4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648931" y="2438400"/>
            <a:ext cx="4166509" cy="3785419"/>
          </a:xfrm>
        </p:spPr>
        <p:txBody>
          <a:bodyPr vert="horz" lIns="91440" tIns="45720" rIns="91440" bIns="45720" rtlCol="0" anchor="t">
            <a:normAutofit/>
          </a:bodyPr>
          <a:lstStyle/>
          <a:p>
            <a:pPr>
              <a:lnSpc>
                <a:spcPct val="90000"/>
              </a:lnSpc>
              <a:buClr>
                <a:srgbClr val="8AD0D6"/>
              </a:buClr>
            </a:pPr>
            <a:r>
              <a:rPr lang="en-US" sz="1900" dirty="0">
                <a:solidFill>
                  <a:srgbClr val="EBEBEB"/>
                </a:solidFill>
              </a:rPr>
              <a:t>Assume we have tables S and T</a:t>
            </a:r>
          </a:p>
          <a:p>
            <a:pPr>
              <a:lnSpc>
                <a:spcPct val="90000"/>
              </a:lnSpc>
              <a:buClr>
                <a:srgbClr val="8AD0D6"/>
              </a:buClr>
            </a:pPr>
            <a:r>
              <a:rPr lang="en-US" sz="1900" dirty="0">
                <a:solidFill>
                  <a:srgbClr val="EBEBEB"/>
                </a:solidFill>
              </a:rPr>
              <a:t>SELECT * FROM S </a:t>
            </a:r>
            <a:r>
              <a:rPr lang="en-US" sz="1900" dirty="0" err="1">
                <a:solidFill>
                  <a:srgbClr val="EBEBEB"/>
                </a:solidFill>
              </a:rPr>
              <a:t>s</a:t>
            </a:r>
            <a:r>
              <a:rPr lang="en-US" sz="1900" dirty="0">
                <a:solidFill>
                  <a:srgbClr val="EBEBEB"/>
                </a:solidFill>
              </a:rPr>
              <a:t> </a:t>
            </a:r>
          </a:p>
          <a:p>
            <a:pPr marL="0" indent="0">
              <a:lnSpc>
                <a:spcPct val="90000"/>
              </a:lnSpc>
              <a:buClr>
                <a:srgbClr val="8AD0D6"/>
              </a:buClr>
              <a:buNone/>
            </a:pPr>
            <a:r>
              <a:rPr lang="en-US" sz="1900" dirty="0">
                <a:solidFill>
                  <a:srgbClr val="EBEBEB"/>
                </a:solidFill>
              </a:rPr>
              <a:t>       RIGHT JOIN T </a:t>
            </a:r>
            <a:r>
              <a:rPr lang="en-US" sz="1900" dirty="0" err="1">
                <a:solidFill>
                  <a:srgbClr val="EBEBEB"/>
                </a:solidFill>
              </a:rPr>
              <a:t>t</a:t>
            </a:r>
            <a:r>
              <a:rPr lang="en-US" sz="1900" dirty="0">
                <a:solidFill>
                  <a:srgbClr val="EBEBEB"/>
                </a:solidFill>
              </a:rPr>
              <a:t> </a:t>
            </a:r>
          </a:p>
          <a:p>
            <a:pPr marL="0" indent="0">
              <a:lnSpc>
                <a:spcPct val="90000"/>
              </a:lnSpc>
              <a:buNone/>
            </a:pPr>
            <a:r>
              <a:rPr lang="en-US" sz="1900" dirty="0">
                <a:solidFill>
                  <a:srgbClr val="EBEBEB"/>
                </a:solidFill>
              </a:rPr>
              <a:t>       ON </a:t>
            </a:r>
            <a:r>
              <a:rPr lang="en-US" sz="1900" dirty="0" err="1">
                <a:solidFill>
                  <a:srgbClr val="EBEBEB"/>
                </a:solidFill>
              </a:rPr>
              <a:t>s.B</a:t>
            </a:r>
            <a:r>
              <a:rPr lang="en-US" sz="1900" dirty="0">
                <a:solidFill>
                  <a:srgbClr val="EBEBEB"/>
                </a:solidFill>
              </a:rPr>
              <a:t> = </a:t>
            </a:r>
            <a:r>
              <a:rPr lang="en-US" sz="1900" dirty="0" err="1">
                <a:solidFill>
                  <a:srgbClr val="EBEBEB"/>
                </a:solidFill>
              </a:rPr>
              <a:t>t.B</a:t>
            </a:r>
            <a:r>
              <a:rPr lang="en-US" sz="1900" dirty="0">
                <a:solidFill>
                  <a:srgbClr val="EBEBEB"/>
                </a:solidFill>
              </a:rPr>
              <a:t>;</a:t>
            </a:r>
          </a:p>
          <a:p>
            <a:pPr>
              <a:lnSpc>
                <a:spcPct val="90000"/>
              </a:lnSpc>
              <a:buClr>
                <a:srgbClr val="8AD0D6"/>
              </a:buClr>
            </a:pPr>
            <a:r>
              <a:rPr lang="en-US" sz="1900" dirty="0">
                <a:solidFill>
                  <a:srgbClr val="EBEBEB"/>
                </a:solidFill>
              </a:rPr>
              <a:t>Note: Same case as the 2nd LEFT JOIN example, the matching rows will behave the same as a INNER JOIN with the non-matching row defaulting all values to NULL</a:t>
            </a:r>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3575208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38B1ED-B6A2-44AD-B767-2D9984DC34E9}"/>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FULL JOIN</a:t>
            </a:r>
          </a:p>
        </p:txBody>
      </p:sp>
      <p:sp useBgFill="1">
        <p:nvSpPr>
          <p:cNvPr id="38"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87AEC408-0A6E-4A98-8977-C3A7247CAAF5}"/>
              </a:ext>
            </a:extLst>
          </p:cNvPr>
          <p:cNvSpPr>
            <a:spLocks noGrp="1"/>
          </p:cNvSpPr>
          <p:nvPr>
            <p:ph idx="1"/>
          </p:nvPr>
        </p:nvSpPr>
        <p:spPr>
          <a:xfrm>
            <a:off x="648931" y="2548281"/>
            <a:ext cx="5122606" cy="3658689"/>
          </a:xfrm>
        </p:spPr>
        <p:txBody>
          <a:bodyPr vert="horz" lIns="91440" tIns="45720" rIns="91440" bIns="45720" rtlCol="0" anchor="t">
            <a:normAutofit/>
          </a:bodyPr>
          <a:lstStyle/>
          <a:p>
            <a:pPr>
              <a:buClr>
                <a:srgbClr val="EBEBEB">
                  <a:lumMod val="40000"/>
                  <a:lumOff val="60000"/>
                </a:srgbClr>
              </a:buClr>
              <a:buFont typeface="Wingdings 3"/>
            </a:pPr>
            <a:r>
              <a:rPr lang="en-US" dirty="0"/>
              <a:t>Keyword:  </a:t>
            </a:r>
            <a:r>
              <a:rPr lang="en-US" b="1" dirty="0"/>
              <a:t>FULL</a:t>
            </a:r>
          </a:p>
          <a:p>
            <a:pPr>
              <a:buClr>
                <a:srgbClr val="8AD0D6"/>
              </a:buClr>
            </a:pPr>
            <a:r>
              <a:rPr lang="en-US" dirty="0"/>
              <a:t>Syntax:</a:t>
            </a:r>
          </a:p>
          <a:p>
            <a:pPr lvl="1">
              <a:buClr>
                <a:srgbClr val="8AD0D6"/>
              </a:buClr>
            </a:pPr>
            <a:r>
              <a:rPr lang="en-US" dirty="0"/>
              <a:t>SELECT &lt;attributes&gt; FROM &lt;table1&gt; [[AS] alias]</a:t>
            </a:r>
          </a:p>
          <a:p>
            <a:pPr marL="457200" lvl="1" indent="0">
              <a:buClr>
                <a:srgbClr val="8AD0D6"/>
              </a:buClr>
              <a:buNone/>
            </a:pPr>
            <a:r>
              <a:rPr lang="en-US" dirty="0"/>
              <a:t>     </a:t>
            </a:r>
            <a:r>
              <a:rPr lang="en-US" b="1" i="1" dirty="0"/>
              <a:t>FULL</a:t>
            </a:r>
            <a:r>
              <a:rPr lang="en-US" dirty="0"/>
              <a:t>[OUTER] JOIN &lt;table2&gt; [[AS] alias]  </a:t>
            </a:r>
          </a:p>
          <a:p>
            <a:pPr marL="457200" lvl="1" indent="0">
              <a:buNone/>
            </a:pPr>
            <a:r>
              <a:rPr lang="en-US" dirty="0"/>
              <a:t>     &lt;</a:t>
            </a:r>
            <a:r>
              <a:rPr lang="en-US" b="1" i="1" dirty="0"/>
              <a:t>join condition</a:t>
            </a:r>
            <a:r>
              <a:rPr lang="en-US" dirty="0"/>
              <a:t>&gt; […]</a:t>
            </a:r>
          </a:p>
          <a:p>
            <a:pPr marL="457200" lvl="1" indent="0">
              <a:buNone/>
            </a:pPr>
            <a:endParaRPr lang="en-US" dirty="0"/>
          </a:p>
        </p:txBody>
      </p:sp>
      <p:pic>
        <p:nvPicPr>
          <p:cNvPr id="6" name="Picture 6" descr="Diagram, venn diagram&#10;&#10;Description automatically generated">
            <a:extLst>
              <a:ext uri="{FF2B5EF4-FFF2-40B4-BE49-F238E27FC236}">
                <a16:creationId xmlns:a16="http://schemas.microsoft.com/office/drawing/2014/main" id="{10DB78A3-149B-4C58-BE10-43A3E145DAC9}"/>
              </a:ext>
            </a:extLst>
          </p:cNvPr>
          <p:cNvPicPr>
            <a:picLocks noChangeAspect="1"/>
          </p:cNvPicPr>
          <p:nvPr/>
        </p:nvPicPr>
        <p:blipFill>
          <a:blip r:embed="rId2"/>
          <a:stretch>
            <a:fillRect/>
          </a:stretch>
        </p:blipFill>
        <p:spPr>
          <a:xfrm>
            <a:off x="6292200" y="2548281"/>
            <a:ext cx="5051059" cy="3662018"/>
          </a:xfrm>
          <a:prstGeom prst="rect">
            <a:avLst/>
          </a:prstGeom>
          <a:effectLst/>
        </p:spPr>
      </p:pic>
    </p:spTree>
    <p:extLst>
      <p:ext uri="{BB962C8B-B14F-4D97-AF65-F5344CB8AC3E}">
        <p14:creationId xmlns:p14="http://schemas.microsoft.com/office/powerpoint/2010/main" val="37821195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FULL JOIN Example</a:t>
            </a:r>
          </a:p>
        </p:txBody>
      </p:sp>
      <p:sp>
        <p:nvSpPr>
          <p:cNvPr id="5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4" name="Freeform: Shape 5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6" descr="A picture containing text, crossword puzzle&#10;&#10;Description automatically generated">
            <a:extLst>
              <a:ext uri="{FF2B5EF4-FFF2-40B4-BE49-F238E27FC236}">
                <a16:creationId xmlns:a16="http://schemas.microsoft.com/office/drawing/2014/main" id="{C791B20B-8292-40F8-9E36-6334C6D581A1}"/>
              </a:ext>
            </a:extLst>
          </p:cNvPr>
          <p:cNvPicPr>
            <a:picLocks noChangeAspect="1"/>
          </p:cNvPicPr>
          <p:nvPr/>
        </p:nvPicPr>
        <p:blipFill>
          <a:blip r:embed="rId2"/>
          <a:stretch>
            <a:fillRect/>
          </a:stretch>
        </p:blipFill>
        <p:spPr>
          <a:xfrm>
            <a:off x="6093992" y="915237"/>
            <a:ext cx="5449889" cy="5027522"/>
          </a:xfrm>
          <a:prstGeom prst="rect">
            <a:avLst/>
          </a:prstGeom>
          <a:effectLst/>
        </p:spPr>
      </p:pic>
      <p:sp>
        <p:nvSpPr>
          <p:cNvPr id="56" name="Rectangle 5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648931" y="2438400"/>
            <a:ext cx="4166509" cy="3785419"/>
          </a:xfrm>
        </p:spPr>
        <p:txBody>
          <a:bodyPr vert="horz" lIns="91440" tIns="45720" rIns="91440" bIns="45720" rtlCol="0">
            <a:normAutofit/>
          </a:bodyPr>
          <a:lstStyle/>
          <a:p>
            <a:pPr>
              <a:buClr>
                <a:srgbClr val="8AD0D6"/>
              </a:buClr>
            </a:pPr>
            <a:r>
              <a:rPr lang="en-US">
                <a:solidFill>
                  <a:srgbClr val="EBEBEB"/>
                </a:solidFill>
              </a:rPr>
              <a:t>Assume we have tables S and T</a:t>
            </a:r>
          </a:p>
          <a:p>
            <a:pPr>
              <a:buClr>
                <a:srgbClr val="8AD0D6"/>
              </a:buClr>
            </a:pPr>
            <a:r>
              <a:rPr lang="en-US">
                <a:solidFill>
                  <a:srgbClr val="EBEBEB"/>
                </a:solidFill>
              </a:rPr>
              <a:t>SELECT * FROM S s </a:t>
            </a:r>
          </a:p>
          <a:p>
            <a:pPr marL="0" indent="0">
              <a:buClr>
                <a:srgbClr val="8AD0D6"/>
              </a:buClr>
              <a:buNone/>
            </a:pPr>
            <a:r>
              <a:rPr lang="en-US">
                <a:solidFill>
                  <a:srgbClr val="EBEBEB"/>
                </a:solidFill>
              </a:rPr>
              <a:t>       FULL JOIN T t </a:t>
            </a:r>
          </a:p>
          <a:p>
            <a:pPr marL="0" indent="0">
              <a:buNone/>
            </a:pPr>
            <a:r>
              <a:rPr lang="en-US">
                <a:solidFill>
                  <a:srgbClr val="EBEBEB"/>
                </a:solidFill>
              </a:rPr>
              <a:t>       ON s.A = t.A;</a:t>
            </a:r>
          </a:p>
          <a:p>
            <a:pPr>
              <a:buClr>
                <a:srgbClr val="8AD0D6"/>
              </a:buClr>
            </a:pPr>
            <a:r>
              <a:rPr lang="en-US">
                <a:solidFill>
                  <a:srgbClr val="EBEBEB"/>
                </a:solidFill>
              </a:rPr>
              <a:t>Note: This result gives us all the rows from BOTH tables and has the same pattern we have seen so far.</a:t>
            </a:r>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9396510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FULL JOIN Example</a:t>
            </a:r>
          </a:p>
        </p:txBody>
      </p:sp>
      <p:sp>
        <p:nvSpPr>
          <p:cNvPr id="6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5" name="Freeform: Shape 6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6" descr="A picture containing text, crossword puzzle&#10;&#10;Description automatically generated">
            <a:extLst>
              <a:ext uri="{FF2B5EF4-FFF2-40B4-BE49-F238E27FC236}">
                <a16:creationId xmlns:a16="http://schemas.microsoft.com/office/drawing/2014/main" id="{37593BE0-950C-4B6F-93C9-F0216F61F2B4}"/>
              </a:ext>
            </a:extLst>
          </p:cNvPr>
          <p:cNvPicPr>
            <a:picLocks noChangeAspect="1"/>
          </p:cNvPicPr>
          <p:nvPr/>
        </p:nvPicPr>
        <p:blipFill>
          <a:blip r:embed="rId2"/>
          <a:stretch>
            <a:fillRect/>
          </a:stretch>
        </p:blipFill>
        <p:spPr>
          <a:xfrm>
            <a:off x="6093992" y="1112796"/>
            <a:ext cx="5449889" cy="4632405"/>
          </a:xfrm>
          <a:prstGeom prst="rect">
            <a:avLst/>
          </a:prstGeom>
          <a:effectLst/>
        </p:spPr>
      </p:pic>
      <p:sp>
        <p:nvSpPr>
          <p:cNvPr id="67" name="Rectangle 6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648931" y="2438400"/>
            <a:ext cx="4166509" cy="3785419"/>
          </a:xfrm>
        </p:spPr>
        <p:txBody>
          <a:bodyPr vert="horz" lIns="91440" tIns="45720" rIns="91440" bIns="45720" rtlCol="0" anchor="t">
            <a:normAutofit fontScale="92500"/>
          </a:bodyPr>
          <a:lstStyle/>
          <a:p>
            <a:pPr>
              <a:buClr>
                <a:srgbClr val="8AD0D6"/>
              </a:buClr>
            </a:pPr>
            <a:r>
              <a:rPr lang="en-US" dirty="0">
                <a:solidFill>
                  <a:srgbClr val="EBEBEB"/>
                </a:solidFill>
              </a:rPr>
              <a:t>Assume we have tables S and T</a:t>
            </a:r>
          </a:p>
          <a:p>
            <a:pPr>
              <a:buClr>
                <a:srgbClr val="8AD0D6"/>
              </a:buClr>
            </a:pPr>
            <a:r>
              <a:rPr lang="en-US" dirty="0">
                <a:solidFill>
                  <a:srgbClr val="EBEBEB"/>
                </a:solidFill>
              </a:rPr>
              <a:t>SELECT * FROM S </a:t>
            </a:r>
            <a:r>
              <a:rPr lang="en-US" dirty="0" err="1">
                <a:solidFill>
                  <a:srgbClr val="EBEBEB"/>
                </a:solidFill>
              </a:rPr>
              <a:t>s</a:t>
            </a:r>
            <a:r>
              <a:rPr lang="en-US" dirty="0">
                <a:solidFill>
                  <a:srgbClr val="EBEBEB"/>
                </a:solidFill>
              </a:rPr>
              <a:t> </a:t>
            </a:r>
          </a:p>
          <a:p>
            <a:pPr marL="0" indent="0">
              <a:buClr>
                <a:srgbClr val="8AD0D6"/>
              </a:buClr>
              <a:buNone/>
            </a:pPr>
            <a:r>
              <a:rPr lang="en-US" dirty="0">
                <a:solidFill>
                  <a:srgbClr val="EBEBEB"/>
                </a:solidFill>
              </a:rPr>
              <a:t>       FULL JOIN T </a:t>
            </a:r>
            <a:r>
              <a:rPr lang="en-US" dirty="0" err="1">
                <a:solidFill>
                  <a:srgbClr val="EBEBEB"/>
                </a:solidFill>
              </a:rPr>
              <a:t>t</a:t>
            </a:r>
            <a:r>
              <a:rPr lang="en-US" dirty="0">
                <a:solidFill>
                  <a:srgbClr val="EBEBEB"/>
                </a:solidFill>
              </a:rPr>
              <a:t> </a:t>
            </a:r>
          </a:p>
          <a:p>
            <a:pPr marL="0" indent="0">
              <a:buNone/>
            </a:pPr>
            <a:r>
              <a:rPr lang="en-US" dirty="0">
                <a:solidFill>
                  <a:srgbClr val="EBEBEB"/>
                </a:solidFill>
              </a:rPr>
              <a:t>       ON </a:t>
            </a:r>
            <a:r>
              <a:rPr lang="en-US" dirty="0" err="1">
                <a:solidFill>
                  <a:srgbClr val="EBEBEB"/>
                </a:solidFill>
              </a:rPr>
              <a:t>s.B</a:t>
            </a:r>
            <a:r>
              <a:rPr lang="en-US" dirty="0">
                <a:solidFill>
                  <a:srgbClr val="EBEBEB"/>
                </a:solidFill>
              </a:rPr>
              <a:t> = </a:t>
            </a:r>
            <a:r>
              <a:rPr lang="en-US" dirty="0" err="1">
                <a:solidFill>
                  <a:srgbClr val="EBEBEB"/>
                </a:solidFill>
              </a:rPr>
              <a:t>t.B</a:t>
            </a:r>
            <a:r>
              <a:rPr lang="en-US" dirty="0">
                <a:solidFill>
                  <a:srgbClr val="EBEBEB"/>
                </a:solidFill>
              </a:rPr>
              <a:t>;</a:t>
            </a:r>
          </a:p>
          <a:p>
            <a:pPr>
              <a:buClr>
                <a:srgbClr val="8AD0D6"/>
              </a:buClr>
            </a:pPr>
            <a:r>
              <a:rPr lang="en-US" dirty="0">
                <a:solidFill>
                  <a:srgbClr val="EBEBEB"/>
                </a:solidFill>
              </a:rPr>
              <a:t>Note: We are getting the rows we would expect from a INNER JOIN for the matching rows, but also we are getting rows for every unique value of B from both tables.</a:t>
            </a:r>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89238415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6111" y="452718"/>
            <a:ext cx="9404723" cy="825436"/>
          </a:xfrm>
        </p:spPr>
        <p:txBody>
          <a:bodyPr/>
          <a:lstStyle/>
          <a:p>
            <a:r>
              <a:rPr lang="en-US" dirty="0"/>
              <a:t>Outer JOIN use cases</a:t>
            </a:r>
          </a:p>
        </p:txBody>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729501" y="1621597"/>
            <a:ext cx="8946541" cy="4195481"/>
          </a:xfrm>
        </p:spPr>
        <p:txBody>
          <a:bodyPr vert="horz" lIns="91440" tIns="45720" rIns="91440" bIns="45720" rtlCol="0" anchor="t">
            <a:normAutofit/>
          </a:bodyPr>
          <a:lstStyle/>
          <a:p>
            <a:pPr>
              <a:buClr>
                <a:srgbClr val="8AD0D6"/>
              </a:buClr>
            </a:pPr>
            <a:r>
              <a:rPr lang="en-US" dirty="0"/>
              <a:t>Outer JOINs are useful for if you want to view the complete picture</a:t>
            </a:r>
          </a:p>
          <a:p>
            <a:pPr lvl="1">
              <a:buClr>
                <a:srgbClr val="8AD0D6"/>
              </a:buClr>
            </a:pPr>
            <a:r>
              <a:rPr lang="en-US" dirty="0"/>
              <a:t> Ex) Viewing all purchases made by all customers, you can detect if a customer has not purchased an item by looking for NULL values.</a:t>
            </a:r>
          </a:p>
          <a:p>
            <a:pPr lvl="2">
              <a:buClr>
                <a:srgbClr val="8AD0D6"/>
              </a:buClr>
            </a:pPr>
            <a:r>
              <a:rPr lang="en-US" dirty="0"/>
              <a:t>In this case you can see what your customers are buying and also which customers have not purchased anything in one query!</a:t>
            </a:r>
          </a:p>
          <a:p>
            <a:pPr>
              <a:buClr>
                <a:srgbClr val="8AD0D6"/>
              </a:buClr>
            </a:pPr>
            <a:r>
              <a:rPr lang="en-US" dirty="0"/>
              <a:t>You should also think about using Outer JOINs when you might have questions on whether something exists or not.</a:t>
            </a:r>
          </a:p>
          <a:p>
            <a:pPr lvl="1">
              <a:buClr>
                <a:srgbClr val="8AD0D6"/>
              </a:buClr>
            </a:pPr>
            <a:r>
              <a:rPr lang="en-US" dirty="0"/>
              <a:t>Ex) Checking to see if someone has qualifications or not for a job.</a:t>
            </a:r>
          </a:p>
          <a:p>
            <a:pPr lvl="2">
              <a:buClr>
                <a:srgbClr val="8AD0D6"/>
              </a:buClr>
            </a:pPr>
            <a:r>
              <a:rPr lang="en-US" dirty="0"/>
              <a:t>You'll be given a table of people who have qualifications and also people who don't (denoted by NULL values).</a:t>
            </a:r>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63335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6111" y="452718"/>
            <a:ext cx="9404723" cy="825436"/>
          </a:xfrm>
        </p:spPr>
        <p:txBody>
          <a:bodyPr/>
          <a:lstStyle/>
          <a:p>
            <a:r>
              <a:rPr lang="en-US" dirty="0"/>
              <a:t>Quick review of INNER JOINs</a:t>
            </a:r>
          </a:p>
        </p:txBody>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729501" y="1621597"/>
            <a:ext cx="8946541" cy="4195481"/>
          </a:xfrm>
        </p:spPr>
        <p:txBody>
          <a:bodyPr vert="horz" lIns="91440" tIns="45720" rIns="91440" bIns="45720" rtlCol="0" anchor="t">
            <a:normAutofit/>
          </a:bodyPr>
          <a:lstStyle/>
          <a:p>
            <a:r>
              <a:rPr lang="en-US" dirty="0"/>
              <a:t>Recall that INNER JOIN combines records from one table with ONLY matching records (based on condition) from the second table</a:t>
            </a:r>
          </a:p>
          <a:p>
            <a:pPr>
              <a:buClr>
                <a:srgbClr val="8AD0D6"/>
              </a:buClr>
            </a:pPr>
            <a:r>
              <a:rPr lang="en-US" dirty="0">
                <a:ea typeface="+mj-lt"/>
                <a:cs typeface="+mj-lt"/>
              </a:rPr>
              <a:t>Ex) SELECT S.B, T.C FROM S INNER JOIN T ON S.A=T.A </a:t>
            </a:r>
            <a:endParaRPr lang="en-US" dirty="0"/>
          </a:p>
          <a:p>
            <a:pPr>
              <a:buClr>
                <a:srgbClr val="8AD0D6"/>
              </a:buClr>
            </a:pPr>
            <a:endParaRPr lang="en-US" dirty="0"/>
          </a:p>
        </p:txBody>
      </p:sp>
      <p:pic>
        <p:nvPicPr>
          <p:cNvPr id="4" name="Picture 4">
            <a:extLst>
              <a:ext uri="{FF2B5EF4-FFF2-40B4-BE49-F238E27FC236}">
                <a16:creationId xmlns:a16="http://schemas.microsoft.com/office/drawing/2014/main" id="{BC364500-E327-4690-9A0E-A298908C5030}"/>
              </a:ext>
            </a:extLst>
          </p:cNvPr>
          <p:cNvPicPr>
            <a:picLocks noChangeAspect="1"/>
          </p:cNvPicPr>
          <p:nvPr/>
        </p:nvPicPr>
        <p:blipFill>
          <a:blip r:embed="rId2"/>
          <a:stretch>
            <a:fillRect/>
          </a:stretch>
        </p:blipFill>
        <p:spPr>
          <a:xfrm>
            <a:off x="1499839" y="3290539"/>
            <a:ext cx="7278029" cy="1819507"/>
          </a:xfrm>
          <a:prstGeom prst="rect">
            <a:avLst/>
          </a:prstGeom>
        </p:spPr>
      </p:pic>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t>
            </a:r>
          </a:p>
        </p:txBody>
      </p:sp>
      <p:sp>
        <p:nvSpPr>
          <p:cNvPr id="6" name="TextBox 5">
            <a:extLst>
              <a:ext uri="{FF2B5EF4-FFF2-40B4-BE49-F238E27FC236}">
                <a16:creationId xmlns:a16="http://schemas.microsoft.com/office/drawing/2014/main" id="{B6BEA5CB-8FD3-4198-BFFF-7975AD065BE0}"/>
              </a:ext>
            </a:extLst>
          </p:cNvPr>
          <p:cNvSpPr txBox="1"/>
          <p:nvPr/>
        </p:nvSpPr>
        <p:spPr>
          <a:xfrm>
            <a:off x="2596375" y="28658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a:t>
            </a:r>
          </a:p>
        </p:txBody>
      </p:sp>
      <p:graphicFrame>
        <p:nvGraphicFramePr>
          <p:cNvPr id="11" name="Table 10">
            <a:extLst>
              <a:ext uri="{FF2B5EF4-FFF2-40B4-BE49-F238E27FC236}">
                <a16:creationId xmlns:a16="http://schemas.microsoft.com/office/drawing/2014/main" id="{8E0C1510-2CD8-46E9-BFF4-E22A761B4AC6}"/>
              </a:ext>
            </a:extLst>
          </p:cNvPr>
          <p:cNvGraphicFramePr>
            <a:graphicFrameLocks noGrp="1"/>
          </p:cNvGraphicFramePr>
          <p:nvPr>
            <p:extLst>
              <p:ext uri="{D42A27DB-BD31-4B8C-83A1-F6EECF244321}">
                <p14:modId xmlns:p14="http://schemas.microsoft.com/office/powerpoint/2010/main" val="1951950927"/>
              </p:ext>
            </p:extLst>
          </p:nvPr>
        </p:nvGraphicFramePr>
        <p:xfrm>
          <a:off x="4427545" y="5688051"/>
          <a:ext cx="1329690" cy="685800"/>
        </p:xfrm>
        <a:graphic>
          <a:graphicData uri="http://schemas.openxmlformats.org/drawingml/2006/table">
            <a:tbl>
              <a:tblPr firstRow="1" bandRow="1">
                <a:tableStyleId>{5C22544A-7EE6-4342-B048-85BDC9FD1C3A}</a:tableStyleId>
              </a:tblPr>
              <a:tblGrid>
                <a:gridCol w="664845">
                  <a:extLst>
                    <a:ext uri="{9D8B030D-6E8A-4147-A177-3AD203B41FA5}">
                      <a16:colId xmlns:a16="http://schemas.microsoft.com/office/drawing/2014/main" val="3092651623"/>
                    </a:ext>
                  </a:extLst>
                </a:gridCol>
                <a:gridCol w="664845">
                  <a:extLst>
                    <a:ext uri="{9D8B030D-6E8A-4147-A177-3AD203B41FA5}">
                      <a16:colId xmlns:a16="http://schemas.microsoft.com/office/drawing/2014/main" val="3317895982"/>
                    </a:ext>
                  </a:extLst>
                </a:gridCol>
              </a:tblGrid>
              <a:tr h="255270">
                <a:tc>
                  <a:txBody>
                    <a:bodyPr/>
                    <a:lstStyle/>
                    <a:p>
                      <a:r>
                        <a:rPr lang="en-US">
                          <a:effectLst/>
                        </a:rPr>
                        <a:t>B</a:t>
                      </a:r>
                    </a:p>
                  </a:txBody>
                  <a:tcPr marL="34290" marR="34290" marT="34290" marB="34290"/>
                </a:tc>
                <a:tc>
                  <a:txBody>
                    <a:bodyPr/>
                    <a:lstStyle/>
                    <a:p>
                      <a:r>
                        <a:rPr lang="en-US">
                          <a:effectLst/>
                        </a:rPr>
                        <a:t>C</a:t>
                      </a:r>
                    </a:p>
                  </a:txBody>
                  <a:tcPr marL="34290" marR="34290" marT="34290" marB="34290"/>
                </a:tc>
                <a:extLst>
                  <a:ext uri="{0D108BD9-81ED-4DB2-BD59-A6C34878D82A}">
                    <a16:rowId xmlns:a16="http://schemas.microsoft.com/office/drawing/2014/main" val="834502265"/>
                  </a:ext>
                </a:extLst>
              </a:tr>
              <a:tr h="255270">
                <a:tc>
                  <a:txBody>
                    <a:bodyPr/>
                    <a:lstStyle/>
                    <a:p>
                      <a:r>
                        <a:rPr lang="en-US">
                          <a:effectLst/>
                        </a:rPr>
                        <a:t>b1</a:t>
                      </a:r>
                    </a:p>
                  </a:txBody>
                  <a:tcPr marL="34290" marR="34290" marT="34290" marB="34290"/>
                </a:tc>
                <a:tc>
                  <a:txBody>
                    <a:bodyPr/>
                    <a:lstStyle/>
                    <a:p>
                      <a:r>
                        <a:rPr lang="en-US">
                          <a:effectLst/>
                        </a:rPr>
                        <a:t>c1</a:t>
                      </a:r>
                    </a:p>
                  </a:txBody>
                  <a:tcPr marL="34290" marR="34290" marT="34290" marB="34290"/>
                </a:tc>
                <a:extLst>
                  <a:ext uri="{0D108BD9-81ED-4DB2-BD59-A6C34878D82A}">
                    <a16:rowId xmlns:a16="http://schemas.microsoft.com/office/drawing/2014/main" val="711334190"/>
                  </a:ext>
                </a:extLst>
              </a:tr>
            </a:tbl>
          </a:graphicData>
        </a:graphic>
      </p:graphicFrame>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43936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8930" y="629267"/>
            <a:ext cx="9252154" cy="1016654"/>
          </a:xfrm>
        </p:spPr>
        <p:txBody>
          <a:bodyPr>
            <a:normAutofit/>
          </a:bodyPr>
          <a:lstStyle/>
          <a:p>
            <a:r>
              <a:rPr lang="en-US">
                <a:solidFill>
                  <a:srgbClr val="EBEBEB"/>
                </a:solidFill>
              </a:rPr>
              <a:t>Quick review of INNER JOINs</a:t>
            </a:r>
          </a:p>
        </p:txBody>
      </p:sp>
      <p:sp useBgFill="1">
        <p:nvSpPr>
          <p:cNvPr id="23" name="Freeform: Shape 2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648931" y="2548281"/>
            <a:ext cx="5122606" cy="3658689"/>
          </a:xfrm>
        </p:spPr>
        <p:txBody>
          <a:bodyPr vert="horz" lIns="91440" tIns="45720" rIns="91440" bIns="45720" rtlCol="0">
            <a:normAutofit/>
          </a:bodyPr>
          <a:lstStyle/>
          <a:p>
            <a:r>
              <a:rPr lang="en-US" dirty="0"/>
              <a:t>INNER JOIN (equal) will produce one row for each pair of matching rows, but NULLs will </a:t>
            </a:r>
            <a:r>
              <a:rPr lang="en-US" i="1" dirty="0"/>
              <a:t>never</a:t>
            </a:r>
            <a:r>
              <a:rPr lang="en-US" dirty="0"/>
              <a:t> match.</a:t>
            </a:r>
          </a:p>
          <a:p>
            <a:pPr>
              <a:buClr>
                <a:srgbClr val="8AD0D6"/>
              </a:buClr>
            </a:pPr>
            <a:endParaRPr lang="en-US" dirty="0"/>
          </a:p>
          <a:p>
            <a:pPr>
              <a:buClr>
                <a:srgbClr val="8AD0D6"/>
              </a:buClr>
            </a:pPr>
            <a:r>
              <a:rPr lang="en-US" dirty="0"/>
              <a:t>Problem: We will always miss any rows with a NULL value for the common column we provide using INNER JOIN.</a:t>
            </a:r>
          </a:p>
          <a:p>
            <a:pPr>
              <a:buClr>
                <a:srgbClr val="8AD0D6"/>
              </a:buClr>
            </a:pPr>
            <a:endParaRPr lang="en-US" dirty="0"/>
          </a:p>
        </p:txBody>
      </p:sp>
      <p:pic>
        <p:nvPicPr>
          <p:cNvPr id="7" name="Picture 7" descr="Diagram&#10;&#10;Description automatically generated">
            <a:extLst>
              <a:ext uri="{FF2B5EF4-FFF2-40B4-BE49-F238E27FC236}">
                <a16:creationId xmlns:a16="http://schemas.microsoft.com/office/drawing/2014/main" id="{6398D4A5-6A2E-4995-81EE-35BE284FE0B3}"/>
              </a:ext>
            </a:extLst>
          </p:cNvPr>
          <p:cNvPicPr>
            <a:picLocks noChangeAspect="1"/>
          </p:cNvPicPr>
          <p:nvPr/>
        </p:nvPicPr>
        <p:blipFill>
          <a:blip r:embed="rId2"/>
          <a:stretch>
            <a:fillRect/>
          </a:stretch>
        </p:blipFill>
        <p:spPr>
          <a:xfrm>
            <a:off x="6292200" y="2548281"/>
            <a:ext cx="5051059" cy="3662018"/>
          </a:xfrm>
          <a:prstGeom prst="rect">
            <a:avLst/>
          </a:prstGeom>
          <a:effectLst/>
        </p:spPr>
      </p:pic>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3310637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6111" y="452718"/>
            <a:ext cx="9404723" cy="825436"/>
          </a:xfrm>
        </p:spPr>
        <p:txBody>
          <a:bodyPr/>
          <a:lstStyle/>
          <a:p>
            <a:r>
              <a:rPr lang="en-US" dirty="0"/>
              <a:t>Outer JOIN</a:t>
            </a:r>
          </a:p>
        </p:txBody>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729501" y="1621597"/>
            <a:ext cx="8946541" cy="4195481"/>
          </a:xfrm>
        </p:spPr>
        <p:txBody>
          <a:bodyPr vert="horz" lIns="91440" tIns="45720" rIns="91440" bIns="45720" rtlCol="0" anchor="t">
            <a:normAutofit/>
          </a:bodyPr>
          <a:lstStyle/>
          <a:p>
            <a:pPr>
              <a:buClr>
                <a:srgbClr val="8AD0D6"/>
              </a:buClr>
            </a:pPr>
            <a:r>
              <a:rPr lang="en-US" dirty="0"/>
              <a:t>Outer JOINS – A type of JOIN that will combine ALL rows from one table with either matching records from the second table (if any) or with NULL (if not).</a:t>
            </a:r>
          </a:p>
          <a:p>
            <a:pPr>
              <a:buClr>
                <a:srgbClr val="8AD0D6"/>
              </a:buClr>
            </a:pPr>
            <a:r>
              <a:rPr lang="en-US" dirty="0"/>
              <a:t>We will go over the follow types of Outer JOINs:</a:t>
            </a:r>
          </a:p>
          <a:p>
            <a:pPr lvl="1">
              <a:buClr>
                <a:srgbClr val="8AD0D6"/>
              </a:buClr>
            </a:pPr>
            <a:r>
              <a:rPr lang="en-US" b="1" dirty="0"/>
              <a:t>LEFT JOIN </a:t>
            </a:r>
            <a:r>
              <a:rPr lang="en-US" dirty="0"/>
              <a:t>– Returns all rows from table to the </a:t>
            </a:r>
            <a:r>
              <a:rPr lang="en-US" i="1" dirty="0"/>
              <a:t>LEFT </a:t>
            </a:r>
            <a:r>
              <a:rPr lang="en-US" dirty="0"/>
              <a:t>of the word "JOIN"</a:t>
            </a:r>
          </a:p>
          <a:p>
            <a:pPr lvl="1">
              <a:buClr>
                <a:srgbClr val="8AD0D6"/>
              </a:buClr>
            </a:pPr>
            <a:r>
              <a:rPr lang="en-US" b="1" dirty="0">
                <a:ea typeface="+mj-lt"/>
                <a:cs typeface="+mj-lt"/>
              </a:rPr>
              <a:t>RIGHT JOIN </a:t>
            </a:r>
            <a:r>
              <a:rPr lang="en-US" dirty="0">
                <a:ea typeface="+mj-lt"/>
                <a:cs typeface="+mj-lt"/>
              </a:rPr>
              <a:t>– Returns all rows from table to the </a:t>
            </a:r>
            <a:r>
              <a:rPr lang="en-US" i="1" dirty="0">
                <a:ea typeface="+mj-lt"/>
                <a:cs typeface="+mj-lt"/>
              </a:rPr>
              <a:t>RIGHT</a:t>
            </a:r>
            <a:r>
              <a:rPr lang="en-US" dirty="0">
                <a:ea typeface="+mj-lt"/>
                <a:cs typeface="+mj-lt"/>
              </a:rPr>
              <a:t> of the word "JOIN"</a:t>
            </a:r>
          </a:p>
          <a:p>
            <a:pPr lvl="1">
              <a:buClr>
                <a:srgbClr val="8AD0D6"/>
              </a:buClr>
            </a:pPr>
            <a:r>
              <a:rPr lang="en-US" b="1" dirty="0"/>
              <a:t>FULL [OUTER] JOIN – </a:t>
            </a:r>
            <a:r>
              <a:rPr lang="en-US" dirty="0"/>
              <a:t>Returns all rows from both tables</a:t>
            </a:r>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99560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38B1ED-B6A2-44AD-B767-2D9984DC34E9}"/>
              </a:ext>
            </a:extLst>
          </p:cNvPr>
          <p:cNvSpPr>
            <a:spLocks noGrp="1"/>
          </p:cNvSpPr>
          <p:nvPr>
            <p:ph type="title"/>
          </p:nvPr>
        </p:nvSpPr>
        <p:spPr>
          <a:xfrm>
            <a:off x="648930" y="629267"/>
            <a:ext cx="9252154" cy="1016654"/>
          </a:xfrm>
        </p:spPr>
        <p:txBody>
          <a:bodyPr>
            <a:normAutofit/>
          </a:bodyPr>
          <a:lstStyle/>
          <a:p>
            <a:r>
              <a:rPr lang="en-US">
                <a:solidFill>
                  <a:srgbClr val="EBEBEB"/>
                </a:solidFill>
              </a:rPr>
              <a:t>Left JOIN</a:t>
            </a:r>
          </a:p>
        </p:txBody>
      </p:sp>
      <p:sp useBgFill="1">
        <p:nvSpPr>
          <p:cNvPr id="37" name="Freeform: Shape 3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87AEC408-0A6E-4A98-8977-C3A7247CAAF5}"/>
              </a:ext>
            </a:extLst>
          </p:cNvPr>
          <p:cNvSpPr>
            <a:spLocks noGrp="1"/>
          </p:cNvSpPr>
          <p:nvPr>
            <p:ph idx="1"/>
          </p:nvPr>
        </p:nvSpPr>
        <p:spPr>
          <a:xfrm>
            <a:off x="648931" y="2548281"/>
            <a:ext cx="5122606" cy="3658689"/>
          </a:xfrm>
        </p:spPr>
        <p:txBody>
          <a:bodyPr vert="horz" lIns="91440" tIns="45720" rIns="91440" bIns="45720" rtlCol="0" anchor="t">
            <a:normAutofit/>
          </a:bodyPr>
          <a:lstStyle/>
          <a:p>
            <a:r>
              <a:rPr lang="en-US" dirty="0"/>
              <a:t>Keyword:  </a:t>
            </a:r>
            <a:r>
              <a:rPr lang="en-US" b="1" dirty="0"/>
              <a:t>LEFT</a:t>
            </a:r>
          </a:p>
          <a:p>
            <a:pPr>
              <a:buClr>
                <a:srgbClr val="8AD0D6"/>
              </a:buClr>
            </a:pPr>
            <a:r>
              <a:rPr lang="en-US" dirty="0"/>
              <a:t>Syntax:</a:t>
            </a:r>
          </a:p>
          <a:p>
            <a:pPr lvl="1">
              <a:buClr>
                <a:srgbClr val="8AD0D6"/>
              </a:buClr>
            </a:pPr>
            <a:r>
              <a:rPr lang="en-US" dirty="0"/>
              <a:t>SELECT &lt;attributes&gt; FROM &lt;table1&gt; [[AS] alias]</a:t>
            </a:r>
          </a:p>
          <a:p>
            <a:pPr marL="457200" lvl="1" indent="0">
              <a:buClr>
                <a:srgbClr val="8AD0D6"/>
              </a:buClr>
              <a:buNone/>
            </a:pPr>
            <a:r>
              <a:rPr lang="en-US" dirty="0"/>
              <a:t>     </a:t>
            </a:r>
            <a:r>
              <a:rPr lang="en-US" b="1" i="1" dirty="0"/>
              <a:t>LEFT</a:t>
            </a:r>
            <a:r>
              <a:rPr lang="en-US" dirty="0"/>
              <a:t>  [OUTER] JOIN &lt;table2&gt; [[AS] alias]  </a:t>
            </a:r>
          </a:p>
          <a:p>
            <a:pPr marL="457200" lvl="1" indent="0">
              <a:buNone/>
            </a:pPr>
            <a:r>
              <a:rPr lang="en-US" dirty="0"/>
              <a:t>     &lt;</a:t>
            </a:r>
            <a:r>
              <a:rPr lang="en-US" b="1" i="1" dirty="0"/>
              <a:t>join condition</a:t>
            </a:r>
            <a:r>
              <a:rPr lang="en-US" dirty="0"/>
              <a:t>&gt; […]</a:t>
            </a:r>
          </a:p>
          <a:p>
            <a:pPr marL="457200" lvl="1" indent="0">
              <a:buNone/>
            </a:pPr>
            <a:endParaRPr lang="en-US" dirty="0"/>
          </a:p>
        </p:txBody>
      </p:sp>
      <p:pic>
        <p:nvPicPr>
          <p:cNvPr id="4" name="Picture 4" descr="Diagram&#10;&#10;Description automatically generated">
            <a:extLst>
              <a:ext uri="{FF2B5EF4-FFF2-40B4-BE49-F238E27FC236}">
                <a16:creationId xmlns:a16="http://schemas.microsoft.com/office/drawing/2014/main" id="{EFFCCCBE-C0D9-4F66-BB99-129F3DED5616}"/>
              </a:ext>
            </a:extLst>
          </p:cNvPr>
          <p:cNvPicPr>
            <a:picLocks noChangeAspect="1"/>
          </p:cNvPicPr>
          <p:nvPr/>
        </p:nvPicPr>
        <p:blipFill>
          <a:blip r:embed="rId2"/>
          <a:stretch>
            <a:fillRect/>
          </a:stretch>
        </p:blipFill>
        <p:spPr>
          <a:xfrm>
            <a:off x="6292200" y="2548281"/>
            <a:ext cx="5051059" cy="3662018"/>
          </a:xfrm>
          <a:prstGeom prst="rect">
            <a:avLst/>
          </a:prstGeom>
          <a:effectLst/>
        </p:spPr>
      </p:pic>
    </p:spTree>
    <p:extLst>
      <p:ext uri="{BB962C8B-B14F-4D97-AF65-F5344CB8AC3E}">
        <p14:creationId xmlns:p14="http://schemas.microsoft.com/office/powerpoint/2010/main" val="39126926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8931" y="629266"/>
            <a:ext cx="4166510" cy="1622321"/>
          </a:xfrm>
        </p:spPr>
        <p:txBody>
          <a:bodyPr>
            <a:normAutofit/>
          </a:bodyPr>
          <a:lstStyle/>
          <a:p>
            <a:r>
              <a:rPr lang="en-US">
                <a:solidFill>
                  <a:srgbClr val="EBEBEB"/>
                </a:solidFill>
              </a:rPr>
              <a:t>Left JOIN Example</a:t>
            </a:r>
          </a:p>
        </p:txBody>
      </p:sp>
      <p:sp>
        <p:nvSpPr>
          <p:cNvPr id="30"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 name="Freeform: Shape 31">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6">
            <a:extLst>
              <a:ext uri="{FF2B5EF4-FFF2-40B4-BE49-F238E27FC236}">
                <a16:creationId xmlns:a16="http://schemas.microsoft.com/office/drawing/2014/main" id="{8513A80A-830D-4FD3-B2DE-B21624DE283D}"/>
              </a:ext>
            </a:extLst>
          </p:cNvPr>
          <p:cNvPicPr>
            <a:picLocks noChangeAspect="1"/>
          </p:cNvPicPr>
          <p:nvPr/>
        </p:nvPicPr>
        <p:blipFill>
          <a:blip r:embed="rId2"/>
          <a:stretch>
            <a:fillRect/>
          </a:stretch>
        </p:blipFill>
        <p:spPr>
          <a:xfrm>
            <a:off x="6093992" y="1501100"/>
            <a:ext cx="5449889" cy="3855796"/>
          </a:xfrm>
          <a:prstGeom prst="rect">
            <a:avLst/>
          </a:prstGeom>
          <a:effectLst/>
        </p:spPr>
      </p:pic>
      <p:sp>
        <p:nvSpPr>
          <p:cNvPr id="34" name="Rectangle 33">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648931" y="2438400"/>
            <a:ext cx="4166509" cy="3785419"/>
          </a:xfrm>
        </p:spPr>
        <p:txBody>
          <a:bodyPr vert="horz" lIns="91440" tIns="45720" rIns="91440" bIns="45720" rtlCol="0">
            <a:normAutofit/>
          </a:bodyPr>
          <a:lstStyle/>
          <a:p>
            <a:pPr>
              <a:lnSpc>
                <a:spcPct val="90000"/>
              </a:lnSpc>
              <a:buClr>
                <a:srgbClr val="8AD0D6"/>
              </a:buClr>
            </a:pPr>
            <a:r>
              <a:rPr lang="en-US" sz="1900">
                <a:solidFill>
                  <a:srgbClr val="EBEBEB"/>
                </a:solidFill>
              </a:rPr>
              <a:t>Assume we have tables S and T</a:t>
            </a:r>
          </a:p>
          <a:p>
            <a:pPr>
              <a:lnSpc>
                <a:spcPct val="90000"/>
              </a:lnSpc>
              <a:buClr>
                <a:srgbClr val="8AD0D6"/>
              </a:buClr>
            </a:pPr>
            <a:r>
              <a:rPr lang="en-US" sz="1900">
                <a:solidFill>
                  <a:srgbClr val="EBEBEB"/>
                </a:solidFill>
              </a:rPr>
              <a:t>SELECT * FROM S s </a:t>
            </a:r>
          </a:p>
          <a:p>
            <a:pPr marL="0" indent="0">
              <a:lnSpc>
                <a:spcPct val="90000"/>
              </a:lnSpc>
              <a:buClr>
                <a:srgbClr val="8AD0D6"/>
              </a:buClr>
              <a:buNone/>
            </a:pPr>
            <a:r>
              <a:rPr lang="en-US" sz="1900">
                <a:solidFill>
                  <a:srgbClr val="EBEBEB"/>
                </a:solidFill>
              </a:rPr>
              <a:t>       LEFT JOIN T t </a:t>
            </a:r>
          </a:p>
          <a:p>
            <a:pPr marL="0" indent="0">
              <a:lnSpc>
                <a:spcPct val="90000"/>
              </a:lnSpc>
              <a:buNone/>
            </a:pPr>
            <a:r>
              <a:rPr lang="en-US" sz="1900">
                <a:solidFill>
                  <a:srgbClr val="EBEBEB"/>
                </a:solidFill>
              </a:rPr>
              <a:t>       ON s.A = t.A;</a:t>
            </a:r>
          </a:p>
          <a:p>
            <a:pPr>
              <a:lnSpc>
                <a:spcPct val="90000"/>
              </a:lnSpc>
              <a:buClr>
                <a:srgbClr val="8AD0D6"/>
              </a:buClr>
            </a:pPr>
            <a:r>
              <a:rPr lang="en-US" sz="1900">
                <a:solidFill>
                  <a:srgbClr val="EBEBEB"/>
                </a:solidFill>
              </a:rPr>
              <a:t>Note: There are no common values for attribute A in both tables, however since this is a OUTER JOIN we always get ALL the rows from the LEFT table (S) and fill in the columns with NULL on a non-match.</a:t>
            </a:r>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4279975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8931" y="629266"/>
            <a:ext cx="4166510" cy="1622321"/>
          </a:xfrm>
        </p:spPr>
        <p:txBody>
          <a:bodyPr>
            <a:normAutofit/>
          </a:bodyPr>
          <a:lstStyle/>
          <a:p>
            <a:r>
              <a:rPr lang="en-US">
                <a:solidFill>
                  <a:srgbClr val="EBEBEB"/>
                </a:solidFill>
              </a:rPr>
              <a:t>Left JOIN Example</a:t>
            </a:r>
          </a:p>
        </p:txBody>
      </p:sp>
      <p:sp>
        <p:nvSpPr>
          <p:cNvPr id="30"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 name="Freeform: Shape 31">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6" descr="A picture containing text, crossword puzzle&#10;&#10;Description automatically generated">
            <a:extLst>
              <a:ext uri="{FF2B5EF4-FFF2-40B4-BE49-F238E27FC236}">
                <a16:creationId xmlns:a16="http://schemas.microsoft.com/office/drawing/2014/main" id="{7C8EEE69-AAD5-46F1-95D1-F2646E80C28E}"/>
              </a:ext>
            </a:extLst>
          </p:cNvPr>
          <p:cNvPicPr>
            <a:picLocks noChangeAspect="1"/>
          </p:cNvPicPr>
          <p:nvPr/>
        </p:nvPicPr>
        <p:blipFill>
          <a:blip r:embed="rId2"/>
          <a:stretch>
            <a:fillRect/>
          </a:stretch>
        </p:blipFill>
        <p:spPr>
          <a:xfrm>
            <a:off x="6093992" y="1303542"/>
            <a:ext cx="5449889" cy="4250913"/>
          </a:xfrm>
          <a:prstGeom prst="rect">
            <a:avLst/>
          </a:prstGeom>
          <a:effectLst/>
        </p:spPr>
      </p:pic>
      <p:sp>
        <p:nvSpPr>
          <p:cNvPr id="34" name="Rectangle 33">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648931" y="2438400"/>
            <a:ext cx="4166509" cy="3785419"/>
          </a:xfrm>
        </p:spPr>
        <p:txBody>
          <a:bodyPr vert="horz" lIns="91440" tIns="45720" rIns="91440" bIns="45720" rtlCol="0" anchor="t">
            <a:normAutofit fontScale="92500"/>
          </a:bodyPr>
          <a:lstStyle/>
          <a:p>
            <a:pPr>
              <a:lnSpc>
                <a:spcPct val="90000"/>
              </a:lnSpc>
              <a:buClr>
                <a:srgbClr val="8AD0D6"/>
              </a:buClr>
            </a:pPr>
            <a:r>
              <a:rPr lang="en-US" sz="1900" dirty="0">
                <a:solidFill>
                  <a:srgbClr val="EBEBEB"/>
                </a:solidFill>
              </a:rPr>
              <a:t>Assume we have tables S and T</a:t>
            </a:r>
          </a:p>
          <a:p>
            <a:pPr>
              <a:lnSpc>
                <a:spcPct val="90000"/>
              </a:lnSpc>
              <a:buClr>
                <a:srgbClr val="8AD0D6"/>
              </a:buClr>
            </a:pPr>
            <a:r>
              <a:rPr lang="en-US" sz="1900" dirty="0">
                <a:solidFill>
                  <a:srgbClr val="EBEBEB"/>
                </a:solidFill>
              </a:rPr>
              <a:t>SELECT * FROM S </a:t>
            </a:r>
            <a:r>
              <a:rPr lang="en-US" sz="1900" dirty="0" err="1">
                <a:solidFill>
                  <a:srgbClr val="EBEBEB"/>
                </a:solidFill>
              </a:rPr>
              <a:t>s</a:t>
            </a:r>
            <a:r>
              <a:rPr lang="en-US" sz="1900" dirty="0">
                <a:solidFill>
                  <a:srgbClr val="EBEBEB"/>
                </a:solidFill>
              </a:rPr>
              <a:t> </a:t>
            </a:r>
          </a:p>
          <a:p>
            <a:pPr marL="0" indent="0">
              <a:lnSpc>
                <a:spcPct val="90000"/>
              </a:lnSpc>
              <a:buClr>
                <a:srgbClr val="8AD0D6"/>
              </a:buClr>
              <a:buNone/>
            </a:pPr>
            <a:r>
              <a:rPr lang="en-US" sz="1900" dirty="0">
                <a:solidFill>
                  <a:srgbClr val="EBEBEB"/>
                </a:solidFill>
              </a:rPr>
              <a:t>       LEFT JOIN T </a:t>
            </a:r>
            <a:r>
              <a:rPr lang="en-US" sz="1900" dirty="0" err="1">
                <a:solidFill>
                  <a:srgbClr val="EBEBEB"/>
                </a:solidFill>
              </a:rPr>
              <a:t>t</a:t>
            </a:r>
            <a:r>
              <a:rPr lang="en-US" sz="1900" dirty="0">
                <a:solidFill>
                  <a:srgbClr val="EBEBEB"/>
                </a:solidFill>
              </a:rPr>
              <a:t> </a:t>
            </a:r>
          </a:p>
          <a:p>
            <a:pPr marL="0" indent="0">
              <a:lnSpc>
                <a:spcPct val="90000"/>
              </a:lnSpc>
              <a:buNone/>
            </a:pPr>
            <a:r>
              <a:rPr lang="en-US" sz="1900" dirty="0">
                <a:solidFill>
                  <a:srgbClr val="EBEBEB"/>
                </a:solidFill>
              </a:rPr>
              <a:t>       ON </a:t>
            </a:r>
            <a:r>
              <a:rPr lang="en-US" sz="1900" dirty="0" err="1">
                <a:solidFill>
                  <a:srgbClr val="EBEBEB"/>
                </a:solidFill>
              </a:rPr>
              <a:t>s.B</a:t>
            </a:r>
            <a:r>
              <a:rPr lang="en-US" sz="1900" dirty="0">
                <a:solidFill>
                  <a:srgbClr val="EBEBEB"/>
                </a:solidFill>
              </a:rPr>
              <a:t> = </a:t>
            </a:r>
            <a:r>
              <a:rPr lang="en-US" sz="1900" dirty="0" err="1">
                <a:solidFill>
                  <a:srgbClr val="EBEBEB"/>
                </a:solidFill>
              </a:rPr>
              <a:t>t.B</a:t>
            </a:r>
            <a:r>
              <a:rPr lang="en-US" sz="1900" dirty="0">
                <a:solidFill>
                  <a:srgbClr val="EBEBEB"/>
                </a:solidFill>
              </a:rPr>
              <a:t>;</a:t>
            </a:r>
          </a:p>
          <a:p>
            <a:pPr>
              <a:lnSpc>
                <a:spcPct val="90000"/>
              </a:lnSpc>
              <a:buClr>
                <a:srgbClr val="8AD0D6"/>
              </a:buClr>
            </a:pPr>
            <a:r>
              <a:rPr lang="en-US" sz="1900" dirty="0">
                <a:solidFill>
                  <a:srgbClr val="EBEBEB"/>
                </a:solidFill>
              </a:rPr>
              <a:t>Note: We found in table T two rows that matched S's row where B is 2. We generate the rows much like we would expect with a INNER JOIN, however we also have a row for the non-matching row where B = 10 in table S (the left table).</a:t>
            </a:r>
            <a:endParaRPr lang="en-US" dirty="0"/>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5376055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3" name="Rectangle 4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38B1ED-B6A2-44AD-B767-2D9984DC34E9}"/>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Right JOIN</a:t>
            </a:r>
          </a:p>
        </p:txBody>
      </p:sp>
      <p:sp useBgFill="1">
        <p:nvSpPr>
          <p:cNvPr id="56" name="Freeform: Shape 5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87AEC408-0A6E-4A98-8977-C3A7247CAAF5}"/>
              </a:ext>
            </a:extLst>
          </p:cNvPr>
          <p:cNvSpPr>
            <a:spLocks noGrp="1"/>
          </p:cNvSpPr>
          <p:nvPr>
            <p:ph idx="1"/>
          </p:nvPr>
        </p:nvSpPr>
        <p:spPr>
          <a:xfrm>
            <a:off x="648931" y="2548281"/>
            <a:ext cx="5122606" cy="3658689"/>
          </a:xfrm>
        </p:spPr>
        <p:txBody>
          <a:bodyPr vert="horz" lIns="91440" tIns="45720" rIns="91440" bIns="45720" rtlCol="0" anchor="t">
            <a:normAutofit/>
          </a:bodyPr>
          <a:lstStyle/>
          <a:p>
            <a:pPr>
              <a:buClr>
                <a:srgbClr val="EBEBEB">
                  <a:lumMod val="40000"/>
                  <a:lumOff val="60000"/>
                </a:srgbClr>
              </a:buClr>
              <a:buFont typeface="Wingdings 3"/>
            </a:pPr>
            <a:r>
              <a:rPr lang="en-US" dirty="0"/>
              <a:t>Keyword:  </a:t>
            </a:r>
            <a:r>
              <a:rPr lang="en-US" b="1" dirty="0"/>
              <a:t>RIGHT</a:t>
            </a:r>
          </a:p>
          <a:p>
            <a:pPr>
              <a:buClr>
                <a:srgbClr val="8AD0D6"/>
              </a:buClr>
            </a:pPr>
            <a:r>
              <a:rPr lang="en-US" dirty="0"/>
              <a:t>Syntax:</a:t>
            </a:r>
          </a:p>
          <a:p>
            <a:pPr lvl="1">
              <a:buClr>
                <a:srgbClr val="8AD0D6"/>
              </a:buClr>
            </a:pPr>
            <a:r>
              <a:rPr lang="en-US" dirty="0"/>
              <a:t>SELECT &lt;attributes&gt; FROM &lt;table1&gt; [[AS] alias]</a:t>
            </a:r>
          </a:p>
          <a:p>
            <a:pPr marL="457200" lvl="1" indent="0">
              <a:buClr>
                <a:srgbClr val="8AD0D6"/>
              </a:buClr>
              <a:buNone/>
            </a:pPr>
            <a:r>
              <a:rPr lang="en-US" dirty="0"/>
              <a:t>     </a:t>
            </a:r>
            <a:r>
              <a:rPr lang="en-US" b="1" i="1" dirty="0"/>
              <a:t>RIGHT </a:t>
            </a:r>
            <a:r>
              <a:rPr lang="en-US" dirty="0"/>
              <a:t>[OUTER] JOIN &lt;table2&gt; [[AS] alias]  </a:t>
            </a:r>
          </a:p>
          <a:p>
            <a:pPr marL="457200" lvl="1" indent="0">
              <a:buNone/>
            </a:pPr>
            <a:r>
              <a:rPr lang="en-US" dirty="0"/>
              <a:t>     &lt;</a:t>
            </a:r>
            <a:r>
              <a:rPr lang="en-US" b="1" i="1" dirty="0"/>
              <a:t>join condition</a:t>
            </a:r>
            <a:r>
              <a:rPr lang="en-US" dirty="0"/>
              <a:t>&gt; […]</a:t>
            </a:r>
          </a:p>
          <a:p>
            <a:pPr marL="457200" lvl="1" indent="0">
              <a:buNone/>
            </a:pPr>
            <a:endParaRPr lang="en-US" dirty="0"/>
          </a:p>
        </p:txBody>
      </p:sp>
      <p:pic>
        <p:nvPicPr>
          <p:cNvPr id="5" name="Picture 5" descr="Diagram&#10;&#10;Description automatically generated">
            <a:extLst>
              <a:ext uri="{FF2B5EF4-FFF2-40B4-BE49-F238E27FC236}">
                <a16:creationId xmlns:a16="http://schemas.microsoft.com/office/drawing/2014/main" id="{A9E79EB2-9BA6-474A-B83F-ABE8C5157987}"/>
              </a:ext>
            </a:extLst>
          </p:cNvPr>
          <p:cNvPicPr>
            <a:picLocks noChangeAspect="1"/>
          </p:cNvPicPr>
          <p:nvPr/>
        </p:nvPicPr>
        <p:blipFill>
          <a:blip r:embed="rId2"/>
          <a:stretch>
            <a:fillRect/>
          </a:stretch>
        </p:blipFill>
        <p:spPr>
          <a:xfrm>
            <a:off x="6292200" y="2548281"/>
            <a:ext cx="5051059" cy="3662018"/>
          </a:xfrm>
          <a:prstGeom prst="rect">
            <a:avLst/>
          </a:prstGeom>
          <a:effectLst/>
        </p:spPr>
      </p:pic>
    </p:spTree>
    <p:extLst>
      <p:ext uri="{BB962C8B-B14F-4D97-AF65-F5344CB8AC3E}">
        <p14:creationId xmlns:p14="http://schemas.microsoft.com/office/powerpoint/2010/main" val="321452805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39EF6-9532-45AD-AF86-CAC392201C49}"/>
              </a:ext>
            </a:extLst>
          </p:cNvPr>
          <p:cNvSpPr>
            <a:spLocks noGrp="1"/>
          </p:cNvSpPr>
          <p:nvPr>
            <p:ph type="title"/>
          </p:nvPr>
        </p:nvSpPr>
        <p:spPr>
          <a:xfrm>
            <a:off x="648931" y="629266"/>
            <a:ext cx="4166510" cy="1622321"/>
          </a:xfrm>
        </p:spPr>
        <p:txBody>
          <a:bodyPr>
            <a:normAutofit/>
          </a:bodyPr>
          <a:lstStyle/>
          <a:p>
            <a:r>
              <a:rPr lang="en-US">
                <a:solidFill>
                  <a:srgbClr val="EBEBEB"/>
                </a:solidFill>
              </a:rPr>
              <a:t>Right JOIN Example</a:t>
            </a:r>
          </a:p>
        </p:txBody>
      </p:sp>
      <p:sp>
        <p:nvSpPr>
          <p:cNvPr id="4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3" name="Freeform: Shape 4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6" descr="A picture containing text, crossword puzzle&#10;&#10;Description automatically generated">
            <a:extLst>
              <a:ext uri="{FF2B5EF4-FFF2-40B4-BE49-F238E27FC236}">
                <a16:creationId xmlns:a16="http://schemas.microsoft.com/office/drawing/2014/main" id="{160721C2-D705-49FE-BE29-448BDAF88033}"/>
              </a:ext>
            </a:extLst>
          </p:cNvPr>
          <p:cNvPicPr>
            <a:picLocks noChangeAspect="1"/>
          </p:cNvPicPr>
          <p:nvPr/>
        </p:nvPicPr>
        <p:blipFill>
          <a:blip r:embed="rId2"/>
          <a:stretch>
            <a:fillRect/>
          </a:stretch>
        </p:blipFill>
        <p:spPr>
          <a:xfrm>
            <a:off x="6093992" y="1303542"/>
            <a:ext cx="5449889" cy="4250913"/>
          </a:xfrm>
          <a:prstGeom prst="rect">
            <a:avLst/>
          </a:prstGeom>
          <a:effectLst/>
        </p:spPr>
      </p:pic>
      <p:sp>
        <p:nvSpPr>
          <p:cNvPr id="45" name="Rectangle 4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5F73027-6073-401D-86A9-2D9694EE32F7}"/>
              </a:ext>
            </a:extLst>
          </p:cNvPr>
          <p:cNvSpPr>
            <a:spLocks noGrp="1"/>
          </p:cNvSpPr>
          <p:nvPr>
            <p:ph idx="1"/>
          </p:nvPr>
        </p:nvSpPr>
        <p:spPr>
          <a:xfrm>
            <a:off x="648931" y="2438400"/>
            <a:ext cx="4166509" cy="3785419"/>
          </a:xfrm>
        </p:spPr>
        <p:txBody>
          <a:bodyPr vert="horz" lIns="91440" tIns="45720" rIns="91440" bIns="45720" rtlCol="0">
            <a:normAutofit/>
          </a:bodyPr>
          <a:lstStyle/>
          <a:p>
            <a:pPr>
              <a:lnSpc>
                <a:spcPct val="90000"/>
              </a:lnSpc>
              <a:buClr>
                <a:srgbClr val="8AD0D6"/>
              </a:buClr>
            </a:pPr>
            <a:r>
              <a:rPr lang="en-US" sz="1900">
                <a:solidFill>
                  <a:srgbClr val="EBEBEB"/>
                </a:solidFill>
              </a:rPr>
              <a:t>Assume we have tables S and T</a:t>
            </a:r>
          </a:p>
          <a:p>
            <a:pPr>
              <a:lnSpc>
                <a:spcPct val="90000"/>
              </a:lnSpc>
              <a:buClr>
                <a:srgbClr val="8AD0D6"/>
              </a:buClr>
            </a:pPr>
            <a:r>
              <a:rPr lang="en-US" sz="1900">
                <a:solidFill>
                  <a:srgbClr val="EBEBEB"/>
                </a:solidFill>
              </a:rPr>
              <a:t>SELECT * FROM S s </a:t>
            </a:r>
          </a:p>
          <a:p>
            <a:pPr marL="0" indent="0">
              <a:lnSpc>
                <a:spcPct val="90000"/>
              </a:lnSpc>
              <a:buClr>
                <a:srgbClr val="8AD0D6"/>
              </a:buClr>
              <a:buNone/>
            </a:pPr>
            <a:r>
              <a:rPr lang="en-US" sz="1900">
                <a:solidFill>
                  <a:srgbClr val="EBEBEB"/>
                </a:solidFill>
              </a:rPr>
              <a:t>       RIGHTJOIN T t </a:t>
            </a:r>
          </a:p>
          <a:p>
            <a:pPr marL="0" indent="0">
              <a:lnSpc>
                <a:spcPct val="90000"/>
              </a:lnSpc>
              <a:buNone/>
            </a:pPr>
            <a:r>
              <a:rPr lang="en-US" sz="1900">
                <a:solidFill>
                  <a:srgbClr val="EBEBEB"/>
                </a:solidFill>
              </a:rPr>
              <a:t>       ON s.A = t.A;</a:t>
            </a:r>
          </a:p>
          <a:p>
            <a:pPr>
              <a:lnSpc>
                <a:spcPct val="90000"/>
              </a:lnSpc>
              <a:buClr>
                <a:srgbClr val="8AD0D6"/>
              </a:buClr>
            </a:pPr>
            <a:r>
              <a:rPr lang="en-US" sz="1900">
                <a:solidFill>
                  <a:srgbClr val="EBEBEB"/>
                </a:solidFill>
              </a:rPr>
              <a:t>Note: This case is similar to the first LEFT JOIN example, we find no matching values on the common attirbute "A" but we still take ALL the rows from the right table (T) and fill the columns from S with NULLs</a:t>
            </a:r>
          </a:p>
        </p:txBody>
      </p:sp>
      <p:sp>
        <p:nvSpPr>
          <p:cNvPr id="5" name="TextBox 4">
            <a:extLst>
              <a:ext uri="{FF2B5EF4-FFF2-40B4-BE49-F238E27FC236}">
                <a16:creationId xmlns:a16="http://schemas.microsoft.com/office/drawing/2014/main" id="{567F0426-1828-43BC-9E9B-6458083AE6C7}"/>
              </a:ext>
            </a:extLst>
          </p:cNvPr>
          <p:cNvSpPr txBox="1"/>
          <p:nvPr/>
        </p:nvSpPr>
        <p:spPr>
          <a:xfrm>
            <a:off x="7298473" y="28658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2" name="TextBox 11">
            <a:extLst>
              <a:ext uri="{FF2B5EF4-FFF2-40B4-BE49-F238E27FC236}">
                <a16:creationId xmlns:a16="http://schemas.microsoft.com/office/drawing/2014/main" id="{42F6F56A-E619-4699-877C-1D1B112E95DF}"/>
              </a:ext>
            </a:extLst>
          </p:cNvPr>
          <p:cNvSpPr txBox="1"/>
          <p:nvPr/>
        </p:nvSpPr>
        <p:spPr>
          <a:xfrm>
            <a:off x="3720790" y="5802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600382918"/>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Ion</vt:lpstr>
      <vt:lpstr>Outer joins</vt:lpstr>
      <vt:lpstr>Quick review of INNER JOINs</vt:lpstr>
      <vt:lpstr>Quick review of INNER JOINs</vt:lpstr>
      <vt:lpstr>Outer JOIN</vt:lpstr>
      <vt:lpstr>Left JOIN</vt:lpstr>
      <vt:lpstr>Left JOIN Example</vt:lpstr>
      <vt:lpstr>Left JOIN Example</vt:lpstr>
      <vt:lpstr>Right JOIN</vt:lpstr>
      <vt:lpstr>Right JOIN Example</vt:lpstr>
      <vt:lpstr>Right JOIN Example</vt:lpstr>
      <vt:lpstr>FULL JOIN</vt:lpstr>
      <vt:lpstr>FULL JOIN Example</vt:lpstr>
      <vt:lpstr>FULL JOIN Example</vt:lpstr>
      <vt:lpstr>Outer JOIN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235</cp:revision>
  <dcterms:created xsi:type="dcterms:W3CDTF">2021-10-28T23:48:04Z</dcterms:created>
  <dcterms:modified xsi:type="dcterms:W3CDTF">2021-10-29T00:52:19Z</dcterms:modified>
</cp:coreProperties>
</file>