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  <p:sldMasterId id="2147483749" r:id="rId5"/>
  </p:sldMasterIdLst>
  <p:notesMasterIdLst>
    <p:notesMasterId r:id="rId15"/>
  </p:notesMasterIdLst>
  <p:handoutMasterIdLst>
    <p:handoutMasterId r:id="rId16"/>
  </p:handoutMasterIdLst>
  <p:sldIdLst>
    <p:sldId id="257" r:id="rId6"/>
    <p:sldId id="258" r:id="rId7"/>
    <p:sldId id="260" r:id="rId8"/>
    <p:sldId id="261" r:id="rId9"/>
    <p:sldId id="263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3CDE9D-687E-4A25-BE93-2D954B9D718F}" v="8" dt="2021-10-28T21:34:51.325"/>
    <p1510:client id="{F52A6E66-1E12-7CBD-89EC-C569459C84EA}" v="1418" dt="2021-10-28T22:33:45.3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5033" autoAdjust="0"/>
  </p:normalViewPr>
  <p:slideViewPr>
    <p:cSldViewPr snapToGrid="0" snapToObjects="1">
      <p:cViewPr>
        <p:scale>
          <a:sx n="100" d="100"/>
          <a:sy n="100" d="100"/>
        </p:scale>
        <p:origin x="-29" y="-4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31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9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0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62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82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598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06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411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259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51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822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370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13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366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331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031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6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27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667EB5B9-904F-4435-98CE-099B89C94D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6628" t="36079" r="2463"/>
          <a:stretch/>
        </p:blipFill>
        <p:spPr>
          <a:xfrm>
            <a:off x="8195114" y="10"/>
            <a:ext cx="12191980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Sets and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>
                <a:cs typeface="Calibri"/>
              </a:rPr>
              <a:t>CSCi</a:t>
            </a:r>
            <a:r>
              <a:rPr lang="en-US">
                <a:cs typeface="Calibri"/>
              </a:rPr>
              <a:t> 232</a:t>
            </a:r>
          </a:p>
          <a:p>
            <a:r>
              <a:rPr lang="en-US">
                <a:cs typeface="Calibri"/>
              </a:rPr>
              <a:t>Alvin Lam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229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6969-5D92-4109-A81E-018C538F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6345"/>
          </a:xfrm>
        </p:spPr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6C9A-5276-49BA-BBD8-0F343A810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1" y="146802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b="1" dirty="0"/>
              <a:t>Set – </a:t>
            </a:r>
            <a:r>
              <a:rPr lang="en-US" dirty="0"/>
              <a:t>arbitrary collection of items (called </a:t>
            </a:r>
            <a:r>
              <a:rPr lang="en-US" i="1" dirty="0"/>
              <a:t>elements</a:t>
            </a:r>
            <a:r>
              <a:rPr lang="en-US" dirty="0"/>
              <a:t>)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x ∈ S (denotes membership)</a:t>
            </a:r>
            <a:endParaRPr lang="en-US" dirty="0"/>
          </a:p>
          <a:p>
            <a:pPr lvl="2">
              <a:buClr>
                <a:srgbClr val="8AD0D6"/>
              </a:buClr>
            </a:pPr>
            <a:r>
              <a:rPr lang="en-US" dirty="0"/>
              <a:t>x is some element</a:t>
            </a:r>
          </a:p>
          <a:p>
            <a:pPr lvl="2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∈ denotes "element of"</a:t>
            </a:r>
          </a:p>
          <a:p>
            <a:pPr lvl="2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S is some Set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In laymen's terms, the above states that a element x is a element of some set 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We can think of tables as being sets and rows being the elements in a 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3C985F-5570-4BFE-B635-B98D58205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794855"/>
              </p:ext>
            </p:extLst>
          </p:nvPr>
        </p:nvGraphicFramePr>
        <p:xfrm>
          <a:off x="3276315" y="4658609"/>
          <a:ext cx="3690795" cy="1463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265">
                  <a:extLst>
                    <a:ext uri="{9D8B030D-6E8A-4147-A177-3AD203B41FA5}">
                      <a16:colId xmlns:a16="http://schemas.microsoft.com/office/drawing/2014/main" val="2775763873"/>
                    </a:ext>
                  </a:extLst>
                </a:gridCol>
                <a:gridCol w="1230265">
                  <a:extLst>
                    <a:ext uri="{9D8B030D-6E8A-4147-A177-3AD203B41FA5}">
                      <a16:colId xmlns:a16="http://schemas.microsoft.com/office/drawing/2014/main" val="2418911223"/>
                    </a:ext>
                  </a:extLst>
                </a:gridCol>
                <a:gridCol w="1230265">
                  <a:extLst>
                    <a:ext uri="{9D8B030D-6E8A-4147-A177-3AD203B41FA5}">
                      <a16:colId xmlns:a16="http://schemas.microsoft.com/office/drawing/2014/main" val="3941167845"/>
                    </a:ext>
                  </a:extLst>
                </a:gridCol>
              </a:tblGrid>
              <a:tr h="48776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marL="34290" marR="3429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marL="34290" marR="3429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 marL="34290" marR="34290" marT="34290" marB="34290"/>
                </a:tc>
                <a:extLst>
                  <a:ext uri="{0D108BD9-81ED-4DB2-BD59-A6C34878D82A}">
                    <a16:rowId xmlns:a16="http://schemas.microsoft.com/office/drawing/2014/main" val="947791954"/>
                  </a:ext>
                </a:extLst>
              </a:tr>
              <a:tr h="48776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34290" marR="3429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34290" marR="3429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34290" marR="34290" marT="34290" marB="34290"/>
                </a:tc>
                <a:extLst>
                  <a:ext uri="{0D108BD9-81ED-4DB2-BD59-A6C34878D82A}">
                    <a16:rowId xmlns:a16="http://schemas.microsoft.com/office/drawing/2014/main" val="2687113756"/>
                  </a:ext>
                </a:extLst>
              </a:tr>
              <a:tr h="48776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34290" marR="3429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34290" marR="3429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34290" marR="34290" marT="34290" marB="34290"/>
                </a:tc>
                <a:extLst>
                  <a:ext uri="{0D108BD9-81ED-4DB2-BD59-A6C34878D82A}">
                    <a16:rowId xmlns:a16="http://schemas.microsoft.com/office/drawing/2014/main" val="42587084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2F1EA0-52D7-4FC7-AF70-58D7362A53C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5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6969-5D92-4109-A81E-018C538F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6345"/>
          </a:xfrm>
        </p:spPr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6C9A-5276-49BA-BBD8-0F343A810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1" y="146802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/>
              <a:t>When talking about sets we usually have 3 go to operations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Union – Denoted by the symbol</a:t>
            </a:r>
            <a:r>
              <a:rPr lang="en-US" dirty="0">
                <a:ea typeface="+mj-lt"/>
                <a:cs typeface="+mj-lt"/>
              </a:rPr>
              <a:t> ∪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Intersection – Denoted by  </a:t>
            </a:r>
            <a:r>
              <a:rPr lang="en-US" dirty="0">
                <a:ea typeface="+mj-lt"/>
                <a:cs typeface="+mj-lt"/>
              </a:rPr>
              <a:t>∩</a:t>
            </a:r>
            <a:endParaRPr lang="en-US" dirty="0"/>
          </a:p>
          <a:p>
            <a:pPr lvl="1">
              <a:buClr>
                <a:srgbClr val="8AD0D6"/>
              </a:buClr>
            </a:pPr>
            <a:r>
              <a:rPr lang="en-US" dirty="0"/>
              <a:t>Difference – Denoted by </a:t>
            </a:r>
            <a:r>
              <a:rPr lang="en-US" dirty="0">
                <a:ea typeface="+mj-lt"/>
                <a:cs typeface="+mj-lt"/>
              </a:rPr>
              <a:t>–</a:t>
            </a:r>
          </a:p>
          <a:p>
            <a:pPr>
              <a:buClr>
                <a:srgbClr val="8AD0D6"/>
              </a:buClr>
            </a:pPr>
            <a:r>
              <a:rPr lang="en-US" dirty="0"/>
              <a:t>Assume the following sets 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A = {1,2,3}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B = {2,3,4}</a:t>
            </a:r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A ∪ B = {1,2,3,4}  (The elements that appear in either A or B)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A ∩ B = {2,3} (The common elements between the sets A and B)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A – B = {1} (All elements in set A that are not found in set 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76969-5D92-4109-A81E-018C538F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Union</a:t>
            </a:r>
          </a:p>
        </p:txBody>
      </p:sp>
      <p:sp>
        <p:nvSpPr>
          <p:cNvPr id="2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1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11" descr="A picture containing text, crossword puzzle, electronics, scoreboard&#10;&#10;Description automatically generated">
            <a:extLst>
              <a:ext uri="{FF2B5EF4-FFF2-40B4-BE49-F238E27FC236}">
                <a16:creationId xmlns:a16="http://schemas.microsoft.com/office/drawing/2014/main" id="{E8DBEAF5-FF1F-47E9-9DB0-2E9DAB314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663" y="2042468"/>
            <a:ext cx="6266878" cy="3008729"/>
          </a:xfrm>
          <a:prstGeom prst="rect">
            <a:avLst/>
          </a:prstGeom>
          <a:effectLst/>
        </p:spPr>
      </p:pic>
      <p:sp>
        <p:nvSpPr>
          <p:cNvPr id="29" name="Rectangle 2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6C9A-5276-49BA-BBD8-0F343A810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06" y="1833513"/>
            <a:ext cx="4520013" cy="439816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>
                <a:solidFill>
                  <a:srgbClr val="EBEBEB"/>
                </a:solidFill>
              </a:rPr>
              <a:t>In SQL, two tables are </a:t>
            </a:r>
            <a:r>
              <a:rPr lang="en-US" b="1" i="1" dirty="0">
                <a:solidFill>
                  <a:srgbClr val="EBEBEB"/>
                </a:solidFill>
              </a:rPr>
              <a:t>union compatible </a:t>
            </a:r>
            <a:r>
              <a:rPr lang="en-US" dirty="0">
                <a:solidFill>
                  <a:srgbClr val="EBEBEB"/>
                </a:solidFill>
              </a:rPr>
              <a:t>if and only if they have the same number of column and </a:t>
            </a:r>
            <a:r>
              <a:rPr lang="en-US" dirty="0">
                <a:solidFill>
                  <a:srgbClr val="EBEBEB"/>
                </a:solidFill>
                <a:ea typeface="+mj-lt"/>
                <a:cs typeface="+mj-lt"/>
              </a:rPr>
              <a:t>corresponding domains</a:t>
            </a:r>
            <a:r>
              <a:rPr lang="en-US" dirty="0">
                <a:solidFill>
                  <a:srgbClr val="EBEBEB"/>
                </a:solidFill>
              </a:rPr>
              <a:t>(types).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solidFill>
                  <a:srgbClr val="EBEBEB"/>
                </a:solidFill>
              </a:rPr>
              <a:t>The union of 2 or more tables will generate a single table.</a:t>
            </a:r>
          </a:p>
          <a:p>
            <a:pPr>
              <a:buClr>
                <a:srgbClr val="8AD0D6"/>
              </a:buClr>
            </a:pPr>
            <a:r>
              <a:rPr lang="en-US" dirty="0">
                <a:solidFill>
                  <a:srgbClr val="EBEBEB"/>
                </a:solidFill>
              </a:rPr>
              <a:t>Given the following union-compatible tables R and S,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solidFill>
                  <a:srgbClr val="EBEBEB"/>
                </a:solidFill>
              </a:rPr>
              <a:t>R </a:t>
            </a:r>
            <a:r>
              <a:rPr lang="en-US" dirty="0">
                <a:solidFill>
                  <a:srgbClr val="EBEBEB"/>
                </a:solidFill>
                <a:ea typeface="+mj-lt"/>
                <a:cs typeface="+mj-lt"/>
              </a:rPr>
              <a:t>∪ S = all rows in either or both R and S</a:t>
            </a:r>
          </a:p>
          <a:p>
            <a:pPr>
              <a:buClr>
                <a:srgbClr val="8AD0D6"/>
              </a:buClr>
            </a:pPr>
            <a:r>
              <a:rPr lang="en-US" dirty="0">
                <a:solidFill>
                  <a:srgbClr val="EBEBEB"/>
                </a:solidFill>
                <a:ea typeface="+mj-lt"/>
                <a:cs typeface="+mj-lt"/>
              </a:rPr>
              <a:t>Practice: What is T ∪ U?</a:t>
            </a:r>
          </a:p>
        </p:txBody>
      </p:sp>
    </p:spTree>
    <p:extLst>
      <p:ext uri="{BB962C8B-B14F-4D97-AF65-F5344CB8AC3E}">
        <p14:creationId xmlns:p14="http://schemas.microsoft.com/office/powerpoint/2010/main" val="4154206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76969-5D92-4109-A81E-018C538F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Union Syntax</a:t>
            </a:r>
          </a:p>
        </p:txBody>
      </p:sp>
      <p:sp>
        <p:nvSpPr>
          <p:cNvPr id="4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3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Picture 6" descr="A picture containing text, crossword puzzle, dark&#10;&#10;Description automatically generated">
            <a:extLst>
              <a:ext uri="{FF2B5EF4-FFF2-40B4-BE49-F238E27FC236}">
                <a16:creationId xmlns:a16="http://schemas.microsoft.com/office/drawing/2014/main" id="{EFA398E6-A391-461D-BA9F-1967AF872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2557016"/>
            <a:ext cx="5449889" cy="1743964"/>
          </a:xfrm>
          <a:prstGeom prst="rect">
            <a:avLst/>
          </a:prstGeom>
          <a:effectLst/>
        </p:spPr>
      </p:pic>
      <p:sp>
        <p:nvSpPr>
          <p:cNvPr id="45" name="Rectangle 3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6C9A-5276-49BA-BBD8-0F343A810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63" y="1715678"/>
            <a:ext cx="4166509" cy="460240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600" b="1" dirty="0">
                <a:solidFill>
                  <a:srgbClr val="EBEBEB"/>
                </a:solidFill>
              </a:rPr>
              <a:t>Keyword: UNION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600" b="1" dirty="0">
                <a:solidFill>
                  <a:srgbClr val="EBEBEB"/>
                </a:solidFill>
              </a:rPr>
              <a:t>Syntax</a:t>
            </a:r>
            <a:r>
              <a:rPr lang="en-US" sz="1600" dirty="0">
                <a:solidFill>
                  <a:srgbClr val="EBEBEB"/>
                </a:solidFill>
              </a:rPr>
              <a:t>:</a:t>
            </a:r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600" dirty="0">
                <a:solidFill>
                  <a:srgbClr val="EBEBEB"/>
                </a:solidFill>
              </a:rPr>
              <a:t>   SELECT &lt;attributes&gt; FROM &lt;table&gt; […]</a:t>
            </a:r>
            <a:endParaRPr lang="en-US" sz="1600"/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600" dirty="0">
                <a:solidFill>
                  <a:srgbClr val="EBEBEB"/>
                </a:solidFill>
              </a:rPr>
              <a:t>   UNION [ALL]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EBEBEB"/>
                </a:solidFill>
              </a:rPr>
              <a:t>   SELECT &lt;attributes&gt; FROM &lt;table&gt; […]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  <a:buClr>
                <a:srgbClr val="F7F7F7"/>
              </a:buClr>
            </a:pPr>
            <a:r>
              <a:rPr lang="en-US" sz="1600" dirty="0">
                <a:solidFill>
                  <a:srgbClr val="EBEBEB"/>
                </a:solidFill>
              </a:rPr>
              <a:t>The keyword ALL to the right of UNION will retain any duplicate rows</a:t>
            </a:r>
          </a:p>
          <a:p>
            <a:pPr>
              <a:lnSpc>
                <a:spcPct val="90000"/>
              </a:lnSpc>
              <a:buClr>
                <a:srgbClr val="F7F7F7"/>
              </a:buClr>
            </a:pPr>
            <a:endParaRPr lang="en-US" sz="16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600" dirty="0">
                <a:solidFill>
                  <a:srgbClr val="EBEBEB"/>
                </a:solidFill>
              </a:rPr>
              <a:t>Example: </a:t>
            </a:r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US" sz="1600" dirty="0">
                <a:solidFill>
                  <a:srgbClr val="EBEBEB"/>
                </a:solidFill>
              </a:rPr>
              <a:t>SELECT A,B,D FROM R</a:t>
            </a:r>
          </a:p>
          <a:p>
            <a:pPr marL="457200" lvl="1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600" dirty="0">
                <a:solidFill>
                  <a:srgbClr val="EBEBEB"/>
                </a:solidFill>
              </a:rPr>
              <a:t>        UNION ALL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EBEBEB"/>
                </a:solidFill>
              </a:rPr>
              <a:t>        SELECT A,B,D FROM S</a:t>
            </a:r>
          </a:p>
          <a:p>
            <a:pPr marL="0" indent="0">
              <a:lnSpc>
                <a:spcPct val="90000"/>
              </a:lnSpc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US" sz="1600" dirty="0">
              <a:solidFill>
                <a:srgbClr val="EBEBEB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EBEBEB"/>
                </a:solidFill>
              </a:rPr>
              <a:t>     </a:t>
            </a:r>
          </a:p>
        </p:txBody>
      </p:sp>
    </p:spTree>
    <p:extLst>
      <p:ext uri="{BB962C8B-B14F-4D97-AF65-F5344CB8AC3E}">
        <p14:creationId xmlns:p14="http://schemas.microsoft.com/office/powerpoint/2010/main" val="3543530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76969-5D92-4109-A81E-018C538F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ea typeface="+mj-lt"/>
                <a:cs typeface="+mj-lt"/>
              </a:rPr>
              <a:t>Intersection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2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1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6C9A-5276-49BA-BBD8-0F343A810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06" y="1833513"/>
            <a:ext cx="4520013" cy="439816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7F7F7"/>
              </a:buClr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Given union-compatible tables R and S</a:t>
            </a:r>
          </a:p>
          <a:p>
            <a:pPr lvl="1" indent="0">
              <a:buClr>
                <a:srgbClr val="F7F7F7"/>
              </a:buClr>
            </a:pPr>
            <a:r>
              <a:rPr lang="en-US" sz="2000" dirty="0">
                <a:solidFill>
                  <a:srgbClr val="FFFFFF"/>
                </a:solidFill>
                <a:ea typeface="+mj-lt"/>
                <a:cs typeface="+mj-lt"/>
              </a:rPr>
              <a:t>R ∩ S = All rows in both R and S</a:t>
            </a:r>
          </a:p>
          <a:p>
            <a:pPr>
              <a:buClr>
                <a:srgbClr val="F7F7F7"/>
              </a:buClr>
            </a:pPr>
            <a:r>
              <a:rPr lang="en-US" sz="2200" dirty="0">
                <a:solidFill>
                  <a:srgbClr val="EBEBEB"/>
                </a:solidFill>
                <a:ea typeface="+mj-lt"/>
                <a:cs typeface="+mj-lt"/>
              </a:rPr>
              <a:t>The Intersection of 2 or more tables will generate a single table.</a:t>
            </a:r>
            <a:endParaRPr lang="en-US" sz="2200" dirty="0">
              <a:ea typeface="+mj-lt"/>
              <a:cs typeface="+mj-lt"/>
            </a:endParaRPr>
          </a:p>
          <a:p>
            <a:pPr>
              <a:buClr>
                <a:srgbClr val="F7F7F7"/>
              </a:buClr>
            </a:pPr>
            <a:endParaRPr lang="en-US" sz="2200" dirty="0">
              <a:solidFill>
                <a:srgbClr val="FFFFFF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 dirty="0">
              <a:solidFill>
                <a:srgbClr val="EBEBEB"/>
              </a:solidFill>
              <a:ea typeface="+mj-lt"/>
              <a:cs typeface="+mj-lt"/>
            </a:endParaRPr>
          </a:p>
        </p:txBody>
      </p:sp>
      <p:pic>
        <p:nvPicPr>
          <p:cNvPr id="20" name="Picture 5" descr="Calendar&#10;&#10;Description automatically generated">
            <a:extLst>
              <a:ext uri="{FF2B5EF4-FFF2-40B4-BE49-F238E27FC236}">
                <a16:creationId xmlns:a16="http://schemas.microsoft.com/office/drawing/2014/main" id="{BA6EF731-CF3B-4A6F-BE1D-F6C9E43C3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083" y="2589985"/>
            <a:ext cx="6495847" cy="16726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24402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76969-5D92-4109-A81E-018C538F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08" y="456441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Intersection Syntax</a:t>
            </a:r>
          </a:p>
        </p:txBody>
      </p:sp>
      <p:sp>
        <p:nvSpPr>
          <p:cNvPr id="4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3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45" name="Rectangle 3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6C9A-5276-49BA-BBD8-0F343A810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06" y="1959204"/>
            <a:ext cx="4166509" cy="460240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600" b="1" dirty="0">
                <a:solidFill>
                  <a:srgbClr val="EBEBEB"/>
                </a:solidFill>
              </a:rPr>
              <a:t>Keyword: Intersection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600" b="1" dirty="0">
                <a:solidFill>
                  <a:srgbClr val="EBEBEB"/>
                </a:solidFill>
              </a:rPr>
              <a:t>Syntax</a:t>
            </a:r>
            <a:r>
              <a:rPr lang="en-US" sz="1600" dirty="0">
                <a:solidFill>
                  <a:srgbClr val="EBEBEB"/>
                </a:solidFill>
              </a:rPr>
              <a:t>:</a:t>
            </a:r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600" dirty="0">
                <a:solidFill>
                  <a:srgbClr val="EBEBEB"/>
                </a:solidFill>
              </a:rPr>
              <a:t>   SELECT &lt;attributes&gt; FROM &lt;table&gt; […]</a:t>
            </a:r>
            <a:endParaRPr lang="en-US" sz="1600"/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600" dirty="0">
                <a:solidFill>
                  <a:srgbClr val="EBEBEB"/>
                </a:solidFill>
              </a:rPr>
              <a:t>   INTERSECT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EBEBEB"/>
                </a:solidFill>
              </a:rPr>
              <a:t>   SELECT &lt;attributes&gt; FROM &lt;table&gt; […]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600" dirty="0">
                <a:solidFill>
                  <a:srgbClr val="EBEBEB"/>
                </a:solidFill>
              </a:rPr>
              <a:t>Example: </a:t>
            </a:r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US" sz="1600" dirty="0">
                <a:solidFill>
                  <a:srgbClr val="EBEBEB"/>
                </a:solidFill>
              </a:rPr>
              <a:t>SELECT A,B,D FROM R</a:t>
            </a:r>
          </a:p>
          <a:p>
            <a:pPr marL="457200" lvl="1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600" dirty="0">
                <a:solidFill>
                  <a:srgbClr val="EBEBEB"/>
                </a:solidFill>
              </a:rPr>
              <a:t>        INTERSECT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EBEBEB"/>
                </a:solidFill>
              </a:rPr>
              <a:t>        SELECT A,B,D FROM S</a:t>
            </a:r>
          </a:p>
          <a:p>
            <a:pPr marL="0" indent="0">
              <a:lnSpc>
                <a:spcPct val="90000"/>
              </a:lnSpc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US" sz="1600" dirty="0">
              <a:solidFill>
                <a:srgbClr val="EBEBEB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EBEBEB"/>
                </a:solidFill>
              </a:rPr>
              <a:t>     </a:t>
            </a:r>
          </a:p>
        </p:txBody>
      </p:sp>
      <p:pic>
        <p:nvPicPr>
          <p:cNvPr id="4" name="Picture 5" descr="Calendar&#10;&#10;Description automatically generated">
            <a:extLst>
              <a:ext uri="{FF2B5EF4-FFF2-40B4-BE49-F238E27FC236}">
                <a16:creationId xmlns:a16="http://schemas.microsoft.com/office/drawing/2014/main" id="{29DA515F-E903-4D93-AFF4-C2150AC92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083" y="2589985"/>
            <a:ext cx="6495847" cy="16726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5731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76969-5D92-4109-A81E-018C538F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Difference</a:t>
            </a:r>
          </a:p>
        </p:txBody>
      </p:sp>
      <p:sp>
        <p:nvSpPr>
          <p:cNvPr id="4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5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9BD19A31-211E-4083-84AC-3A080D4E6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2250460"/>
            <a:ext cx="5449889" cy="2357076"/>
          </a:xfrm>
          <a:prstGeom prst="rect">
            <a:avLst/>
          </a:prstGeom>
          <a:effectLst/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6C9A-5276-49BA-BBD8-0F343A810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8AD0D6"/>
              </a:buClr>
            </a:pPr>
            <a:r>
              <a:rPr lang="en-US">
                <a:solidFill>
                  <a:srgbClr val="EBEBEB"/>
                </a:solidFill>
                <a:ea typeface="+mj-lt"/>
                <a:cs typeface="+mj-lt"/>
              </a:rPr>
              <a:t>Given union-compatible tables R and S</a:t>
            </a:r>
          </a:p>
          <a:p>
            <a:pPr lvl="1" indent="0">
              <a:buClr>
                <a:srgbClr val="8AD0D6"/>
              </a:buClr>
            </a:pPr>
            <a:r>
              <a:rPr lang="en-US">
                <a:solidFill>
                  <a:srgbClr val="EBEBEB"/>
                </a:solidFill>
              </a:rPr>
              <a:t>R – S = All rows in R minus any overlapped rows with S</a:t>
            </a:r>
          </a:p>
          <a:p>
            <a:pPr lvl="1" indent="0">
              <a:buClr>
                <a:srgbClr val="8AD0D6"/>
              </a:buClr>
            </a:pPr>
            <a:r>
              <a:rPr lang="en-US">
                <a:solidFill>
                  <a:srgbClr val="EBEBEB"/>
                </a:solidFill>
              </a:rPr>
              <a:t>S – R = All rows in S minus any overlapped rows with R</a:t>
            </a:r>
          </a:p>
          <a:p>
            <a:pPr>
              <a:buClr>
                <a:srgbClr val="F7F7F7"/>
              </a:buClr>
            </a:pPr>
            <a:r>
              <a:rPr lang="en-US">
                <a:solidFill>
                  <a:srgbClr val="EBEBEB"/>
                </a:solidFill>
                <a:ea typeface="+mj-lt"/>
                <a:cs typeface="+mj-lt"/>
              </a:rPr>
              <a:t>The Intersection of 2 or more tables will generate a single table.</a:t>
            </a:r>
          </a:p>
          <a:p>
            <a:pPr>
              <a:buClr>
                <a:srgbClr val="8AD0D6"/>
              </a:buClr>
            </a:pPr>
            <a:endParaRPr lang="en-US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121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76969-5D92-4109-A81E-018C538F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Difference Syntax</a:t>
            </a:r>
          </a:p>
        </p:txBody>
      </p:sp>
      <p:sp>
        <p:nvSpPr>
          <p:cNvPr id="5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Freeform: Shape 5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5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60E27ADF-0DAC-4CD1-A18D-DA6B6BDF4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2250460"/>
            <a:ext cx="5449889" cy="2357076"/>
          </a:xfrm>
          <a:prstGeom prst="rect">
            <a:avLst/>
          </a:prstGeom>
          <a:effectLst/>
        </p:spPr>
      </p:pic>
      <p:sp>
        <p:nvSpPr>
          <p:cNvPr id="58" name="Rectangle 5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6C9A-5276-49BA-BBD8-0F343A810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941" y="2187018"/>
            <a:ext cx="4684983" cy="419391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400" b="1" dirty="0">
                <a:solidFill>
                  <a:srgbClr val="EBEBEB"/>
                </a:solidFill>
              </a:rPr>
              <a:t>Keyword: EXCEPT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400" b="1" dirty="0">
                <a:solidFill>
                  <a:srgbClr val="EBEBEB"/>
                </a:solidFill>
              </a:rPr>
              <a:t>Syntax</a:t>
            </a:r>
            <a:r>
              <a:rPr lang="en-US" sz="1400" dirty="0">
                <a:solidFill>
                  <a:srgbClr val="EBEBEB"/>
                </a:solidFill>
              </a:rPr>
              <a:t>:</a:t>
            </a:r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400" dirty="0">
                <a:solidFill>
                  <a:srgbClr val="EBEBEB"/>
                </a:solidFill>
              </a:rPr>
              <a:t>   SELECT &lt;attributes&gt; FROM &lt;table&gt; […]</a:t>
            </a:r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400" dirty="0">
                <a:solidFill>
                  <a:srgbClr val="EBEBEB"/>
                </a:solidFill>
              </a:rPr>
              <a:t>   EXCEPT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EBEBEB"/>
                </a:solidFill>
              </a:rPr>
              <a:t>   SELECT &lt;attributes&gt; FROM &lt;table&gt; […]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sz="1400" dirty="0">
                <a:solidFill>
                  <a:srgbClr val="EBEBEB"/>
                </a:solidFill>
              </a:rPr>
              <a:t>Examples: </a:t>
            </a:r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US" sz="1400" dirty="0">
                <a:solidFill>
                  <a:srgbClr val="EBEBEB"/>
                </a:solidFill>
              </a:rPr>
              <a:t>SELECT A,B,D FROM R</a:t>
            </a:r>
          </a:p>
          <a:p>
            <a:pPr marL="457200" lvl="1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400" dirty="0">
                <a:solidFill>
                  <a:srgbClr val="EBEBEB"/>
                </a:solidFill>
              </a:rPr>
              <a:t>        EXCEPT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EBEBEB"/>
                </a:solidFill>
              </a:rPr>
              <a:t>        SELECT A,B,D FROM S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rgbClr val="EBEBEB"/>
                </a:solidFill>
              </a:rPr>
              <a:t>SELECT A,B,D FROM S</a:t>
            </a:r>
          </a:p>
          <a:p>
            <a:pPr marL="457200" lvl="1" indent="0">
              <a:lnSpc>
                <a:spcPct val="90000"/>
              </a:lnSpc>
              <a:buClr>
                <a:srgbClr val="F7F7F7"/>
              </a:buClr>
              <a:buNone/>
            </a:pPr>
            <a:r>
              <a:rPr lang="en-US" sz="1400" dirty="0">
                <a:solidFill>
                  <a:srgbClr val="EBEBEB"/>
                </a:solidFill>
              </a:rPr>
              <a:t>        EXCEPT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EBEBEB"/>
                </a:solidFill>
              </a:rPr>
              <a:t>        SELECT A,B,D FROM R</a:t>
            </a:r>
          </a:p>
          <a:p>
            <a:pPr marL="0" indent="0">
              <a:lnSpc>
                <a:spcPct val="90000"/>
              </a:lnSpc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US" sz="1400" dirty="0">
              <a:solidFill>
                <a:srgbClr val="EBEBEB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EBEBEB"/>
                </a:solidFill>
              </a:rPr>
              <a:t>     </a:t>
            </a:r>
          </a:p>
        </p:txBody>
      </p:sp>
    </p:spTree>
    <p:extLst>
      <p:ext uri="{BB962C8B-B14F-4D97-AF65-F5344CB8AC3E}">
        <p14:creationId xmlns:p14="http://schemas.microsoft.com/office/powerpoint/2010/main" val="205128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FE41CA-01C7-4999-9BC7-050FDE7EAF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5B2D66-8E18-46D7-967B-1A3B48ACF55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066D2AD-45B3-4580-A691-E5968F9B53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Celestial</vt:lpstr>
      <vt:lpstr>Ion</vt:lpstr>
      <vt:lpstr>Sets and SQL</vt:lpstr>
      <vt:lpstr>Sets</vt:lpstr>
      <vt:lpstr>Set Operations</vt:lpstr>
      <vt:lpstr>Union</vt:lpstr>
      <vt:lpstr>Union Syntax</vt:lpstr>
      <vt:lpstr>Intersection </vt:lpstr>
      <vt:lpstr>Intersection Syntax</vt:lpstr>
      <vt:lpstr>Difference</vt:lpstr>
      <vt:lpstr>Difference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Design</dc:title>
  <dc:creator/>
  <cp:lastModifiedBy/>
  <cp:revision>249</cp:revision>
  <dcterms:created xsi:type="dcterms:W3CDTF">2021-10-28T21:33:48Z</dcterms:created>
  <dcterms:modified xsi:type="dcterms:W3CDTF">2021-10-28T22:34:31Z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