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3A807-13F9-7E02-797A-E443DDF8BCB8}" v="1809" dt="2021-10-27T23:13:09.970"/>
    <p1510:client id="{2BE70533-66CE-E553-B194-D62CC986EFBB}" v="2255" dt="2021-10-27T22:30:25.474"/>
    <p1510:client id="{91D14AA7-24EE-4569-9270-27FE9561BBFD}" v="160" dt="2021-11-03T22:55:19.930"/>
    <p1510:client id="{B77CD3A6-5402-8883-F5A2-69F1F71123E3}" v="247" dt="2021-10-27T20:58:52.815"/>
    <p1510:client id="{C2D6988D-1F28-855B-8BE0-A51F5B88AA3A}" v="362" dt="2021-10-28T01:24:17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2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70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7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67EB5B9-904F-4435-98CE-099B89C9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6628" t="36079" r="2463"/>
          <a:stretch/>
        </p:blipFill>
        <p:spPr>
          <a:xfrm>
            <a:off x="8195114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String Functions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cs typeface="Calibri"/>
              </a:rPr>
              <a:t>CSCi</a:t>
            </a:r>
            <a:r>
              <a:rPr lang="en-US">
                <a:cs typeface="Calibri"/>
              </a:rPr>
              <a:t> 232</a:t>
            </a:r>
          </a:p>
          <a:p>
            <a:r>
              <a:rPr lang="en-US">
                <a:cs typeface="Calibri"/>
              </a:rPr>
              <a:t>Alvin Lam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 dirty="0"/>
              <a:t>Lower/Upper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Converts the given string to all lowercase/uppercase</a:t>
            </a:r>
            <a:endParaRPr lang="en-US" i="1" dirty="0"/>
          </a:p>
          <a:p>
            <a:pPr>
              <a:buClr>
                <a:srgbClr val="8AD0D6"/>
              </a:buClr>
            </a:pPr>
            <a:r>
              <a:rPr lang="en-US" b="1" dirty="0"/>
              <a:t>Syntax</a:t>
            </a:r>
            <a:r>
              <a:rPr lang="en-US" dirty="0">
                <a:ea typeface="+mj-lt"/>
                <a:cs typeface="+mj-lt"/>
              </a:rPr>
              <a:t>: </a:t>
            </a:r>
            <a:endParaRPr lang="en-US" i="1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LOWER(&lt;source string&gt;)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UPPER(&lt;source string&gt;)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Returns</a:t>
            </a:r>
            <a:r>
              <a:rPr lang="en-US" dirty="0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 dirty="0"/>
              <a:t>Example(s)</a:t>
            </a:r>
            <a:r>
              <a:rPr lang="en-US" dirty="0"/>
              <a:t>: 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LOWER('I YELL A LOT');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</a:t>
            </a:r>
            <a:r>
              <a:rPr lang="en-US" dirty="0" err="1"/>
              <a:t>i</a:t>
            </a:r>
            <a:r>
              <a:rPr lang="en-US" dirty="0"/>
              <a:t> yell a lot' (All characters within the source string are converted to lowercase)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UPPER('quiet as a mouse');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'QUIET AS A MOUSE' (All characters within the source string are converted to uppercase)</a:t>
            </a:r>
          </a:p>
        </p:txBody>
      </p:sp>
    </p:spTree>
    <p:extLst>
      <p:ext uri="{BB962C8B-B14F-4D97-AF65-F5344CB8AC3E}">
        <p14:creationId xmlns:p14="http://schemas.microsoft.com/office/powerpoint/2010/main" val="22345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 err="1"/>
              <a:t>Substr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Extracts a substring starting from index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size </a:t>
            </a:r>
            <a:r>
              <a:rPr lang="en-US" i="1" dirty="0"/>
              <a:t>n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Syntax</a:t>
            </a:r>
            <a:r>
              <a:rPr lang="en-US" dirty="0">
                <a:ea typeface="+mj-lt"/>
                <a:cs typeface="+mj-lt"/>
              </a:rPr>
              <a:t>: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SUBSTR(&lt;string&gt;,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, n)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Returns</a:t>
            </a:r>
            <a:r>
              <a:rPr lang="en-US" dirty="0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 dirty="0"/>
              <a:t>Example(s)</a:t>
            </a:r>
            <a:r>
              <a:rPr lang="en-US" dirty="0"/>
              <a:t>: 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SUBSTR('football',5);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'ball' (We start to form the substring at character index 5 (1 indexed), if we don't provide the function with a n value it defaults to taking the rest of the string starting at index I)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SUBSTR('doorknob',6,2);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'no' (We form the substring starting at index 6 (1 indexed) and take 2 characters including index 6 which in this case is characters at index 6 and 7).</a:t>
            </a:r>
          </a:p>
        </p:txBody>
      </p:sp>
    </p:spTree>
    <p:extLst>
      <p:ext uri="{BB962C8B-B14F-4D97-AF65-F5344CB8AC3E}">
        <p14:creationId xmlns:p14="http://schemas.microsoft.com/office/powerpoint/2010/main" val="246580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/>
              <a:t>Figuring out the email provider given a email address.</a:t>
            </a:r>
            <a:endParaRPr lang="en-US" i="1"/>
          </a:p>
          <a:p>
            <a:pPr marL="685800" lvl="1">
              <a:buClr>
                <a:srgbClr val="8AD0D6"/>
              </a:buClr>
            </a:pPr>
            <a:r>
              <a:rPr lang="en-US"/>
              <a:t>Question: Given a email address can you tell me who the email provider is?</a:t>
            </a:r>
          </a:p>
          <a:p>
            <a:pPr marL="1085850" lvl="2">
              <a:buClr>
                <a:srgbClr val="8AD0D6"/>
              </a:buClr>
            </a:pPr>
            <a:r>
              <a:rPr lang="en-US"/>
              <a:t>Ex) myemailaddress@gmail.com </a:t>
            </a:r>
          </a:p>
          <a:p>
            <a:pPr marL="1543050" lvl="3">
              <a:buClr>
                <a:srgbClr val="8AD0D6"/>
              </a:buClr>
            </a:pPr>
            <a:r>
              <a:rPr lang="en-US"/>
              <a:t>We know that the email provider's domain name is after the @ symbol. 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/>
              <a:t>Finding passwords that don't meet security compliance based on password length.</a:t>
            </a:r>
          </a:p>
          <a:p>
            <a:pPr marL="857250" lvl="1">
              <a:buClr>
                <a:srgbClr val="8AD0D6"/>
              </a:buClr>
            </a:pPr>
            <a:r>
              <a:rPr lang="en-US"/>
              <a:t>How can I figure out if raw plain text passwords are under 8 characters long?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/>
              <a:t>Getting the full name of people if we store first and last name separately. </a:t>
            </a:r>
          </a:p>
          <a:p>
            <a:pPr marL="457200" indent="-457200"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 (1)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b="1">
                <a:ea typeface="+mj-lt"/>
                <a:cs typeface="+mj-lt"/>
              </a:rPr>
              <a:t>Figuring out the email provider given a email address.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Given a email address we can simply find the @ symbol (assuming it's a valid email address) and take the substring starting a character after the @ symbol.</a:t>
            </a:r>
            <a:endParaRPr lang="en-US" i="1"/>
          </a:p>
          <a:p>
            <a:pPr marL="857250" lvl="1" indent="-457200">
              <a:buClr>
                <a:srgbClr val="8AD0D6"/>
              </a:buClr>
            </a:pPr>
            <a:r>
              <a:rPr lang="en-US" b="1"/>
              <a:t>SELECT SUBSTR( 'email@gmail.com' , STRPOS('email@gmail.com','@') + 1);</a:t>
            </a:r>
          </a:p>
          <a:p>
            <a:pPr marL="1257300" lvl="2" indent="-457200">
              <a:buClr>
                <a:srgbClr val="8AD0D6"/>
              </a:buClr>
            </a:pPr>
            <a:r>
              <a:rPr lang="en-US"/>
              <a:t>Returns '</a:t>
            </a:r>
            <a:r>
              <a:rPr lang="en-US">
                <a:ea typeface="+mj-lt"/>
                <a:cs typeface="+mj-lt"/>
              </a:rPr>
              <a:t>gmail.com'</a:t>
            </a:r>
          </a:p>
          <a:p>
            <a:pPr marL="457200" indent="-457200">
              <a:buClr>
                <a:srgbClr val="8AD0D6"/>
              </a:buClr>
            </a:pPr>
            <a:r>
              <a:rPr lang="en-US"/>
              <a:t>Breakdown:</a:t>
            </a:r>
          </a:p>
          <a:p>
            <a:pPr marL="857250" lvl="1" indent="-457200">
              <a:buClr>
                <a:srgbClr val="8AD0D6"/>
              </a:buClr>
            </a:pPr>
            <a:r>
              <a:rPr lang="en-US"/>
              <a:t>Recall SUBSTR will return a substring which is what we want (email provider)</a:t>
            </a:r>
          </a:p>
          <a:p>
            <a:pPr marL="857250" lvl="1" indent="-457200">
              <a:buClr>
                <a:srgbClr val="8AD0D6"/>
              </a:buClr>
            </a:pPr>
            <a:r>
              <a:rPr lang="en-US"/>
              <a:t>The first argument of SUBSTR is the original string you want to form a substring out of. In this case we are providing it with the email we are looking at</a:t>
            </a:r>
          </a:p>
          <a:p>
            <a:pPr marL="857250" lvl="1" indent="-457200">
              <a:buClr>
                <a:srgbClr val="8AD0D6"/>
              </a:buClr>
            </a:pPr>
            <a:r>
              <a:rPr lang="en-US"/>
              <a:t>The 2nd argument is the position we want to start extracting the substring at. In this case we are using the STRPOS function to help us find the @ symbol in the email, we add one to it because we don't want to the include the @ symbol in the output</a:t>
            </a:r>
          </a:p>
          <a:p>
            <a:pPr marL="857250" lvl="1" indent="-457200">
              <a:buClr>
                <a:srgbClr val="8AD0D6"/>
              </a:buClr>
            </a:pPr>
            <a:r>
              <a:rPr lang="en-US"/>
              <a:t>There is a optional 3rd argument that we didn't use, the 3rd argument allows us to dictate the size of the substring. Recall if we don't provide it with a value it will default to the length of the string effectively returning a substring starting at index I till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166211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 (2)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>
                <a:ea typeface="+mj-lt"/>
                <a:cs typeface="+mj-lt"/>
              </a:rPr>
              <a:t>Finding passwords that don't meet security compliance based on password length</a:t>
            </a:r>
            <a:endParaRPr lang="en-US"/>
          </a:p>
          <a:p>
            <a:pPr>
              <a:buFont typeface="Wingdings 3"/>
              <a:buChar char=""/>
            </a:pPr>
            <a:r>
              <a:rPr lang="en-US"/>
              <a:t>We can simply check the length of the raw text password and filter based on this condition.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/>
              <a:t>Assuming the following table schema and our compliance is that passwords must be &gt;= 8 in length – Accounts(username VARCHAR, password VARCHAR)</a:t>
            </a:r>
          </a:p>
          <a:p>
            <a:pPr lvl="1" indent="-342900">
              <a:buClr>
                <a:srgbClr val="8AD0D6"/>
              </a:buClr>
              <a:buFont typeface="Wingdings 3"/>
              <a:buChar char=""/>
            </a:pPr>
            <a:r>
              <a:rPr lang="en-US" b="1"/>
              <a:t>SELECT password FROM accounts WHERE LENGTH(password) &lt; 8;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/>
              <a:t>Breakdown: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r>
              <a:rPr lang="en-US"/>
              <a:t>We are filtering out passwords where their lengths are less than our threshold (8).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 (3)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>
                <a:ea typeface="+mj-lt"/>
                <a:cs typeface="+mj-lt"/>
              </a:rPr>
              <a:t>Getting the full name of people if we store first and last name separately.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/>
              <a:t>Assume we have a table schema – Users( </a:t>
            </a:r>
            <a:r>
              <a:rPr lang="en-US" err="1"/>
              <a:t>first_name</a:t>
            </a:r>
            <a:r>
              <a:rPr lang="en-US"/>
              <a:t> VARCHAR, </a:t>
            </a:r>
            <a:r>
              <a:rPr lang="en-US" err="1"/>
              <a:t>last_name</a:t>
            </a:r>
            <a:r>
              <a:rPr lang="en-US"/>
              <a:t> VARCHAR). We can simply CONCAT the two values together with a space in the middle to figure out the full name of a user.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r>
              <a:rPr lang="en-US"/>
              <a:t>SELECT CONCAT(</a:t>
            </a:r>
            <a:r>
              <a:rPr lang="en-US" err="1"/>
              <a:t>first_name</a:t>
            </a:r>
            <a:r>
              <a:rPr lang="en-US"/>
              <a:t>, ' ',</a:t>
            </a:r>
            <a:r>
              <a:rPr lang="en-US" err="1"/>
              <a:t>last_name</a:t>
            </a:r>
            <a:r>
              <a:rPr lang="en-US"/>
              <a:t>) FROM users;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endParaRPr lang="en-US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/>
              <a:t>Breakdown: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r>
              <a:rPr lang="en-US"/>
              <a:t>Recall that CONCAT is a string append and will take in a list of strings for it's parameter. </a:t>
            </a:r>
          </a:p>
          <a:p>
            <a:pPr lvl="1">
              <a:buClr>
                <a:srgbClr val="8AD0D6"/>
              </a:buClr>
              <a:buFont typeface="Wingdings 3"/>
              <a:buChar char=""/>
            </a:pPr>
            <a:r>
              <a:rPr lang="en-US"/>
              <a:t>In this case we want to add a space in the middle for nice formatting.</a:t>
            </a:r>
          </a:p>
        </p:txBody>
      </p:sp>
    </p:spTree>
    <p:extLst>
      <p:ext uri="{BB962C8B-B14F-4D97-AF65-F5344CB8AC3E}">
        <p14:creationId xmlns:p14="http://schemas.microsoft.com/office/powerpoint/2010/main" val="37403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8451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character(n) / char(n) </a:t>
            </a:r>
          </a:p>
          <a:p>
            <a:pPr lvl="1">
              <a:buClr>
                <a:srgbClr val="8AD0D6"/>
              </a:buClr>
            </a:pPr>
            <a:r>
              <a:rPr lang="en-US"/>
              <a:t>Stores fixed length character type. Will only accept strings with </a:t>
            </a:r>
            <a:r>
              <a:rPr lang="en-US" i="1"/>
              <a:t>exactly </a:t>
            </a:r>
            <a:r>
              <a:rPr lang="en-US" b="1"/>
              <a:t>n</a:t>
            </a:r>
            <a:r>
              <a:rPr lang="en-US"/>
              <a:t> characters. Assuming </a:t>
            </a:r>
            <a:r>
              <a:rPr lang="en-US" b="1"/>
              <a:t>n </a:t>
            </a:r>
            <a:r>
              <a:rPr lang="en-US"/>
              <a:t>is a positive integer.</a:t>
            </a:r>
          </a:p>
          <a:p>
            <a:pPr>
              <a:buClr>
                <a:srgbClr val="8AD0D6"/>
              </a:buClr>
            </a:pPr>
            <a:r>
              <a:rPr lang="en-US" b="1"/>
              <a:t>character </a:t>
            </a:r>
            <a:r>
              <a:rPr lang="en-US" b="1" err="1"/>
              <a:t>varing</a:t>
            </a:r>
            <a:r>
              <a:rPr lang="en-US" b="1"/>
              <a:t>(n) / varchar(n)</a:t>
            </a:r>
          </a:p>
          <a:p>
            <a:pPr lvl="1">
              <a:buClr>
                <a:srgbClr val="8AD0D6"/>
              </a:buClr>
            </a:pPr>
            <a:r>
              <a:rPr lang="en-US"/>
              <a:t>Stores variable length string. Will accept any string with</a:t>
            </a:r>
            <a:r>
              <a:rPr lang="en-US" i="1"/>
              <a:t> up to </a:t>
            </a:r>
            <a:r>
              <a:rPr lang="en-US" b="1"/>
              <a:t>n </a:t>
            </a:r>
            <a:r>
              <a:rPr lang="en-US"/>
              <a:t>characters</a:t>
            </a:r>
            <a:r>
              <a:rPr lang="en-US" b="1"/>
              <a:t>. </a:t>
            </a:r>
            <a:r>
              <a:rPr lang="en-US">
                <a:ea typeface="+mj-lt"/>
                <a:cs typeface="+mj-lt"/>
              </a:rPr>
              <a:t>Assuming </a:t>
            </a:r>
            <a:r>
              <a:rPr lang="en-US" b="1">
                <a:ea typeface="+mj-lt"/>
                <a:cs typeface="+mj-lt"/>
              </a:rPr>
              <a:t>n </a:t>
            </a:r>
            <a:r>
              <a:rPr lang="en-US">
                <a:ea typeface="+mj-lt"/>
                <a:cs typeface="+mj-lt"/>
              </a:rPr>
              <a:t>is a positive integer.</a:t>
            </a:r>
          </a:p>
          <a:p>
            <a:pPr>
              <a:buClr>
                <a:srgbClr val="8AD0D6"/>
              </a:buClr>
            </a:pPr>
            <a:r>
              <a:rPr lang="en-US" b="1"/>
              <a:t>text</a:t>
            </a:r>
          </a:p>
          <a:p>
            <a:pPr lvl="1">
              <a:buClr>
                <a:srgbClr val="8AD0D6"/>
              </a:buClr>
            </a:pPr>
            <a:r>
              <a:rPr lang="en-US"/>
              <a:t>Stores strings of </a:t>
            </a:r>
            <a:r>
              <a:rPr lang="en-US" b="1" i="1"/>
              <a:t>any</a:t>
            </a:r>
            <a:r>
              <a:rPr lang="en-US" b="1"/>
              <a:t> length.</a:t>
            </a:r>
          </a:p>
        </p:txBody>
      </p:sp>
    </p:spTree>
    <p:extLst>
      <p:ext uri="{BB962C8B-B14F-4D97-AF65-F5344CB8AC3E}">
        <p14:creationId xmlns:p14="http://schemas.microsoft.com/office/powerpoint/2010/main" val="262932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/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Description</a:t>
            </a:r>
            <a:r>
              <a:rPr lang="en-US"/>
              <a:t>: Returns the length of a string (how much characters the string contains).</a:t>
            </a:r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Syntax</a:t>
            </a:r>
            <a:r>
              <a:rPr lang="en-US">
                <a:ea typeface="+mj-lt"/>
                <a:cs typeface="+mj-lt"/>
              </a:rPr>
              <a:t>: LENGTH(&lt;string value&gt;)</a:t>
            </a:r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Returns</a:t>
            </a:r>
            <a:r>
              <a:rPr lang="en-US">
                <a:ea typeface="+mj-lt"/>
                <a:cs typeface="+mj-lt"/>
              </a:rPr>
              <a:t>: Integer</a:t>
            </a:r>
          </a:p>
          <a:p>
            <a:pPr>
              <a:buClr>
                <a:srgbClr val="8AD0D6"/>
              </a:buClr>
            </a:pPr>
            <a:r>
              <a:rPr lang="en-US" b="1"/>
              <a:t>Example(s)</a:t>
            </a:r>
            <a:r>
              <a:rPr lang="en-US"/>
              <a:t>:  </a:t>
            </a:r>
          </a:p>
          <a:p>
            <a:pPr lvl="1">
              <a:buClr>
                <a:srgbClr val="8AD0D6"/>
              </a:buClr>
            </a:pPr>
            <a:r>
              <a:rPr lang="en-US"/>
              <a:t>SELECT LENGTH('apple'); </a:t>
            </a:r>
          </a:p>
          <a:p>
            <a:pPr lvl="2">
              <a:buClr>
                <a:srgbClr val="8AD0D6"/>
              </a:buClr>
            </a:pPr>
            <a:r>
              <a:rPr lang="en-US"/>
              <a:t>Returns 5 (There are 5 characters in the string 'apple')</a:t>
            </a:r>
          </a:p>
          <a:p>
            <a:pPr lvl="1">
              <a:buClr>
                <a:srgbClr val="8AD0D6"/>
              </a:buClr>
            </a:pPr>
            <a:r>
              <a:rPr lang="en-US"/>
              <a:t>SELECT LENGTH(name) FROM </a:t>
            </a:r>
            <a:r>
              <a:rPr lang="en-US" err="1"/>
              <a:t>example_table</a:t>
            </a:r>
            <a:r>
              <a:rPr lang="en-US"/>
              <a:t>;</a:t>
            </a:r>
          </a:p>
          <a:p>
            <a:pPr lvl="2">
              <a:buClr>
                <a:srgbClr val="8AD0D6"/>
              </a:buClr>
            </a:pPr>
            <a:r>
              <a:rPr lang="en-US"/>
              <a:t>Returns the follow: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4E6CB-3BD8-411D-8A27-5D60D4CEAE11}"/>
              </a:ext>
            </a:extLst>
          </p:cNvPr>
          <p:cNvSpPr txBox="1"/>
          <p:nvPr/>
        </p:nvSpPr>
        <p:spPr>
          <a:xfrm>
            <a:off x="10058400" y="2220684"/>
            <a:ext cx="111034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name 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-------</a:t>
            </a:r>
          </a:p>
          <a:p>
            <a:r>
              <a:rPr lang="en-US" dirty="0">
                <a:ea typeface="+mn-lt"/>
                <a:cs typeface="+mn-lt"/>
              </a:rPr>
              <a:t>Bob</a:t>
            </a:r>
          </a:p>
          <a:p>
            <a:r>
              <a:rPr lang="en-US" dirty="0">
                <a:ea typeface="+mn-lt"/>
                <a:cs typeface="+mn-lt"/>
              </a:rPr>
              <a:t>Alice</a:t>
            </a:r>
          </a:p>
          <a:p>
            <a:r>
              <a:rPr lang="en-US" dirty="0">
                <a:ea typeface="+mn-lt"/>
                <a:cs typeface="+mn-lt"/>
              </a:rPr>
              <a:t>(2 rows)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39419-40AF-4719-9994-0EBADD80BC14}"/>
              </a:ext>
            </a:extLst>
          </p:cNvPr>
          <p:cNvSpPr txBox="1"/>
          <p:nvPr/>
        </p:nvSpPr>
        <p:spPr>
          <a:xfrm>
            <a:off x="3714997" y="4556166"/>
            <a:ext cx="11004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length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--------</a:t>
            </a:r>
          </a:p>
          <a:p>
            <a:r>
              <a:rPr lang="en-US">
                <a:ea typeface="+mn-lt"/>
                <a:cs typeface="+mn-lt"/>
              </a:rPr>
              <a:t>      3</a:t>
            </a:r>
          </a:p>
          <a:p>
            <a:r>
              <a:rPr lang="en-US">
                <a:ea typeface="+mn-lt"/>
                <a:cs typeface="+mn-lt"/>
              </a:rPr>
              <a:t>      5</a:t>
            </a:r>
          </a:p>
          <a:p>
            <a:r>
              <a:rPr lang="en-US">
                <a:ea typeface="+mn-lt"/>
                <a:cs typeface="+mn-lt"/>
              </a:rPr>
              <a:t>(2 rows)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FB4CA-5AB6-4694-BFF6-75C27BE2DDEC}"/>
              </a:ext>
            </a:extLst>
          </p:cNvPr>
          <p:cNvSpPr txBox="1"/>
          <p:nvPr/>
        </p:nvSpPr>
        <p:spPr>
          <a:xfrm>
            <a:off x="9652660" y="20326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Arial"/>
              </a:rPr>
              <a:t>example_table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5034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 err="1"/>
              <a:t>Concat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Description</a:t>
            </a:r>
            <a:r>
              <a:rPr lang="en-US"/>
              <a:t>: Concatenate</a:t>
            </a:r>
            <a:r>
              <a:rPr lang="en-US">
                <a:ea typeface="+mj-lt"/>
                <a:cs typeface="+mj-lt"/>
              </a:rPr>
              <a:t> all arguments. NULL arguments are ignored.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Syntax</a:t>
            </a:r>
            <a:r>
              <a:rPr lang="en-US">
                <a:ea typeface="+mj-lt"/>
                <a:cs typeface="+mj-lt"/>
              </a:rPr>
              <a:t>: CONCAT(&lt;list of strings </a:t>
            </a:r>
            <a:r>
              <a:rPr lang="en-US" err="1">
                <a:ea typeface="+mj-lt"/>
                <a:cs typeface="+mj-lt"/>
              </a:rPr>
              <a:t>seperated</a:t>
            </a:r>
            <a:r>
              <a:rPr lang="en-US">
                <a:ea typeface="+mj-lt"/>
                <a:cs typeface="+mj-lt"/>
              </a:rPr>
              <a:t> by comma&gt;)</a:t>
            </a:r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Returns</a:t>
            </a:r>
            <a:r>
              <a:rPr lang="en-US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/>
              <a:t>Example(s)</a:t>
            </a:r>
            <a:r>
              <a:rPr lang="en-US"/>
              <a:t>:  </a:t>
            </a:r>
          </a:p>
          <a:p>
            <a:pPr lvl="1">
              <a:buClr>
                <a:srgbClr val="8AD0D6"/>
              </a:buClr>
            </a:pPr>
            <a:r>
              <a:rPr lang="en-US"/>
              <a:t>SELECT CONCAT('</a:t>
            </a:r>
            <a:r>
              <a:rPr lang="en-US" err="1"/>
              <a:t>Iron','man</a:t>
            </a:r>
            <a:r>
              <a:rPr lang="en-US"/>
              <a:t>');</a:t>
            </a:r>
          </a:p>
          <a:p>
            <a:pPr lvl="2">
              <a:buClr>
                <a:srgbClr val="8AD0D6"/>
              </a:buClr>
            </a:pPr>
            <a:r>
              <a:rPr lang="en-US"/>
              <a:t>Returns 'Ironman'</a:t>
            </a:r>
          </a:p>
          <a:p>
            <a:pPr lvl="1">
              <a:buClr>
                <a:srgbClr val="8AD0D6"/>
              </a:buClr>
            </a:pPr>
            <a:r>
              <a:rPr lang="en-US"/>
              <a:t>SELECT CONCAT(</a:t>
            </a:r>
            <a:r>
              <a:rPr lang="en-US" err="1"/>
              <a:t>first_name</a:t>
            </a:r>
            <a:r>
              <a:rPr lang="en-US"/>
              <a:t>,' ',</a:t>
            </a:r>
            <a:r>
              <a:rPr lang="en-US" err="1"/>
              <a:t>last_name</a:t>
            </a:r>
            <a:r>
              <a:rPr lang="en-US"/>
              <a:t>) FROM </a:t>
            </a:r>
            <a:r>
              <a:rPr lang="en-US" err="1"/>
              <a:t>example_table</a:t>
            </a:r>
            <a:r>
              <a:rPr lang="en-US"/>
              <a:t>;</a:t>
            </a:r>
          </a:p>
          <a:p>
            <a:pPr lvl="2">
              <a:buClr>
                <a:srgbClr val="8AD0D6"/>
              </a:buClr>
            </a:pPr>
            <a:r>
              <a:rPr lang="en-US"/>
              <a:t>Returns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2857A-DECC-4E9A-A94F-28C400BC523C}"/>
              </a:ext>
            </a:extLst>
          </p:cNvPr>
          <p:cNvSpPr txBox="1"/>
          <p:nvPr/>
        </p:nvSpPr>
        <p:spPr>
          <a:xfrm>
            <a:off x="9425049" y="20326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Arial"/>
              </a:rPr>
              <a:t>example_table</a:t>
            </a:r>
            <a:endParaRPr lang="en-US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9F5EB-C44D-4CEE-84CE-683E88D9EEE9}"/>
              </a:ext>
            </a:extLst>
          </p:cNvPr>
          <p:cNvSpPr txBox="1"/>
          <p:nvPr/>
        </p:nvSpPr>
        <p:spPr>
          <a:xfrm>
            <a:off x="9098478" y="2408710"/>
            <a:ext cx="28916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first_name</a:t>
            </a:r>
            <a:r>
              <a:rPr lang="en-US">
                <a:ea typeface="+mn-lt"/>
                <a:cs typeface="+mn-lt"/>
              </a:rPr>
              <a:t> | </a:t>
            </a:r>
            <a:r>
              <a:rPr lang="en-US" err="1">
                <a:ea typeface="+mn-lt"/>
                <a:cs typeface="+mn-lt"/>
              </a:rPr>
              <a:t>last_name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------------+-----------</a:t>
            </a:r>
            <a:endParaRPr lang="en-US"/>
          </a:p>
          <a:p>
            <a:r>
              <a:rPr lang="en-US">
                <a:ea typeface="+mn-lt"/>
                <a:cs typeface="+mn-lt"/>
              </a:rPr>
              <a:t>John       | Smith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Jane       | Doe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(2 rows)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E413-B33B-458E-8EE3-99C299211BB4}"/>
              </a:ext>
            </a:extLst>
          </p:cNvPr>
          <p:cNvSpPr txBox="1"/>
          <p:nvPr/>
        </p:nvSpPr>
        <p:spPr>
          <a:xfrm>
            <a:off x="2408712" y="4486894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  concat   </a:t>
            </a:r>
            <a:br>
              <a:rPr lang="en-US"/>
            </a:br>
            <a:r>
              <a:rPr lang="en-US"/>
              <a:t>------------</a:t>
            </a:r>
            <a:br>
              <a:rPr lang="en-US"/>
            </a:br>
            <a:r>
              <a:rPr lang="en-US"/>
              <a:t> John Smith</a:t>
            </a:r>
            <a:br>
              <a:rPr lang="en-US"/>
            </a:br>
            <a:r>
              <a:rPr lang="en-US"/>
              <a:t> Jane Doe</a:t>
            </a:r>
            <a:br>
              <a:rPr lang="en-US"/>
            </a:br>
            <a:r>
              <a:rPr lang="en-US"/>
              <a:t>(2 rows)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/>
              <a:t>Left/Right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9322592" cy="49277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/>
              <a:t>Description</a:t>
            </a:r>
            <a:r>
              <a:rPr lang="en-US"/>
              <a:t>: Returns</a:t>
            </a:r>
            <a:r>
              <a:rPr lang="en-US">
                <a:ea typeface="+mj-lt"/>
                <a:cs typeface="+mj-lt"/>
              </a:rPr>
              <a:t> the first </a:t>
            </a:r>
            <a:r>
              <a:rPr lang="en-US" i="1">
                <a:ea typeface="+mj-lt"/>
                <a:cs typeface="+mj-lt"/>
              </a:rPr>
              <a:t>n</a:t>
            </a:r>
            <a:r>
              <a:rPr lang="en-US">
                <a:ea typeface="+mj-lt"/>
                <a:cs typeface="+mj-lt"/>
              </a:rPr>
              <a:t> characters in the string from the left/right. If </a:t>
            </a:r>
            <a:r>
              <a:rPr lang="en-US" i="1">
                <a:ea typeface="+mj-lt"/>
                <a:cs typeface="+mj-lt"/>
              </a:rPr>
              <a:t>n</a:t>
            </a:r>
            <a:r>
              <a:rPr lang="en-US">
                <a:ea typeface="+mj-lt"/>
                <a:cs typeface="+mj-lt"/>
              </a:rPr>
              <a:t> is negative it will return all but the last/first |n| characters.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Syntax</a:t>
            </a:r>
            <a:r>
              <a:rPr lang="en-US">
                <a:ea typeface="+mj-lt"/>
                <a:cs typeface="+mj-lt"/>
              </a:rPr>
              <a:t>: 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LEFT(&lt;string&gt;,n)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RIGHT(&lt;string&gt;,n)</a:t>
            </a:r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Returns</a:t>
            </a:r>
            <a:r>
              <a:rPr lang="en-US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/>
              <a:t>Example(s)</a:t>
            </a:r>
            <a:r>
              <a:rPr lang="en-US"/>
              <a:t>:  </a:t>
            </a:r>
          </a:p>
          <a:p>
            <a:pPr lvl="1">
              <a:buClr>
                <a:srgbClr val="8AD0D6"/>
              </a:buClr>
            </a:pPr>
            <a:r>
              <a:rPr lang="en-US"/>
              <a:t>SELECT LEFT(text,5) FROM </a:t>
            </a:r>
            <a:r>
              <a:rPr lang="en-US" err="1"/>
              <a:t>example_table</a:t>
            </a:r>
            <a:r>
              <a:rPr lang="en-US"/>
              <a:t>;</a:t>
            </a:r>
          </a:p>
          <a:p>
            <a:pPr lvl="2">
              <a:buClr>
                <a:srgbClr val="8AD0D6"/>
              </a:buClr>
            </a:pPr>
            <a:r>
              <a:rPr lang="en-US"/>
              <a:t>Returns 'apple' (The first 5 characters from the left is apple)</a:t>
            </a:r>
          </a:p>
          <a:p>
            <a:pPr lvl="1">
              <a:buClr>
                <a:srgbClr val="8AD0D6"/>
              </a:buClr>
            </a:pPr>
            <a:r>
              <a:rPr lang="en-US"/>
              <a:t>SELECT RIGHT(text,3) FROM </a:t>
            </a:r>
            <a:r>
              <a:rPr lang="en-US" err="1"/>
              <a:t>example_table</a:t>
            </a:r>
            <a:r>
              <a:rPr lang="en-US"/>
              <a:t>;</a:t>
            </a:r>
          </a:p>
          <a:p>
            <a:pPr lvl="2">
              <a:buClr>
                <a:srgbClr val="8AD0D6"/>
              </a:buClr>
            </a:pPr>
            <a:r>
              <a:rPr lang="en-US"/>
              <a:t>Returns 'pie' (The last 3 characters is pie)</a:t>
            </a:r>
          </a:p>
          <a:p>
            <a:pPr lvl="1">
              <a:buClr>
                <a:srgbClr val="8AD0D6"/>
              </a:buClr>
            </a:pPr>
            <a:r>
              <a:rPr lang="en-US"/>
              <a:t>SELECT LEFT(text,-3) FROM </a:t>
            </a:r>
            <a:r>
              <a:rPr lang="en-US" err="1"/>
              <a:t>example_test</a:t>
            </a:r>
            <a:r>
              <a:rPr lang="en-US"/>
              <a:t>;</a:t>
            </a: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Returns 'apple' (N is negative, because of this it will return all characters EXCLUDING the last 3 characters)</a:t>
            </a:r>
          </a:p>
          <a:p>
            <a:pPr lvl="1">
              <a:buClr>
                <a:srgbClr val="8AD0D6"/>
              </a:buClr>
            </a:pPr>
            <a:r>
              <a:rPr lang="en-US"/>
              <a:t>SELECT RIGHT(text,-5) FROM </a:t>
            </a:r>
            <a:r>
              <a:rPr lang="en-US" err="1"/>
              <a:t>example_test</a:t>
            </a:r>
            <a:r>
              <a:rPr lang="en-US"/>
              <a:t>;</a:t>
            </a:r>
          </a:p>
          <a:p>
            <a:pPr lvl="2">
              <a:buClr>
                <a:srgbClr val="8AD0D6"/>
              </a:buClr>
            </a:pPr>
            <a:r>
              <a:rPr lang="en-US"/>
              <a:t>Returns 'pie' (N is negative, because of this it will return all characters EXCLUDING the first 5)</a:t>
            </a:r>
          </a:p>
          <a:p>
            <a:pPr lvl="2">
              <a:buClr>
                <a:srgbClr val="8AD0D6"/>
              </a:buClr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2857A-DECC-4E9A-A94F-28C400BC523C}"/>
              </a:ext>
            </a:extLst>
          </p:cNvPr>
          <p:cNvSpPr txBox="1"/>
          <p:nvPr/>
        </p:nvSpPr>
        <p:spPr>
          <a:xfrm>
            <a:off x="9741724" y="20326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cs typeface="Arial"/>
              </a:rPr>
              <a:t>example_table</a:t>
            </a:r>
            <a:endParaRPr lang="en-US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9F5EB-C44D-4CEE-84CE-683E88D9EEE9}"/>
              </a:ext>
            </a:extLst>
          </p:cNvPr>
          <p:cNvSpPr txBox="1"/>
          <p:nvPr/>
        </p:nvSpPr>
        <p:spPr>
          <a:xfrm>
            <a:off x="10127673" y="2408710"/>
            <a:ext cx="28916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  text 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----------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applepie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(1 row)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06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 err="1"/>
              <a:t>Lpad</a:t>
            </a:r>
            <a:r>
              <a:rPr lang="en-US"/>
              <a:t>/</a:t>
            </a:r>
            <a:r>
              <a:rPr lang="en-US" err="1"/>
              <a:t>Rpad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528405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Fills up the string to length </a:t>
            </a:r>
            <a:r>
              <a:rPr lang="en-US" i="1" dirty="0"/>
              <a:t>n </a:t>
            </a:r>
            <a:r>
              <a:rPr lang="en-US" dirty="0"/>
              <a:t>by prepending/appending </a:t>
            </a:r>
            <a:r>
              <a:rPr lang="en-US" i="1" dirty="0"/>
              <a:t>fill text.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Syntax</a:t>
            </a:r>
            <a:r>
              <a:rPr lang="en-US" dirty="0">
                <a:ea typeface="+mj-lt"/>
                <a:cs typeface="+mj-lt"/>
              </a:rPr>
              <a:t>: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LPAD(&lt;string&gt;,n,&lt;fill text&gt;)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RPAD(&lt;string&gt;,n,&lt;fill text&gt;)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Returns</a:t>
            </a:r>
            <a:r>
              <a:rPr lang="en-US" dirty="0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 dirty="0"/>
              <a:t>Example(s)</a:t>
            </a:r>
            <a:r>
              <a:rPr lang="en-US" dirty="0"/>
              <a:t>: 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LPAD('text',10,'*');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</a:t>
            </a:r>
            <a:r>
              <a:rPr lang="en-US" dirty="0">
                <a:ea typeface="+mj-lt"/>
                <a:cs typeface="+mj-lt"/>
              </a:rPr>
              <a:t>'******text' (text has a length of 4, we need the string to be of length 10, we prepend *'s till the string is length 10)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SELECT </a:t>
            </a:r>
            <a:r>
              <a:rPr lang="en-US" dirty="0" err="1">
                <a:ea typeface="+mj-lt"/>
                <a:cs typeface="+mj-lt"/>
              </a:rPr>
              <a:t>SELECT</a:t>
            </a:r>
            <a:r>
              <a:rPr lang="en-US" dirty="0">
                <a:ea typeface="+mj-lt"/>
                <a:cs typeface="+mj-lt"/>
              </a:rPr>
              <a:t> RPAD('text',8,'*');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</a:t>
            </a:r>
            <a:r>
              <a:rPr lang="en-US" dirty="0">
                <a:ea typeface="+mj-lt"/>
                <a:cs typeface="+mj-lt"/>
              </a:rPr>
              <a:t>text****' (text has a length of 4, we need to hit length 8, appending *'s till we reach the desired length)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LPAD('cheese',5,'ilove');</a:t>
            </a:r>
            <a:endParaRPr lang="en-US" dirty="0"/>
          </a:p>
          <a:p>
            <a:pPr lvl="2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Returns '</a:t>
            </a:r>
            <a:r>
              <a:rPr lang="en-US" dirty="0" err="1">
                <a:ea typeface="+mj-lt"/>
                <a:cs typeface="+mj-lt"/>
              </a:rPr>
              <a:t>chees</a:t>
            </a:r>
            <a:r>
              <a:rPr lang="en-US" dirty="0">
                <a:ea typeface="+mj-lt"/>
                <a:cs typeface="+mj-lt"/>
              </a:rPr>
              <a:t>' (cheese is of size 6, however we want a string of size 5, we don't need to prepend since the target length is 5. In this case we also only take the first 5 characters from the left)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SELECT RPAD('ouch',7,'!@');</a:t>
            </a:r>
            <a:endParaRPr lang="en-US" dirty="0"/>
          </a:p>
          <a:p>
            <a:pPr lvl="2">
              <a:buClr>
                <a:srgbClr val="8AD0D6"/>
              </a:buClr>
            </a:pPr>
            <a:r>
              <a:rPr lang="en-US" dirty="0"/>
              <a:t>Returns '</a:t>
            </a:r>
            <a:r>
              <a:rPr lang="en-US" dirty="0">
                <a:ea typeface="+mj-lt"/>
                <a:cs typeface="+mj-lt"/>
              </a:rPr>
              <a:t>ouch!@!' (Ouch is of length 4, we want to reach 7. We add characters from the fill text one at a time till we reach our desired length)</a:t>
            </a:r>
          </a:p>
          <a:p>
            <a:pPr lvl="2"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 err="1"/>
              <a:t>Ltrim</a:t>
            </a:r>
            <a:r>
              <a:rPr lang="en-US"/>
              <a:t>/</a:t>
            </a:r>
            <a:r>
              <a:rPr lang="en-US" err="1"/>
              <a:t>Rtrim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/>
              <a:t>Description</a:t>
            </a:r>
            <a:r>
              <a:rPr lang="en-US"/>
              <a:t>: Removes the longest string containing only characters from </a:t>
            </a:r>
            <a:r>
              <a:rPr lang="en-US" i="1"/>
              <a:t>trim-text</a:t>
            </a:r>
            <a:r>
              <a:rPr lang="en-US"/>
              <a:t> from the start/end.</a:t>
            </a:r>
            <a:endParaRPr lang="en-US" i="1"/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Syntax</a:t>
            </a:r>
            <a:r>
              <a:rPr lang="en-US">
                <a:ea typeface="+mj-lt"/>
                <a:cs typeface="+mj-lt"/>
              </a:rPr>
              <a:t>: </a:t>
            </a:r>
          </a:p>
          <a:p>
            <a:pPr lvl="1">
              <a:buClr>
                <a:srgbClr val="8AD0D6"/>
              </a:buClr>
            </a:pPr>
            <a:r>
              <a:rPr lang="en-US" err="1">
                <a:ea typeface="+mj-lt"/>
                <a:cs typeface="+mj-lt"/>
              </a:rPr>
              <a:t>Ltrim</a:t>
            </a:r>
            <a:r>
              <a:rPr lang="en-US">
                <a:ea typeface="+mj-lt"/>
                <a:cs typeface="+mj-lt"/>
              </a:rPr>
              <a:t>(&lt;string&gt;,&lt;trim-text&gt;)</a:t>
            </a:r>
          </a:p>
          <a:p>
            <a:pPr lvl="1">
              <a:buClr>
                <a:srgbClr val="8AD0D6"/>
              </a:buClr>
            </a:pPr>
            <a:r>
              <a:rPr lang="en-US" err="1">
                <a:ea typeface="+mj-lt"/>
                <a:cs typeface="+mj-lt"/>
              </a:rPr>
              <a:t>Rtrim</a:t>
            </a:r>
            <a:r>
              <a:rPr lang="en-US">
                <a:ea typeface="+mj-lt"/>
                <a:cs typeface="+mj-lt"/>
              </a:rPr>
              <a:t>(&lt;string&gt;,&lt;trim-text&gt;)</a:t>
            </a:r>
          </a:p>
          <a:p>
            <a:pPr>
              <a:buClr>
                <a:srgbClr val="8AD0D6"/>
              </a:buClr>
            </a:pPr>
            <a:r>
              <a:rPr lang="en-US" b="1">
                <a:ea typeface="+mj-lt"/>
                <a:cs typeface="+mj-lt"/>
              </a:rPr>
              <a:t>Returns</a:t>
            </a:r>
            <a:r>
              <a:rPr lang="en-US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/>
              <a:t>Example(s)</a:t>
            </a:r>
            <a:r>
              <a:rPr lang="en-US"/>
              <a:t>:  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SELECT LTRIM('</a:t>
            </a:r>
            <a:r>
              <a:rPr lang="en-US" err="1">
                <a:ea typeface="+mj-lt"/>
                <a:cs typeface="+mj-lt"/>
              </a:rPr>
              <a:t>ilovecheese</a:t>
            </a:r>
            <a:r>
              <a:rPr lang="en-US">
                <a:ea typeface="+mj-lt"/>
                <a:cs typeface="+mj-lt"/>
              </a:rPr>
              <a:t>','</a:t>
            </a:r>
            <a:r>
              <a:rPr lang="en-US" err="1">
                <a:ea typeface="+mj-lt"/>
                <a:cs typeface="+mj-lt"/>
              </a:rPr>
              <a:t>ilove</a:t>
            </a:r>
            <a:r>
              <a:rPr lang="en-US">
                <a:ea typeface="+mj-lt"/>
                <a:cs typeface="+mj-lt"/>
              </a:rPr>
              <a:t>');</a:t>
            </a:r>
            <a:endParaRPr lang="en-US"/>
          </a:p>
          <a:p>
            <a:pPr lvl="2">
              <a:buClr>
                <a:srgbClr val="8AD0D6"/>
              </a:buClr>
            </a:pPr>
            <a:r>
              <a:rPr lang="en-US"/>
              <a:t>Returns </a:t>
            </a:r>
            <a:r>
              <a:rPr lang="en-US">
                <a:ea typeface="+mj-lt"/>
                <a:cs typeface="+mj-lt"/>
              </a:rPr>
              <a:t>'cheese' (From the left we can find the substring </a:t>
            </a:r>
            <a:r>
              <a:rPr lang="en-US" err="1">
                <a:ea typeface="+mj-lt"/>
                <a:cs typeface="+mj-lt"/>
              </a:rPr>
              <a:t>ilove</a:t>
            </a:r>
            <a:r>
              <a:rPr lang="en-US">
                <a:ea typeface="+mj-lt"/>
                <a:cs typeface="+mj-lt"/>
              </a:rPr>
              <a:t>, we simply trim/remove it from the string)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SELECT RTRIM('ouch!!@','!@');</a:t>
            </a:r>
            <a:endParaRPr lang="en-US"/>
          </a:p>
          <a:p>
            <a:pPr lvl="2">
              <a:buClr>
                <a:srgbClr val="8AD0D6"/>
              </a:buClr>
            </a:pPr>
            <a:r>
              <a:rPr lang="en-US"/>
              <a:t>Returns '</a:t>
            </a:r>
            <a:r>
              <a:rPr lang="en-US">
                <a:ea typeface="+mj-lt"/>
                <a:cs typeface="+mj-lt"/>
              </a:rPr>
              <a:t>ouch' (From the right we can find the substring !@, we simply trim/remove it from the string)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SELECT LTRIM('</a:t>
            </a:r>
            <a:r>
              <a:rPr lang="en-US" err="1">
                <a:ea typeface="+mj-lt"/>
                <a:cs typeface="+mj-lt"/>
              </a:rPr>
              <a:t>aaaaron</a:t>
            </a:r>
            <a:r>
              <a:rPr lang="en-US">
                <a:ea typeface="+mj-lt"/>
                <a:cs typeface="+mj-lt"/>
              </a:rPr>
              <a:t>','</a:t>
            </a:r>
            <a:r>
              <a:rPr lang="en-US" err="1">
                <a:ea typeface="+mj-lt"/>
                <a:cs typeface="+mj-lt"/>
              </a:rPr>
              <a:t>aaaaaa</a:t>
            </a:r>
            <a:r>
              <a:rPr lang="en-US">
                <a:ea typeface="+mj-lt"/>
                <a:cs typeface="+mj-lt"/>
              </a:rPr>
              <a:t>');</a:t>
            </a: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Returns '</a:t>
            </a:r>
            <a:r>
              <a:rPr lang="en-US" err="1">
                <a:ea typeface="+mj-lt"/>
                <a:cs typeface="+mj-lt"/>
              </a:rPr>
              <a:t>ron</a:t>
            </a:r>
            <a:r>
              <a:rPr lang="en-US">
                <a:ea typeface="+mj-lt"/>
                <a:cs typeface="+mj-lt"/>
              </a:rPr>
              <a:t>' (From the left we remove all characters  that we can find in the substring)</a:t>
            </a:r>
          </a:p>
          <a:p>
            <a:pPr lvl="1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SELECT RTRIM('</a:t>
            </a:r>
            <a:r>
              <a:rPr lang="en-US" err="1">
                <a:ea typeface="+mj-lt"/>
                <a:cs typeface="+mj-lt"/>
              </a:rPr>
              <a:t>Im</a:t>
            </a:r>
            <a:r>
              <a:rPr lang="en-US">
                <a:ea typeface="+mj-lt"/>
                <a:cs typeface="+mj-lt"/>
              </a:rPr>
              <a:t> cold, </a:t>
            </a:r>
            <a:r>
              <a:rPr lang="en-US" err="1">
                <a:ea typeface="+mj-lt"/>
                <a:cs typeface="+mj-lt"/>
              </a:rPr>
              <a:t>brr</a:t>
            </a:r>
            <a:r>
              <a:rPr lang="en-US">
                <a:ea typeface="+mj-lt"/>
                <a:cs typeface="+mj-lt"/>
              </a:rPr>
              <a:t>!','</a:t>
            </a:r>
            <a:r>
              <a:rPr lang="en-US" err="1">
                <a:ea typeface="+mj-lt"/>
                <a:cs typeface="+mj-lt"/>
              </a:rPr>
              <a:t>br</a:t>
            </a:r>
            <a:r>
              <a:rPr lang="en-US">
                <a:ea typeface="+mj-lt"/>
                <a:cs typeface="+mj-lt"/>
              </a:rPr>
              <a:t>');</a:t>
            </a:r>
          </a:p>
          <a:p>
            <a:pPr lvl="2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Returns</a:t>
            </a:r>
            <a:r>
              <a:rPr lang="en-US"/>
              <a:t> '</a:t>
            </a:r>
            <a:r>
              <a:rPr lang="en-US" err="1">
                <a:ea typeface="+mj-lt"/>
                <a:cs typeface="+mj-lt"/>
              </a:rPr>
              <a:t>Im</a:t>
            </a:r>
            <a:r>
              <a:rPr lang="en-US">
                <a:ea typeface="+mj-lt"/>
                <a:cs typeface="+mj-lt"/>
              </a:rPr>
              <a:t> cold, </a:t>
            </a:r>
            <a:r>
              <a:rPr lang="en-US" err="1">
                <a:ea typeface="+mj-lt"/>
                <a:cs typeface="+mj-lt"/>
              </a:rPr>
              <a:t>brr</a:t>
            </a:r>
            <a:r>
              <a:rPr lang="en-US">
                <a:ea typeface="+mj-lt"/>
                <a:cs typeface="+mj-lt"/>
              </a:rPr>
              <a:t>!' (From the right, we cannot find the letter 'b', because of this we stop trying to search)</a:t>
            </a:r>
            <a:endParaRPr lang="en-US"/>
          </a:p>
          <a:p>
            <a:pPr lvl="2"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 err="1"/>
              <a:t>Strpos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Search for a substring within a given string</a:t>
            </a:r>
            <a:endParaRPr lang="en-US" i="1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Syntax</a:t>
            </a:r>
            <a:r>
              <a:rPr lang="en-US" dirty="0">
                <a:ea typeface="+mj-lt"/>
                <a:cs typeface="+mj-lt"/>
              </a:rPr>
              <a:t>: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STRPOS(&lt;string&gt;, &lt;substring&gt;)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Returns</a:t>
            </a:r>
            <a:r>
              <a:rPr lang="en-US" dirty="0">
                <a:ea typeface="+mj-lt"/>
                <a:cs typeface="+mj-lt"/>
              </a:rPr>
              <a:t>: Integer</a:t>
            </a:r>
          </a:p>
          <a:p>
            <a:pPr>
              <a:buClr>
                <a:srgbClr val="8AD0D6"/>
              </a:buClr>
            </a:pPr>
            <a:r>
              <a:rPr lang="en-US" b="1" dirty="0"/>
              <a:t>Example(s)</a:t>
            </a:r>
            <a:r>
              <a:rPr lang="en-US" dirty="0"/>
              <a:t>: 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STRPOS('</a:t>
            </a:r>
            <a:r>
              <a:rPr lang="en-US" dirty="0" err="1"/>
              <a:t>cheesecake','cake</a:t>
            </a:r>
            <a:r>
              <a:rPr lang="en-US" dirty="0"/>
              <a:t>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7 (From the left, we look for the where the first instance of the substring (cake) is found. This happens to be at character 7 (1 indexed)).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STRPOS('</a:t>
            </a:r>
            <a:r>
              <a:rPr lang="en-US" dirty="0" err="1"/>
              <a:t>coco','co</a:t>
            </a:r>
            <a:r>
              <a:rPr lang="en-US" dirty="0"/>
              <a:t>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1 (From the left we find the first instance of the substring (co) at index 1 (1 indexed))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STRPOS('</a:t>
            </a:r>
            <a:r>
              <a:rPr lang="en-US" dirty="0" err="1"/>
              <a:t>team','I</a:t>
            </a:r>
            <a:r>
              <a:rPr lang="en-US" dirty="0"/>
              <a:t>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0 (We are unable to find the substring 'I', because of this STRPOS will return 0 to indicate this)</a:t>
            </a:r>
          </a:p>
        </p:txBody>
      </p:sp>
    </p:spTree>
    <p:extLst>
      <p:ext uri="{BB962C8B-B14F-4D97-AF65-F5344CB8AC3E}">
        <p14:creationId xmlns:p14="http://schemas.microsoft.com/office/powerpoint/2010/main" val="119628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3C9-F3EB-4D17-9B8D-390A1BB2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41"/>
          </a:xfrm>
        </p:spPr>
        <p:txBody>
          <a:bodyPr/>
          <a:lstStyle/>
          <a:p>
            <a:r>
              <a:rPr lang="en-US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D85-2287-4B67-9B91-49831DF5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2" y="1310710"/>
            <a:ext cx="10787215" cy="4927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Replaces all occurrences of </a:t>
            </a:r>
            <a:r>
              <a:rPr lang="en-US" i="1" dirty="0" err="1"/>
              <a:t>replace_text</a:t>
            </a:r>
            <a:r>
              <a:rPr lang="en-US" i="1" dirty="0"/>
              <a:t>  </a:t>
            </a:r>
            <a:r>
              <a:rPr lang="en-US" dirty="0"/>
              <a:t>with </a:t>
            </a:r>
            <a:r>
              <a:rPr lang="en-US" i="1" dirty="0" err="1"/>
              <a:t>new_text</a:t>
            </a:r>
            <a:r>
              <a:rPr lang="en-US" i="1" dirty="0"/>
              <a:t> </a:t>
            </a:r>
            <a:r>
              <a:rPr lang="en-US" dirty="0"/>
              <a:t>in the source string</a:t>
            </a:r>
            <a:endParaRPr lang="en-US" i="1" dirty="0"/>
          </a:p>
          <a:p>
            <a:pPr>
              <a:buClr>
                <a:srgbClr val="8AD0D6"/>
              </a:buClr>
            </a:pPr>
            <a:r>
              <a:rPr lang="en-US" b="1" dirty="0"/>
              <a:t>Syntax</a:t>
            </a:r>
            <a:r>
              <a:rPr lang="en-US" dirty="0">
                <a:ea typeface="+mj-lt"/>
                <a:cs typeface="+mj-lt"/>
              </a:rPr>
              <a:t>: </a:t>
            </a:r>
            <a:endParaRPr lang="en-US" i="1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REPLACE(&lt;source string&gt;, &lt;</a:t>
            </a:r>
            <a:r>
              <a:rPr lang="en-US" dirty="0" err="1">
                <a:ea typeface="+mj-lt"/>
                <a:cs typeface="+mj-lt"/>
              </a:rPr>
              <a:t>replace_text</a:t>
            </a:r>
            <a:r>
              <a:rPr lang="en-US" dirty="0">
                <a:ea typeface="+mj-lt"/>
                <a:cs typeface="+mj-lt"/>
              </a:rPr>
              <a:t>&gt;, &lt;</a:t>
            </a:r>
            <a:r>
              <a:rPr lang="en-US" dirty="0" err="1">
                <a:ea typeface="+mj-lt"/>
                <a:cs typeface="+mj-lt"/>
              </a:rPr>
              <a:t>new_text</a:t>
            </a:r>
            <a:r>
              <a:rPr lang="en-US" dirty="0">
                <a:ea typeface="+mj-lt"/>
                <a:cs typeface="+mj-lt"/>
              </a:rPr>
              <a:t>&gt;)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Returns</a:t>
            </a:r>
            <a:r>
              <a:rPr lang="en-US" dirty="0">
                <a:ea typeface="+mj-lt"/>
                <a:cs typeface="+mj-lt"/>
              </a:rPr>
              <a:t>: text</a:t>
            </a:r>
          </a:p>
          <a:p>
            <a:pPr>
              <a:buClr>
                <a:srgbClr val="8AD0D6"/>
              </a:buClr>
            </a:pPr>
            <a:r>
              <a:rPr lang="en-US" b="1" dirty="0"/>
              <a:t>Example(s)</a:t>
            </a:r>
            <a:r>
              <a:rPr lang="en-US" dirty="0"/>
              <a:t>: 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REPLACE('I like </a:t>
            </a:r>
            <a:r>
              <a:rPr lang="en-US" dirty="0" err="1"/>
              <a:t>books,'like','love</a:t>
            </a:r>
            <a:r>
              <a:rPr lang="en-US" dirty="0"/>
              <a:t>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'I love books' (Replace will search for like in the string and replace it with love)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SELECT REPLACE('My favorite animals are </a:t>
            </a:r>
            <a:r>
              <a:rPr lang="en-US" dirty="0" err="1"/>
              <a:t>bull,frog</a:t>
            </a:r>
            <a:r>
              <a:rPr lang="en-US" dirty="0"/>
              <a:t> and cows.', ',' ,'');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Returns 'My favorite animals are bullfrog and cows' (The function will replace all instances of a comma with no characters)</a:t>
            </a:r>
          </a:p>
        </p:txBody>
      </p:sp>
    </p:spTree>
    <p:extLst>
      <p:ext uri="{BB962C8B-B14F-4D97-AF65-F5344CB8AC3E}">
        <p14:creationId xmlns:p14="http://schemas.microsoft.com/office/powerpoint/2010/main" val="223873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String Functions</vt:lpstr>
      <vt:lpstr>Character types</vt:lpstr>
      <vt:lpstr>Length</vt:lpstr>
      <vt:lpstr>Concat</vt:lpstr>
      <vt:lpstr>Left/Right</vt:lpstr>
      <vt:lpstr>Lpad/Rpad</vt:lpstr>
      <vt:lpstr>Ltrim/Rtrim</vt:lpstr>
      <vt:lpstr>Strpos</vt:lpstr>
      <vt:lpstr>Replace</vt:lpstr>
      <vt:lpstr>Lower/Upper</vt:lpstr>
      <vt:lpstr>Substr</vt:lpstr>
      <vt:lpstr>Use cases</vt:lpstr>
      <vt:lpstr>Use case (1)</vt:lpstr>
      <vt:lpstr>Use case (2)</vt:lpstr>
      <vt:lpstr>Use case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2021-10-27T20:36:33Z</dcterms:created>
  <dcterms:modified xsi:type="dcterms:W3CDTF">2021-11-03T22:55:39Z</dcterms:modified>
</cp:coreProperties>
</file>