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C0213-A8CF-1F8A-EE7A-82AF2C1F49CB}" v="3231" dt="2021-10-28T01:12:49.515"/>
    <p1510:client id="{AAFA87AB-0C05-486C-9316-18E31897C89C}" v="111" dt="2021-11-11T16:17:08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5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33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2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758" r:id="rId9"/>
    <p:sldLayoutId id="2147483759" r:id="rId10"/>
    <p:sldLayoutId id="2147483668" r:id="rId11"/>
    <p:sldLayoutId id="2147483667" r:id="rId12"/>
    <p:sldLayoutId id="2147483661" r:id="rId13"/>
    <p:sldLayoutId id="2147483664" r:id="rId14"/>
    <p:sldLayoutId id="2147483662" r:id="rId15"/>
    <p:sldLayoutId id="2147483669" r:id="rId16"/>
    <p:sldLayoutId id="2147483764" r:id="rId17"/>
    <p:sldLayoutId id="2147483670" r:id="rId18"/>
    <p:sldLayoutId id="2147483658" r:id="rId19"/>
    <p:sldLayoutId id="2147483659" r:id="rId2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667EB5B9-904F-4435-98CE-099B89C94D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6628" t="36079" r="2463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Wild cards/Regex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>
                <a:cs typeface="Calibri"/>
              </a:rPr>
              <a:t>CSCi</a:t>
            </a:r>
            <a:r>
              <a:rPr lang="en-US">
                <a:cs typeface="Calibri"/>
              </a:rPr>
              <a:t> 232</a:t>
            </a:r>
          </a:p>
          <a:p>
            <a:r>
              <a:rPr lang="en-US">
                <a:cs typeface="Calibri"/>
              </a:rPr>
              <a:t>Alvin Lam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371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0720-D40A-449B-9862-841B68B2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972"/>
          </a:xfrm>
        </p:spPr>
        <p:txBody>
          <a:bodyPr/>
          <a:lstStyle/>
          <a:p>
            <a:r>
              <a:rPr lang="en-US" dirty="0"/>
              <a:t>Regular Expression (Regex)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6B418-BC18-4D0F-B62B-C7852E97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1" y="1577905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~</a:t>
            </a:r>
            <a:endParaRPr lang="en-US" dirty="0"/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This operator will match case sensitive patterns 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~*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This operator will match case insensitive patterns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!~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This operator will return strings that do not match a case sensitive pattern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!~*</a:t>
            </a:r>
          </a:p>
          <a:p>
            <a:pPr lvl="1">
              <a:buClr>
                <a:srgbClr val="8AD0D6"/>
              </a:buClr>
            </a:pPr>
            <a:r>
              <a:rPr lang="en-US" sz="2000" dirty="0">
                <a:ea typeface="+mj-lt"/>
                <a:cs typeface="+mj-lt"/>
              </a:rPr>
              <a:t>This operator will return strings that do not match a case insensitive pattern</a:t>
            </a:r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0720-D40A-449B-9862-841B68B2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972"/>
          </a:xfrm>
        </p:spPr>
        <p:txBody>
          <a:bodyPr/>
          <a:lstStyle/>
          <a:p>
            <a:r>
              <a:rPr lang="en-US" dirty="0"/>
              <a:t>Regex positional meta characters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6B418-BC18-4D0F-B62B-C7852E97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1" y="1577905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Assume we have a table schema: Accounts(username VARCHAR, password VARCHAR, email VARCHAR)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^ (from the beginning)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Ex) SELECT username FROM accounts WHERE  username ~ '^a' </a:t>
            </a:r>
          </a:p>
          <a:p>
            <a:pPr lvl="2">
              <a:buClr>
                <a:srgbClr val="8AD0D6"/>
              </a:buClr>
            </a:pPr>
            <a:r>
              <a:rPr lang="en-US" dirty="0"/>
              <a:t>This will match any username that starts with an 'a' (case sensitive)</a:t>
            </a:r>
          </a:p>
          <a:p>
            <a:pPr lvl="2"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$ (from the end)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Ex) SELECT password FROM accounts WHERE  password ~* 'g$' </a:t>
            </a:r>
          </a:p>
          <a:p>
            <a:pPr lvl="2">
              <a:buClr>
                <a:srgbClr val="8AD0D6"/>
              </a:buClr>
            </a:pPr>
            <a:r>
              <a:rPr lang="en-US" dirty="0"/>
              <a:t> This will match any password that ends with a 'g'/'G' (case insensitive)</a:t>
            </a:r>
          </a:p>
        </p:txBody>
      </p:sp>
    </p:spTree>
    <p:extLst>
      <p:ext uri="{BB962C8B-B14F-4D97-AF65-F5344CB8AC3E}">
        <p14:creationId xmlns:p14="http://schemas.microsoft.com/office/powerpoint/2010/main" val="2891506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0720-D40A-449B-9862-841B68B2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972"/>
          </a:xfrm>
        </p:spPr>
        <p:txBody>
          <a:bodyPr/>
          <a:lstStyle/>
          <a:p>
            <a:r>
              <a:rPr lang="en-US" dirty="0"/>
              <a:t>Regex meta characters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6B418-BC18-4D0F-B62B-C7852E97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1" y="1577905"/>
            <a:ext cx="11084099" cy="484862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Assume we have a table schema: Accounts(username VARCHAR, password VARCHAR, email VARCHAR)</a:t>
            </a:r>
          </a:p>
          <a:p>
            <a:pPr>
              <a:buClr>
                <a:srgbClr val="8AD0D6"/>
              </a:buClr>
            </a:pPr>
            <a:r>
              <a:rPr lang="en-US" dirty="0"/>
              <a:t>.  (any character)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Ex) SELECT username FROM accounts WHERE  username ~ '</a:t>
            </a:r>
            <a:r>
              <a:rPr lang="en-US" dirty="0" err="1"/>
              <a:t>c.p</a:t>
            </a:r>
            <a:r>
              <a:rPr lang="en-US" dirty="0"/>
              <a:t>' </a:t>
            </a:r>
          </a:p>
          <a:p>
            <a:pPr lvl="2">
              <a:buClr>
                <a:srgbClr val="8AD0D6"/>
              </a:buClr>
            </a:pPr>
            <a:r>
              <a:rPr lang="en-US" dirty="0"/>
              <a:t>This will match any username that contains a 'c' followed by any character followed by a 'p' (case sensitive)</a:t>
            </a:r>
          </a:p>
          <a:p>
            <a:pPr>
              <a:buClr>
                <a:srgbClr val="8AD0D6"/>
              </a:buClr>
            </a:pPr>
            <a:r>
              <a:rPr lang="en-US" dirty="0"/>
              <a:t>c* (sequence of 0 or more c's )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Ex) SELECT password FROM accounts WHERE  password ~* 'a*' </a:t>
            </a:r>
          </a:p>
          <a:p>
            <a:pPr lvl="2">
              <a:buClr>
                <a:srgbClr val="8AD0D6"/>
              </a:buClr>
            </a:pPr>
            <a:r>
              <a:rPr lang="en-US" dirty="0"/>
              <a:t> This will match any password that contains an substring of  'a' 's as well as any string without an 'a' (case insensitive)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c+ (sequence of 1 or more c's )</a:t>
            </a:r>
          </a:p>
          <a:p>
            <a:pPr lvl="1">
              <a:buClr>
                <a:srgbClr val="8AD0D6"/>
              </a:buClr>
            </a:pPr>
            <a:r>
              <a:rPr lang="en-US" sz="2000" dirty="0">
                <a:ea typeface="+mj-lt"/>
                <a:cs typeface="+mj-lt"/>
              </a:rPr>
              <a:t>Ex) SELECT password FROM accounts WHERE  password ~* 'a+' </a:t>
            </a:r>
          </a:p>
          <a:p>
            <a:pPr lvl="2">
              <a:buClr>
                <a:srgbClr val="8AD0D6"/>
              </a:buClr>
            </a:pPr>
            <a:r>
              <a:rPr lang="en-US" sz="2000" dirty="0">
                <a:ea typeface="+mj-lt"/>
                <a:cs typeface="+mj-lt"/>
              </a:rPr>
              <a:t> This will match any password that contains an substring of  'a' 's  (case insensitive)</a:t>
            </a:r>
          </a:p>
          <a:p>
            <a:pPr>
              <a:buClr>
                <a:srgbClr val="8AD0D6"/>
              </a:buClr>
            </a:pPr>
            <a:endParaRPr lang="en-US" sz="240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300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0720-D40A-449B-9862-841B68B2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972"/>
          </a:xfrm>
        </p:spPr>
        <p:txBody>
          <a:bodyPr/>
          <a:lstStyle/>
          <a:p>
            <a:r>
              <a:rPr lang="en-US" dirty="0"/>
              <a:t>Regex meta characters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6B418-BC18-4D0F-B62B-C7852E97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1" y="1577905"/>
            <a:ext cx="11084099" cy="484862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Assume we have a table schema: Accounts(username VARCHAR, password VARCHAR, email VARCHAR)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c? (exactly 0 or 1 instance of c)</a:t>
            </a:r>
          </a:p>
          <a:p>
            <a:pPr lvl="1">
              <a:buClr>
                <a:srgbClr val="8AD0D6"/>
              </a:buClr>
            </a:pPr>
            <a:r>
              <a:rPr lang="en-US" sz="2000" dirty="0">
                <a:ea typeface="+mj-lt"/>
                <a:cs typeface="+mj-lt"/>
              </a:rPr>
              <a:t>Ex) SELECT password FROM accounts WHERE  password ~* 'a?' </a:t>
            </a:r>
          </a:p>
          <a:p>
            <a:pPr lvl="2">
              <a:buClr>
                <a:srgbClr val="8AD0D6"/>
              </a:buClr>
            </a:pPr>
            <a:r>
              <a:rPr lang="en-US" sz="2000" dirty="0">
                <a:ea typeface="+mj-lt"/>
                <a:cs typeface="+mj-lt"/>
              </a:rPr>
              <a:t> This will match any password that contains an substring of either 'a' or a string without the character 'a' (case insensitive)</a:t>
            </a:r>
          </a:p>
          <a:p>
            <a:pPr>
              <a:buClr>
                <a:srgbClr val="8AD0D6"/>
              </a:buClr>
            </a:pPr>
            <a:r>
              <a:rPr lang="en-US" sz="2400" dirty="0" err="1">
                <a:ea typeface="+mj-lt"/>
                <a:cs typeface="+mj-lt"/>
              </a:rPr>
              <a:t>a|c</a:t>
            </a:r>
            <a:r>
              <a:rPr lang="en-US" sz="2400" dirty="0">
                <a:ea typeface="+mj-lt"/>
                <a:cs typeface="+mj-lt"/>
              </a:rPr>
              <a:t> (either a or c)</a:t>
            </a:r>
          </a:p>
          <a:p>
            <a:pPr lvl="1"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Ex) SELECT password FROM accounts WHERE  password ~* '</a:t>
            </a:r>
            <a:r>
              <a:rPr lang="en-US" sz="2400" dirty="0" err="1">
                <a:ea typeface="+mj-lt"/>
                <a:cs typeface="+mj-lt"/>
              </a:rPr>
              <a:t>a|b</a:t>
            </a:r>
            <a:r>
              <a:rPr lang="en-US" sz="2400" dirty="0">
                <a:ea typeface="+mj-lt"/>
                <a:cs typeface="+mj-lt"/>
              </a:rPr>
              <a:t>' </a:t>
            </a:r>
          </a:p>
          <a:p>
            <a:pPr lvl="2"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 This will match any password that contains an substring of either 'a' or 'b' (case insensitive)</a:t>
            </a:r>
            <a:endParaRPr lang="en-US" dirty="0"/>
          </a:p>
          <a:p>
            <a:pPr>
              <a:buClr>
                <a:srgbClr val="8AD0D6"/>
              </a:buClr>
            </a:pPr>
            <a:endParaRPr lang="en-US" sz="240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929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0720-D40A-449B-9862-841B68B2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972"/>
          </a:xfrm>
        </p:spPr>
        <p:txBody>
          <a:bodyPr/>
          <a:lstStyle/>
          <a:p>
            <a:r>
              <a:rPr lang="en-US" dirty="0"/>
              <a:t>Regex meta characters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6B418-BC18-4D0F-B62B-C7852E97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1" y="1577905"/>
            <a:ext cx="11084099" cy="484862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Assume we have a table schema: Accounts(username VARCHAR, password VARCHAR, email VARCHAR)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 (foo)* (0 or more repetitions of foo)</a:t>
            </a:r>
          </a:p>
          <a:p>
            <a:pPr lvl="1">
              <a:buClr>
                <a:srgbClr val="8AD0D6"/>
              </a:buClr>
            </a:pPr>
            <a:r>
              <a:rPr lang="en-US" sz="2000" dirty="0">
                <a:ea typeface="+mj-lt"/>
                <a:cs typeface="+mj-lt"/>
              </a:rPr>
              <a:t>Ex) SELECT password FROM accounts WHERE  password ~* '(ab)*' </a:t>
            </a:r>
          </a:p>
          <a:p>
            <a:pPr lvl="2">
              <a:buClr>
                <a:srgbClr val="8AD0D6"/>
              </a:buClr>
            </a:pPr>
            <a:r>
              <a:rPr lang="en-US" sz="2000" dirty="0">
                <a:ea typeface="+mj-lt"/>
                <a:cs typeface="+mj-lt"/>
              </a:rPr>
              <a:t> This will match any password that contains an substring of either 'ab' or a string without the characters 'ab' (case insensitive)</a:t>
            </a:r>
          </a:p>
          <a:p>
            <a:pPr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(foo)+ (1 or more repetitions of foo)</a:t>
            </a:r>
            <a:endParaRPr lang="en-US" dirty="0"/>
          </a:p>
          <a:p>
            <a:pPr lvl="1"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Ex) SELECT password FROM accounts WHERE  password ~* '(</a:t>
            </a:r>
            <a:r>
              <a:rPr lang="en-US" sz="2400" dirty="0" err="1">
                <a:ea typeface="+mj-lt"/>
                <a:cs typeface="+mj-lt"/>
              </a:rPr>
              <a:t>abc</a:t>
            </a:r>
            <a:r>
              <a:rPr lang="en-US" sz="2400" dirty="0">
                <a:ea typeface="+mj-lt"/>
                <a:cs typeface="+mj-lt"/>
              </a:rPr>
              <a:t>)+' </a:t>
            </a:r>
          </a:p>
          <a:p>
            <a:pPr lvl="2"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 This will match any password that contains an substring of       '</a:t>
            </a:r>
            <a:r>
              <a:rPr lang="en-US" sz="2400" dirty="0" err="1">
                <a:ea typeface="+mj-lt"/>
                <a:cs typeface="+mj-lt"/>
              </a:rPr>
              <a:t>abc</a:t>
            </a:r>
            <a:r>
              <a:rPr lang="en-US" sz="2400" dirty="0">
                <a:ea typeface="+mj-lt"/>
                <a:cs typeface="+mj-lt"/>
              </a:rPr>
              <a:t>' 's  (case insensitive)</a:t>
            </a:r>
          </a:p>
          <a:p>
            <a:pPr lvl="2">
              <a:buClr>
                <a:srgbClr val="8AD0D6"/>
              </a:buClr>
            </a:pPr>
            <a:endParaRPr lang="en-US" sz="2400" dirty="0"/>
          </a:p>
          <a:p>
            <a:pPr>
              <a:buClr>
                <a:srgbClr val="8AD0D6"/>
              </a:buClr>
            </a:pPr>
            <a:endParaRPr lang="en-US" sz="240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7826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0720-D40A-449B-9862-841B68B2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972"/>
          </a:xfrm>
        </p:spPr>
        <p:txBody>
          <a:bodyPr/>
          <a:lstStyle/>
          <a:p>
            <a:r>
              <a:rPr lang="en-US" dirty="0"/>
              <a:t>Regex meta characters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6B418-BC18-4D0F-B62B-C7852E97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1" y="1577905"/>
            <a:ext cx="11084099" cy="484862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Assume we have a table schema: Accounts(username VARCHAR, password VARCHAR, email VARCHAR)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 foo{n} (Exactly n repetitions of foo)</a:t>
            </a:r>
          </a:p>
          <a:p>
            <a:pPr lvl="1">
              <a:buClr>
                <a:srgbClr val="8AD0D6"/>
              </a:buClr>
            </a:pPr>
            <a:r>
              <a:rPr lang="en-US" sz="2000" dirty="0">
                <a:ea typeface="+mj-lt"/>
                <a:cs typeface="+mj-lt"/>
              </a:rPr>
              <a:t>Ex) SELECT password FROM accounts WHERE  password ~* 'a{5}' </a:t>
            </a:r>
          </a:p>
          <a:p>
            <a:pPr lvl="2">
              <a:buClr>
                <a:srgbClr val="8AD0D6"/>
              </a:buClr>
            </a:pPr>
            <a:r>
              <a:rPr lang="en-US" sz="2000" dirty="0">
                <a:ea typeface="+mj-lt"/>
                <a:cs typeface="+mj-lt"/>
              </a:rPr>
              <a:t> This will match any password that contains an substring of '</a:t>
            </a:r>
            <a:r>
              <a:rPr lang="en-US" sz="2000" dirty="0" err="1">
                <a:ea typeface="+mj-lt"/>
                <a:cs typeface="+mj-lt"/>
              </a:rPr>
              <a:t>aaaaa</a:t>
            </a:r>
            <a:r>
              <a:rPr lang="en-US" sz="2000" dirty="0">
                <a:ea typeface="+mj-lt"/>
                <a:cs typeface="+mj-lt"/>
              </a:rPr>
              <a:t>'  (case insensitive)</a:t>
            </a:r>
          </a:p>
          <a:p>
            <a:pPr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Foo{n,} (n or more repetitions of foo)</a:t>
            </a:r>
            <a:endParaRPr lang="en-US" dirty="0"/>
          </a:p>
          <a:p>
            <a:pPr lvl="1"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Ex) SELECT password FROM accounts WHERE  password ~* 'a{3,}' </a:t>
            </a:r>
          </a:p>
          <a:p>
            <a:pPr lvl="2"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 This will match any password that contains an substring that has at LEAST 3 a's in a row. (case insensitive)</a:t>
            </a:r>
          </a:p>
          <a:p>
            <a:pPr>
              <a:buClr>
                <a:srgbClr val="8AD0D6"/>
              </a:buClr>
            </a:pPr>
            <a:r>
              <a:rPr lang="en-US" sz="2800" dirty="0">
                <a:ea typeface="+mj-lt"/>
                <a:cs typeface="+mj-lt"/>
              </a:rPr>
              <a:t>Foo{</a:t>
            </a:r>
            <a:r>
              <a:rPr lang="en-US" sz="2800" dirty="0" err="1">
                <a:ea typeface="+mj-lt"/>
                <a:cs typeface="+mj-lt"/>
              </a:rPr>
              <a:t>n,m</a:t>
            </a:r>
            <a:r>
              <a:rPr lang="en-US" sz="2800" dirty="0">
                <a:ea typeface="+mj-lt"/>
                <a:cs typeface="+mj-lt"/>
              </a:rPr>
              <a:t>} (at least n repetitions and not more than m repetitions)</a:t>
            </a:r>
          </a:p>
          <a:p>
            <a:pPr lvl="1">
              <a:buClr>
                <a:srgbClr val="8AD0D6"/>
              </a:buClr>
            </a:pPr>
            <a:r>
              <a:rPr lang="en-US" sz="2800" dirty="0">
                <a:ea typeface="+mj-lt"/>
                <a:cs typeface="+mj-lt"/>
              </a:rPr>
              <a:t>Ex) SELECT password FROM accounts WHERE  password ~* 'a{3,5}' </a:t>
            </a:r>
          </a:p>
          <a:p>
            <a:pPr lvl="2">
              <a:buClr>
                <a:srgbClr val="8AD0D6"/>
              </a:buClr>
            </a:pPr>
            <a:r>
              <a:rPr lang="en-US" sz="2800" dirty="0">
                <a:ea typeface="+mj-lt"/>
                <a:cs typeface="+mj-lt"/>
              </a:rPr>
              <a:t> This will match any password that contains an substring in the following set ['</a:t>
            </a:r>
            <a:r>
              <a:rPr lang="en-US" sz="2800" dirty="0" err="1">
                <a:ea typeface="+mj-lt"/>
                <a:cs typeface="+mj-lt"/>
              </a:rPr>
              <a:t>aaa</a:t>
            </a:r>
            <a:r>
              <a:rPr lang="en-US" sz="2800" dirty="0">
                <a:ea typeface="+mj-lt"/>
                <a:cs typeface="+mj-lt"/>
              </a:rPr>
              <a:t>','</a:t>
            </a:r>
            <a:r>
              <a:rPr lang="en-US" sz="2800" dirty="0" err="1">
                <a:ea typeface="+mj-lt"/>
                <a:cs typeface="+mj-lt"/>
              </a:rPr>
              <a:t>aaaa</a:t>
            </a:r>
            <a:r>
              <a:rPr lang="en-US" sz="2800" dirty="0">
                <a:ea typeface="+mj-lt"/>
                <a:cs typeface="+mj-lt"/>
              </a:rPr>
              <a:t>','</a:t>
            </a:r>
            <a:r>
              <a:rPr lang="en-US" sz="2800" dirty="0" err="1">
                <a:ea typeface="+mj-lt"/>
                <a:cs typeface="+mj-lt"/>
              </a:rPr>
              <a:t>aaaaa</a:t>
            </a:r>
            <a:r>
              <a:rPr lang="en-US" sz="2800" dirty="0">
                <a:ea typeface="+mj-lt"/>
                <a:cs typeface="+mj-lt"/>
              </a:rPr>
              <a:t>'] (case insensitive)</a:t>
            </a:r>
            <a:endParaRPr lang="en-US" dirty="0"/>
          </a:p>
          <a:p>
            <a:pPr>
              <a:buClr>
                <a:srgbClr val="8AD0D6"/>
              </a:buClr>
            </a:pPr>
            <a:endParaRPr lang="en-US" sz="240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137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0720-D40A-449B-9862-841B68B2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972"/>
          </a:xfrm>
        </p:spPr>
        <p:txBody>
          <a:bodyPr/>
          <a:lstStyle/>
          <a:p>
            <a:r>
              <a:rPr lang="en-US" dirty="0"/>
              <a:t>Regex sets and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6B418-BC18-4D0F-B62B-C7852E97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1" y="1577905"/>
            <a:ext cx="11084099" cy="48486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8AD0D6"/>
              </a:buClr>
              <a:buNone/>
            </a:pPr>
            <a:r>
              <a:rPr lang="en-US" dirty="0">
                <a:ea typeface="+mj-lt"/>
                <a:cs typeface="+mj-lt"/>
              </a:rPr>
              <a:t>Assume we have a table schema: Accounts(username VARCHAR, password VARCHAR, email VARCHAR)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[char] (will match any single char in the set]</a:t>
            </a:r>
            <a:endParaRPr lang="en-US" dirty="0"/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Ex) SELECT password FROM accounts WHERE  password ~ '[</a:t>
            </a:r>
            <a:r>
              <a:rPr lang="en-US" dirty="0" err="1">
                <a:ea typeface="+mj-lt"/>
                <a:cs typeface="+mj-lt"/>
              </a:rPr>
              <a:t>abcd</a:t>
            </a:r>
            <a:r>
              <a:rPr lang="en-US" dirty="0">
                <a:ea typeface="+mj-lt"/>
                <a:cs typeface="+mj-lt"/>
              </a:rPr>
              <a:t>]'</a:t>
            </a:r>
          </a:p>
          <a:p>
            <a:pPr lvl="2">
              <a:buClr>
                <a:srgbClr val="8AD0D6"/>
              </a:buClr>
            </a:pPr>
            <a:r>
              <a:rPr lang="en-US" dirty="0"/>
              <a:t>This will match any passwords that contains either 'a', 'b', 'c' or 'd' (case sensitive)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[char1-char2] (will match 1 character in between the range char1 and char2 ]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Ex) SELECT password FROM accounts WHERE  password ~ '[a-z]'</a:t>
            </a:r>
          </a:p>
          <a:p>
            <a:pPr lvl="2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This will match any passwords that contains any characters in the range a-z including a and z (case sensitive)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[^chars] (negation of the character list ]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Ex) SELECT password FROM accounts WHERE  password ~ '[^0-9]'</a:t>
            </a:r>
          </a:p>
          <a:p>
            <a:pPr lvl="2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This will match any passwords that contains any character that aren't numeric characters </a:t>
            </a:r>
          </a:p>
        </p:txBody>
      </p:sp>
    </p:spTree>
    <p:extLst>
      <p:ext uri="{BB962C8B-B14F-4D97-AF65-F5344CB8AC3E}">
        <p14:creationId xmlns:p14="http://schemas.microsoft.com/office/powerpoint/2010/main" val="2979091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0720-D40A-449B-9862-841B68B2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972"/>
          </a:xfrm>
        </p:spPr>
        <p:txBody>
          <a:bodyPr/>
          <a:lstStyle/>
          <a:p>
            <a:r>
              <a:rPr lang="en-US" dirty="0"/>
              <a:t>Regex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6B418-BC18-4D0F-B62B-C7852E97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1" y="1577905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/>
              <a:t>Regex usually shine in the following cases: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You want to search for substrings instead of looking at the ordering of characters.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You want to search for repetition in a string.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You need the ability to add logical OR in your patterns.</a:t>
            </a:r>
          </a:p>
          <a:p>
            <a:pPr marL="457200" lvl="1" indent="0">
              <a:buClr>
                <a:srgbClr val="8AD0D6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97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0720-D40A-449B-9862-841B68B2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972"/>
          </a:xfrm>
        </p:spPr>
        <p:txBody>
          <a:bodyPr/>
          <a:lstStyle/>
          <a:p>
            <a:r>
              <a:rPr lang="en-US" dirty="0"/>
              <a:t>Escaping metacharacters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6B418-BC18-4D0F-B62B-C7852E97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1" y="1577905"/>
            <a:ext cx="11084099" cy="484862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You may run into situations where you want to search for a metacharacter in your search pattern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You can escape metacharacters so that it will be treated as the actual character instead of performing a special function by adding the backslash character in front of your metacharacter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Ex) … &lt;attribute&gt; ~ '\.' </a:t>
            </a:r>
          </a:p>
          <a:p>
            <a:pPr lvl="2" indent="-285750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The given pattern will search for a '.' aka it will match any string with the character '.' instead of matching with any valid character</a:t>
            </a:r>
          </a:p>
        </p:txBody>
      </p:sp>
    </p:spTree>
    <p:extLst>
      <p:ext uri="{BB962C8B-B14F-4D97-AF65-F5344CB8AC3E}">
        <p14:creationId xmlns:p14="http://schemas.microsoft.com/office/powerpoint/2010/main" val="3907754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0720-D40A-449B-9862-841B68B2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972"/>
          </a:xfrm>
        </p:spPr>
        <p:txBody>
          <a:bodyPr/>
          <a:lstStyle/>
          <a:p>
            <a:r>
              <a:rPr lang="en-US" dirty="0"/>
              <a:t>Regex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6B418-BC18-4D0F-B62B-C7852E97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1" y="1577905"/>
            <a:ext cx="11084099" cy="48486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8AD0D6"/>
              </a:buClr>
              <a:buNone/>
            </a:pPr>
            <a:r>
              <a:rPr lang="en-US" dirty="0">
                <a:ea typeface="+mj-lt"/>
                <a:cs typeface="+mj-lt"/>
              </a:rPr>
              <a:t>Assume we have a table schema: Accounts(username VARCHAR, password VARCHAR, email VARCHAR)</a:t>
            </a:r>
            <a:endParaRPr lang="en-US" dirty="0"/>
          </a:p>
          <a:p>
            <a:pPr marL="0" indent="0">
              <a:buNone/>
            </a:pPr>
            <a:endParaRPr lang="en-US" dirty="0">
              <a:ea typeface="+mj-lt"/>
              <a:cs typeface="+mj-lt"/>
            </a:endParaRPr>
          </a:p>
          <a:p>
            <a:r>
              <a:rPr lang="en-US" dirty="0">
                <a:ea typeface="+mj-lt"/>
                <a:cs typeface="+mj-lt"/>
              </a:rPr>
              <a:t>Return the passwords that do not contain any numerical characters</a:t>
            </a:r>
          </a:p>
          <a:p>
            <a:pPr lvl="1" indent="-342900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SELECT passwords FROM accounts WHERE password ~ [^0-9];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Return valid emails (emails that contain the @ symbol and a '.')</a:t>
            </a:r>
          </a:p>
          <a:p>
            <a:pPr lvl="1" indent="-342900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SELECT email FROM accounts WHERE email ~ '@.*\.';</a:t>
            </a:r>
          </a:p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en-US" dirty="0">
                <a:ea typeface="+mj-lt"/>
                <a:cs typeface="+mj-lt"/>
              </a:rPr>
              <a:t>Return any password that have the string 'password' two times in a row.</a:t>
            </a:r>
          </a:p>
          <a:p>
            <a:pPr marL="1028700" lvl="1" indent="-342900">
              <a:buClr>
                <a:srgbClr val="8AD0D6"/>
              </a:buClr>
              <a:buFont typeface="Wingdings 3"/>
              <a:buChar char=""/>
            </a:pPr>
            <a:r>
              <a:rPr lang="en-US" dirty="0">
                <a:ea typeface="+mj-lt"/>
                <a:cs typeface="+mj-lt"/>
              </a:rPr>
              <a:t>SELECT password FROM accounts WHERE password ~ '(password){2}';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5D66-04AB-43A3-BE01-04F040E2C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515"/>
          </a:xfrm>
        </p:spPr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FE610-0C0B-4452-9457-F0A66D554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5" y="1286886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With strings we sometimes want to find text that matches a certain pattern. </a:t>
            </a:r>
            <a:endParaRPr lang="en-US"/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We will go over two different methods of text based search: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Wildcards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Regular expression (Regex)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Both methods will offer us meta characters that will be treated differently when read in by the DBMS.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0720-D40A-449B-9862-841B68B2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972"/>
          </a:xfrm>
        </p:spPr>
        <p:txBody>
          <a:bodyPr/>
          <a:lstStyle/>
          <a:p>
            <a:r>
              <a:rPr lang="en-US" dirty="0"/>
              <a:t>Wildcard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6B418-BC18-4D0F-B62B-C7852E97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1" y="1577905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Offers the ability generate patterns focused around characters and their positions</a:t>
            </a:r>
          </a:p>
          <a:p>
            <a:pPr>
              <a:buClr>
                <a:srgbClr val="8AD0D6"/>
              </a:buClr>
            </a:pPr>
            <a:r>
              <a:rPr lang="en-US" dirty="0"/>
              <a:t>Wildcards should only be utilized in the WHERE clause</a:t>
            </a:r>
          </a:p>
          <a:p>
            <a:pPr>
              <a:buClr>
                <a:srgbClr val="8AD0D6"/>
              </a:buClr>
            </a:pPr>
            <a:r>
              <a:rPr lang="en-US" b="1" dirty="0"/>
              <a:t>Keyword: </a:t>
            </a:r>
            <a:r>
              <a:rPr lang="en-US" b="1" i="1" dirty="0"/>
              <a:t>LIKE</a:t>
            </a:r>
            <a:endParaRPr lang="en-US" b="1" i="1"/>
          </a:p>
          <a:p>
            <a:pPr>
              <a:buClr>
                <a:srgbClr val="8AD0D6"/>
              </a:buClr>
            </a:pPr>
            <a:r>
              <a:rPr lang="en-US" b="1" dirty="0"/>
              <a:t>Syntax: 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SELECT &lt;attributes&gt; FROM &lt;table&gt; WHERE &lt;attribute&gt; </a:t>
            </a:r>
            <a:r>
              <a:rPr lang="en-US" b="1" i="1" dirty="0"/>
              <a:t>LIKE 'pattern';</a:t>
            </a:r>
          </a:p>
          <a:p>
            <a:pPr>
              <a:buClr>
                <a:srgbClr val="8AD0D6"/>
              </a:buClr>
            </a:pPr>
            <a:r>
              <a:rPr lang="en-US" dirty="0"/>
              <a:t>The provided pattern is in the form of a string itself, LIKE will look at the attribute to the left of the keyword and check to see if it fits the pattern provided to the right of the keyword.</a:t>
            </a:r>
            <a:endParaRPr lang="en-US" b="1" i="1" dirty="0"/>
          </a:p>
          <a:p>
            <a:pPr marL="457200" lvl="1" indent="0">
              <a:buClr>
                <a:srgbClr val="8AD0D6"/>
              </a:buClr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7500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0720-D40A-449B-9862-841B68B2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972"/>
          </a:xfrm>
        </p:spPr>
        <p:txBody>
          <a:bodyPr/>
          <a:lstStyle/>
          <a:p>
            <a:r>
              <a:rPr lang="en-US" dirty="0"/>
              <a:t>Wildcard metacharacters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6B418-BC18-4D0F-B62B-C7852E97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1" y="1577905"/>
            <a:ext cx="8946541" cy="419548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There are 2 meta characters that wildcard offers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_  (represents a placeholder for </a:t>
            </a:r>
            <a:r>
              <a:rPr lang="en-US" b="1" i="1" dirty="0"/>
              <a:t>exactly </a:t>
            </a:r>
            <a:r>
              <a:rPr lang="en-US" dirty="0"/>
              <a:t>one character)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% (represents a placeholder for </a:t>
            </a:r>
            <a:r>
              <a:rPr lang="en-US" b="1" i="1" dirty="0"/>
              <a:t>&gt;= 0</a:t>
            </a:r>
            <a:r>
              <a:rPr lang="en-US" dirty="0"/>
              <a:t> characters)</a:t>
            </a:r>
          </a:p>
          <a:p>
            <a:pPr lvl="1"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Examples of patterns using meta characters: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'_at' </a:t>
            </a:r>
          </a:p>
          <a:p>
            <a:pPr lvl="2">
              <a:buClr>
                <a:srgbClr val="8AD0D6"/>
              </a:buClr>
            </a:pPr>
            <a:r>
              <a:rPr lang="en-US" dirty="0"/>
              <a:t>This pattern will match with any 3 character string that ends with 'at'. Some strings this will match are: '</a:t>
            </a:r>
            <a:r>
              <a:rPr lang="en-US" dirty="0" err="1"/>
              <a:t>bat','fat','cat</a:t>
            </a:r>
            <a:r>
              <a:rPr lang="en-US" dirty="0"/>
              <a:t>'. 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'apple%'</a:t>
            </a:r>
          </a:p>
          <a:p>
            <a:pPr lvl="2">
              <a:buClr>
                <a:srgbClr val="8AD0D6"/>
              </a:buClr>
            </a:pPr>
            <a:r>
              <a:rPr lang="en-US" dirty="0"/>
              <a:t>This pattern will match strings with at LEAST 5 characters, we can replace the % character with either 0 or more _'s.</a:t>
            </a:r>
          </a:p>
          <a:p>
            <a:pPr lvl="2">
              <a:buClr>
                <a:srgbClr val="8AD0D6"/>
              </a:buClr>
            </a:pPr>
            <a:r>
              <a:rPr lang="en-US" dirty="0"/>
              <a:t>Some strings that this pattern will match are : "apple","</a:t>
            </a:r>
            <a:r>
              <a:rPr lang="en-US" dirty="0" err="1"/>
              <a:t>applepie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9672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0720-D40A-449B-9862-841B68B2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972"/>
          </a:xfrm>
        </p:spPr>
        <p:txBody>
          <a:bodyPr/>
          <a:lstStyle/>
          <a:p>
            <a:r>
              <a:rPr lang="en-US" dirty="0"/>
              <a:t>Wildcard metacharacters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6B418-BC18-4D0F-B62B-C7852E97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1" y="1577905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/>
              <a:t>You are able to mix and match the meta characters in your pattern.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'_a%'</a:t>
            </a:r>
          </a:p>
          <a:p>
            <a:pPr lvl="2">
              <a:buClr>
                <a:srgbClr val="8AD0D6"/>
              </a:buClr>
            </a:pPr>
            <a:r>
              <a:rPr lang="en-US" dirty="0"/>
              <a:t>This pattern will match strings with at LEAST 2 characters.</a:t>
            </a:r>
          </a:p>
          <a:p>
            <a:pPr lvl="2">
              <a:buClr>
                <a:srgbClr val="8AD0D6"/>
              </a:buClr>
            </a:pPr>
            <a:r>
              <a:rPr lang="en-US" dirty="0"/>
              <a:t>The first character can be any valid character.</a:t>
            </a:r>
          </a:p>
          <a:p>
            <a:pPr lvl="2">
              <a:buClr>
                <a:srgbClr val="8AD0D6"/>
              </a:buClr>
            </a:pPr>
            <a:r>
              <a:rPr lang="en-US" dirty="0"/>
              <a:t>The second character MUST be an 'a'.</a:t>
            </a:r>
          </a:p>
          <a:p>
            <a:pPr lvl="2">
              <a:buClr>
                <a:srgbClr val="8AD0D6"/>
              </a:buClr>
            </a:pPr>
            <a:r>
              <a:rPr lang="en-US" dirty="0"/>
              <a:t>After the 2nd character we can add as much characters we want to at the end.</a:t>
            </a:r>
          </a:p>
          <a:p>
            <a:pPr lvl="2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Some strings that this pattern will match are : "bat","cat",'batter','eat','</a:t>
            </a:r>
            <a:r>
              <a:rPr lang="en-US" dirty="0" err="1">
                <a:ea typeface="+mj-lt"/>
                <a:cs typeface="+mj-lt"/>
              </a:rPr>
              <a:t>ba</a:t>
            </a:r>
            <a:r>
              <a:rPr lang="en-US" dirty="0">
                <a:ea typeface="+mj-lt"/>
                <a:cs typeface="+mj-lt"/>
              </a:rPr>
              <a:t>',</a:t>
            </a:r>
          </a:p>
          <a:p>
            <a:pPr lvl="2"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5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0720-D40A-449B-9862-841B68B2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972"/>
          </a:xfrm>
        </p:spPr>
        <p:txBody>
          <a:bodyPr/>
          <a:lstStyle/>
          <a:p>
            <a:r>
              <a:rPr lang="en-US" dirty="0"/>
              <a:t>Wildcard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6B418-BC18-4D0F-B62B-C7852E97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1" y="1577905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/>
              <a:t>Wildcards usually shine in the following cases: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You know exactly how much characters you want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You want to look for strings that have characters at certain indexes</a:t>
            </a:r>
          </a:p>
          <a:p>
            <a:pPr lvl="2">
              <a:buClr>
                <a:srgbClr val="8AD0D6"/>
              </a:buClr>
            </a:pPr>
            <a:r>
              <a:rPr lang="en-US" dirty="0"/>
              <a:t>Ex) The second character has to be an 'a'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You know the prefix/suffix of a string</a:t>
            </a:r>
          </a:p>
          <a:p>
            <a:pPr>
              <a:buClr>
                <a:srgbClr val="8AD0D6"/>
              </a:buClr>
            </a:pPr>
            <a:r>
              <a:rPr lang="en-US" dirty="0"/>
              <a:t>In general use wildcards when you care about the positioning of characters. </a:t>
            </a:r>
          </a:p>
          <a:p>
            <a:pPr>
              <a:buClr>
                <a:srgbClr val="8AD0D6"/>
              </a:buClr>
            </a:pPr>
            <a:r>
              <a:rPr lang="en-US" dirty="0"/>
              <a:t>The ordering of characters in the string is of interest.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0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0720-D40A-449B-9862-841B68B2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972"/>
          </a:xfrm>
        </p:spPr>
        <p:txBody>
          <a:bodyPr/>
          <a:lstStyle/>
          <a:p>
            <a:r>
              <a:rPr lang="en-US" dirty="0"/>
              <a:t>Wildcard negation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6B418-BC18-4D0F-B62B-C7852E97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1" y="1577905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/>
              <a:t>Instead of matching a pattern you can choose to also take the negation of a pattern.</a:t>
            </a:r>
          </a:p>
          <a:p>
            <a:pPr>
              <a:buClr>
                <a:srgbClr val="8AD0D6"/>
              </a:buClr>
            </a:pPr>
            <a:r>
              <a:rPr lang="en-US" dirty="0"/>
              <a:t>We can utilize the keyword </a:t>
            </a:r>
            <a:r>
              <a:rPr lang="en-US" b="1" i="1" dirty="0"/>
              <a:t>NOT </a:t>
            </a:r>
            <a:r>
              <a:rPr lang="en-US" dirty="0"/>
              <a:t>to provide us with the negation of a wildcard match.</a:t>
            </a:r>
          </a:p>
          <a:p>
            <a:pPr>
              <a:buClr>
                <a:srgbClr val="8AD0D6"/>
              </a:buClr>
            </a:pPr>
            <a:r>
              <a:rPr lang="en-US" b="1" dirty="0">
                <a:ea typeface="+mj-lt"/>
                <a:cs typeface="+mj-lt"/>
              </a:rPr>
              <a:t>Syntax: </a:t>
            </a:r>
            <a:endParaRPr lang="en-US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SELECT &lt;attributes&gt; FROM &lt;table&gt; WHERE &lt;attribute&gt; </a:t>
            </a:r>
            <a:r>
              <a:rPr lang="en-US" b="1" i="1" dirty="0">
                <a:ea typeface="+mj-lt"/>
                <a:cs typeface="+mj-lt"/>
              </a:rPr>
              <a:t>NOT LIKE 'pattern';</a:t>
            </a:r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dirty="0"/>
              <a:t>Using </a:t>
            </a:r>
            <a:r>
              <a:rPr lang="en-US" b="1" i="1" dirty="0"/>
              <a:t>NOT LIKE </a:t>
            </a:r>
            <a:r>
              <a:rPr lang="en-US" dirty="0"/>
              <a:t>will filter out any attribute that does NOT match the wildcard pattern.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54423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0720-D40A-449B-9862-841B68B2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972"/>
          </a:xfrm>
        </p:spPr>
        <p:txBody>
          <a:bodyPr/>
          <a:lstStyle/>
          <a:p>
            <a:r>
              <a:rPr lang="en-US" dirty="0"/>
              <a:t>Wildcard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6B418-BC18-4D0F-B62B-C7852E97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1" y="1577905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/>
              <a:t>Assume we have a table schema: Accounts(username VARCHAR, password VARCHAR, email VARCHAR)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Filter out emails where the email provider is gmail.com</a:t>
            </a:r>
          </a:p>
          <a:p>
            <a:pPr lvl="2">
              <a:buClr>
                <a:srgbClr val="8AD0D6"/>
              </a:buClr>
            </a:pPr>
            <a:r>
              <a:rPr lang="en-US" dirty="0"/>
              <a:t>SELECT email FROM accounts WHERE email NOT LIKE '%@gmail.com'; 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Return usernames that starts with the letter 'a' and end with 'n'.</a:t>
            </a:r>
          </a:p>
          <a:p>
            <a:pPr lvl="2">
              <a:buClr>
                <a:srgbClr val="8AD0D6"/>
              </a:buClr>
            </a:pPr>
            <a:r>
              <a:rPr lang="en-US" dirty="0"/>
              <a:t>SELECT username FROM accounts WHERE username LIKE '</a:t>
            </a:r>
            <a:r>
              <a:rPr lang="en-US" dirty="0" err="1"/>
              <a:t>a%n</a:t>
            </a:r>
            <a:r>
              <a:rPr lang="en-US" dirty="0"/>
              <a:t>';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Return any password that starts with the word 'password'</a:t>
            </a:r>
          </a:p>
          <a:p>
            <a:pPr lvl="2">
              <a:buClr>
                <a:srgbClr val="8AD0D6"/>
              </a:buClr>
            </a:pPr>
            <a:r>
              <a:rPr lang="en-US" dirty="0"/>
              <a:t>SELECT password FROM accounts WHERE password LIKE 'password%'</a:t>
            </a:r>
          </a:p>
          <a:p>
            <a:pPr lvl="1"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2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0720-D40A-449B-9862-841B68B2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972"/>
          </a:xfrm>
        </p:spPr>
        <p:txBody>
          <a:bodyPr/>
          <a:lstStyle/>
          <a:p>
            <a:r>
              <a:rPr lang="en-US" dirty="0"/>
              <a:t>Regular Expression (Regex)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6B418-BC18-4D0F-B62B-C7852E97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1" y="1577905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Allows you to </a:t>
            </a:r>
            <a:r>
              <a:rPr lang="en-US" b="1" dirty="0">
                <a:ea typeface="+mj-lt"/>
                <a:cs typeface="+mj-lt"/>
              </a:rPr>
              <a:t>search </a:t>
            </a:r>
            <a:r>
              <a:rPr lang="en-US" dirty="0">
                <a:ea typeface="+mj-lt"/>
                <a:cs typeface="+mj-lt"/>
              </a:rPr>
              <a:t>within a string based on a </a:t>
            </a:r>
            <a:r>
              <a:rPr lang="en-US" b="1" dirty="0">
                <a:ea typeface="+mj-lt"/>
                <a:cs typeface="+mj-lt"/>
              </a:rPr>
              <a:t>search </a:t>
            </a:r>
            <a:r>
              <a:rPr lang="en-US" dirty="0">
                <a:ea typeface="+mj-lt"/>
                <a:cs typeface="+mj-lt"/>
              </a:rPr>
              <a:t>pattern.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Regex should only be utilized in the WHERE clause</a:t>
            </a:r>
          </a:p>
          <a:p>
            <a:pPr>
              <a:buClr>
                <a:srgbClr val="8AD0D6"/>
              </a:buClr>
            </a:pPr>
            <a:r>
              <a:rPr lang="en-US" b="1" dirty="0">
                <a:ea typeface="+mj-lt"/>
                <a:cs typeface="+mj-lt"/>
              </a:rPr>
              <a:t>Operators: </a:t>
            </a:r>
            <a:r>
              <a:rPr lang="en-US" b="1" i="1" dirty="0">
                <a:ea typeface="+mj-lt"/>
                <a:cs typeface="+mj-lt"/>
              </a:rPr>
              <a:t>~, ~* , !~, !~*</a:t>
            </a:r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b="1" dirty="0">
                <a:ea typeface="+mj-lt"/>
                <a:cs typeface="+mj-lt"/>
              </a:rPr>
              <a:t>Syntax: </a:t>
            </a:r>
            <a:endParaRPr lang="en-US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SELECT &lt;attributes&gt; FROM &lt;table&gt; WHERE &lt;attribute&gt; [</a:t>
            </a:r>
            <a:r>
              <a:rPr lang="en-US" b="1" i="1" dirty="0">
                <a:ea typeface="+mj-lt"/>
                <a:cs typeface="+mj-lt"/>
              </a:rPr>
              <a:t>~, ~* , !~, !~*] 'pattern';</a:t>
            </a:r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 b="1" i="1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Unlike wildcards, regex patterns will match on any </a:t>
            </a:r>
            <a:r>
              <a:rPr lang="en-US" b="1" i="1" dirty="0">
                <a:ea typeface="+mj-lt"/>
                <a:cs typeface="+mj-lt"/>
              </a:rPr>
              <a:t>substring </a:t>
            </a:r>
            <a:r>
              <a:rPr lang="en-US" b="1" dirty="0">
                <a:ea typeface="+mj-lt"/>
                <a:cs typeface="+mj-lt"/>
              </a:rPr>
              <a:t>in a string</a:t>
            </a:r>
            <a:r>
              <a:rPr lang="en-US" b="1" i="1" dirty="0">
                <a:ea typeface="+mj-lt"/>
                <a:cs typeface="+mj-lt"/>
              </a:rPr>
              <a:t>.</a:t>
            </a:r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5493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</vt:lpstr>
      <vt:lpstr>Wild cards/Regex</vt:lpstr>
      <vt:lpstr>Pattern matching</vt:lpstr>
      <vt:lpstr>Wildcard</vt:lpstr>
      <vt:lpstr>Wildcard metacharacters</vt:lpstr>
      <vt:lpstr>Wildcard metacharacters</vt:lpstr>
      <vt:lpstr>Wildcard use cases</vt:lpstr>
      <vt:lpstr>Wildcard negation</vt:lpstr>
      <vt:lpstr>Wildcard Examples</vt:lpstr>
      <vt:lpstr>Regular Expression (Regex)</vt:lpstr>
      <vt:lpstr>Regular Expression (Regex)</vt:lpstr>
      <vt:lpstr>Regex positional meta characters </vt:lpstr>
      <vt:lpstr>Regex meta characters </vt:lpstr>
      <vt:lpstr>Regex meta characters </vt:lpstr>
      <vt:lpstr>Regex meta characters </vt:lpstr>
      <vt:lpstr>Regex meta characters </vt:lpstr>
      <vt:lpstr>Regex sets and ranges</vt:lpstr>
      <vt:lpstr>Regex use cases</vt:lpstr>
      <vt:lpstr>Escaping metacharacters</vt:lpstr>
      <vt:lpstr>Regex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553</cp:revision>
  <dcterms:created xsi:type="dcterms:W3CDTF">2021-10-27T23:21:56Z</dcterms:created>
  <dcterms:modified xsi:type="dcterms:W3CDTF">2021-11-11T16:17:21Z</dcterms:modified>
</cp:coreProperties>
</file>