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heme/theme3.xml" ContentType="application/vnd.openxmlformats-officedocument.them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1.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2.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3.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4.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5.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6.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7.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8.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notesSlides/notesSlide9.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0.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11.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1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6"/>
  </p:notesMasterIdLst>
  <p:sldIdLst>
    <p:sldId id="257" r:id="rId3"/>
    <p:sldId id="259" r:id="rId4"/>
    <p:sldId id="260" r:id="rId5"/>
    <p:sldId id="261" r:id="rId6"/>
    <p:sldId id="281" r:id="rId7"/>
    <p:sldId id="282" r:id="rId8"/>
    <p:sldId id="283" r:id="rId9"/>
    <p:sldId id="284" r:id="rId10"/>
    <p:sldId id="285" r:id="rId11"/>
    <p:sldId id="286" r:id="rId12"/>
    <p:sldId id="287" r:id="rId13"/>
    <p:sldId id="288" r:id="rId14"/>
    <p:sldId id="27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1"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71881" autoAdjust="0"/>
  </p:normalViewPr>
  <p:slideViewPr>
    <p:cSldViewPr snapToGrid="0">
      <p:cViewPr varScale="1">
        <p:scale>
          <a:sx n="51" d="100"/>
          <a:sy n="51" d="100"/>
        </p:scale>
        <p:origin x="744" y="78"/>
      </p:cViewPr>
      <p:guideLst>
        <p:guide orient="horz" pos="215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2023/8/4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51282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第二个模型则是借鉴了</a:t>
            </a:r>
            <a:r>
              <a:rPr lang="en-US" altLang="zh-CN" dirty="0"/>
              <a:t>transformer</a:t>
            </a:r>
            <a:r>
              <a:rPr lang="zh-CN" altLang="en-US" dirty="0"/>
              <a:t>，使用一个对抗性的编码器</a:t>
            </a:r>
            <a:r>
              <a:rPr lang="en-US" altLang="zh-CN" dirty="0"/>
              <a:t>-</a:t>
            </a:r>
            <a:r>
              <a:rPr lang="zh-CN" altLang="en-US" dirty="0"/>
              <a:t>解码器模型，</a:t>
            </a:r>
            <a:r>
              <a:rPr lang="zh-CN" altLang="en-US" sz="1200" dirty="0"/>
              <a:t>实现水印嵌入</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2253373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第三个模型则是</a:t>
            </a:r>
            <a:r>
              <a:rPr lang="zh-CN" altLang="en-US" sz="1200" dirty="0"/>
              <a:t>受</a:t>
            </a:r>
            <a:r>
              <a:rPr lang="zh-CN" altLang="en-US" sz="1200" b="1" dirty="0"/>
              <a:t>密码学</a:t>
            </a:r>
            <a:r>
              <a:rPr lang="zh-CN" altLang="en-US" sz="1200" dirty="0"/>
              <a:t>启发，引入了密钥的概念，侧重于水印的不可检测性，引入一个单向函数，即</a:t>
            </a:r>
            <a:r>
              <a:rPr lang="zh-CN" altLang="en-US" sz="1200" b="1" dirty="0"/>
              <a:t>一个容易计算但难以逆向的函数；</a:t>
            </a:r>
            <a:r>
              <a:rPr lang="zh-CN" altLang="en-US" sz="1200" dirty="0"/>
              <a:t>应对任何用户选择的输入</a:t>
            </a:r>
            <a:r>
              <a:rPr lang="en-US" altLang="zh-CN" sz="1200" dirty="0"/>
              <a:t>x</a:t>
            </a:r>
            <a:r>
              <a:rPr lang="zh-CN" altLang="en-US" sz="1200" dirty="0"/>
              <a:t>，都会结合密钥生成对应的标签，根据标签调整输出中某些单词的</a:t>
            </a:r>
            <a:r>
              <a:rPr lang="zh-CN" altLang="en-US" sz="1200" b="1" dirty="0"/>
              <a:t>概率，</a:t>
            </a:r>
            <a:r>
              <a:rPr lang="zh-CN" altLang="en-US" sz="1200" b="0" dirty="0"/>
              <a:t>从而嵌入水印。</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3443524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那对于就是我最近看的这部分内容的话，我对于水印的这种新方案，主要的想法是说</a:t>
            </a:r>
            <a:r>
              <a:rPr lang="zh-CN" altLang="en-US" sz="1200" dirty="0"/>
              <a:t>是否可以思考出</a:t>
            </a:r>
            <a:r>
              <a:rPr lang="zh-CN" altLang="en-US" sz="1200" b="1" dirty="0"/>
              <a:t>第三类水印嵌入方法</a:t>
            </a:r>
            <a:r>
              <a:rPr lang="zh-CN" altLang="en-US" sz="1200" dirty="0"/>
              <a:t>？或融合上述两类；另一方面就是，对于现有这两类</a:t>
            </a:r>
            <a:r>
              <a:rPr lang="zh-CN" altLang="en-US" sz="1200" b="1" dirty="0"/>
              <a:t>嵌入方法</a:t>
            </a:r>
            <a:r>
              <a:rPr lang="zh-CN" altLang="en-US" sz="1200" dirty="0"/>
              <a:t>的改良与创新</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2870705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E00748-4807-4C51-9916-5B2C83C97371}"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目前对于大模型中的水印，主要针对以下的两大情景，一个是</a:t>
            </a:r>
            <a:r>
              <a:rPr lang="en-US" altLang="zh-CN" dirty="0"/>
              <a:t>model stealing</a:t>
            </a:r>
            <a:r>
              <a:rPr lang="zh-CN" altLang="en-US" dirty="0"/>
              <a:t>，这种是侧重于盗取模型详细参数，比如可能是对抗性样本攻击这类或者进一步的攻击与窃取，另外一个是</a:t>
            </a:r>
            <a:r>
              <a:rPr lang="en-US" altLang="zh-CN" dirty="0"/>
              <a:t>model extraction attack</a:t>
            </a:r>
            <a:r>
              <a:rPr lang="zh-CN" altLang="en-US" dirty="0"/>
              <a:t>，这种呢就是黑盒攻击，主要针对的是盗取模型服务，是宏观层面上的。接着就是现在比较值得研究的部分，就是后门，这种</a:t>
            </a:r>
            <a:r>
              <a:rPr lang="en-US" altLang="zh-CN" dirty="0"/>
              <a:t>over-parametrization</a:t>
            </a:r>
            <a:r>
              <a:rPr lang="zh-CN" altLang="en-US" dirty="0"/>
              <a:t>的技术，用来做水印相关的工作</a:t>
            </a: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那么为了应对这样一些相对普遍的模型攻击，现有的水印主要根据水印的嵌入方法进行分类，大致就有两种，一种是</a:t>
            </a:r>
            <a:r>
              <a:rPr lang="zh-CN" altLang="en-US" sz="1200" dirty="0">
                <a:latin typeface="+mn-ea"/>
                <a:sym typeface="+mn-ea"/>
              </a:rPr>
              <a:t>将水印或相关信息直接插入模型参数中，比如位串、附加参数这类形式</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另外一种就是在模型中</a:t>
            </a:r>
            <a:r>
              <a:rPr lang="zh-CN" altLang="en-US" sz="1200" dirty="0">
                <a:latin typeface="+mn-ea"/>
              </a:rPr>
              <a:t>创建触发器、载体或关键数据集，例如在模型中插入一个后门，使模型学会对来自触发数据集的数据点表现出不寻常的预测行为，从而实现水印的嵌入。那么这类触发数据集的来源便成为一个相对重要的决策，就是说这类数据是来自于训练集本身，亦或是来自于训练集之外，比较突出的一个例子就是老师最开始发的这篇论文中的</a:t>
            </a:r>
            <a:r>
              <a:rPr lang="en-US" altLang="zh-CN" sz="1200" dirty="0">
                <a:latin typeface="+mn-ea"/>
              </a:rPr>
              <a:t>eidetic memory</a:t>
            </a:r>
            <a:r>
              <a:rPr lang="zh-CN" altLang="en-US" sz="1200" dirty="0">
                <a:latin typeface="+mn-ea"/>
              </a:rPr>
              <a:t>，这类在训练集中出现频率很低甚至没出现过，但是很精确的信息。</a:t>
            </a: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那目前的直接</a:t>
            </a:r>
            <a:r>
              <a:rPr lang="zh-CN" altLang="en-US" sz="1200" dirty="0">
                <a:latin typeface="+mn-ea"/>
                <a:sym typeface="+mn-ea"/>
              </a:rPr>
              <a:t>插入模型参数的水印方法，大概有这样几种，</a:t>
            </a:r>
            <a:r>
              <a:rPr lang="zh-CN" altLang="en-US" sz="1200" dirty="0"/>
              <a:t>将信息包含在模型参数或参数符号的</a:t>
            </a:r>
            <a:r>
              <a:rPr lang="zh-CN" altLang="en-US" sz="1200" b="1" dirty="0"/>
              <a:t>最低有效位</a:t>
            </a:r>
            <a:r>
              <a:rPr lang="zh-CN" altLang="en-US" sz="1200" dirty="0"/>
              <a:t>中，或者是将水印解释为一个字符串，使用复合损失函数施加</a:t>
            </a:r>
            <a:r>
              <a:rPr lang="zh-CN" altLang="en-US" sz="1200" b="1" dirty="0"/>
              <a:t>统计偏差，</a:t>
            </a:r>
            <a:r>
              <a:rPr lang="zh-CN" altLang="en-US" sz="1200" b="0" dirty="0"/>
              <a:t>其余的有的是使用一个额外的独立的</a:t>
            </a:r>
            <a:r>
              <a:rPr lang="en-US" altLang="zh-CN" sz="1200" b="0" dirty="0"/>
              <a:t>NN</a:t>
            </a:r>
            <a:r>
              <a:rPr lang="zh-CN" altLang="en-US" sz="1200" b="0" dirty="0"/>
              <a:t>来进行水印的插入，或者说嵌入新的网络层次，</a:t>
            </a:r>
            <a:r>
              <a:rPr lang="zh-CN" altLang="en-US" sz="1200" dirty="0"/>
              <a:t>计算隐藏参数。</a:t>
            </a: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2955879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使用触发器这类方法的话，一种借鉴了对抗样本的方法就是说直接标记模型的行为本身，</a:t>
            </a:r>
            <a:r>
              <a:rPr lang="zh-CN" altLang="en-US" sz="1200" dirty="0"/>
              <a:t>识别非常</a:t>
            </a:r>
            <a:r>
              <a:rPr lang="zh-CN" altLang="en-US" sz="1200" b="1" dirty="0"/>
              <a:t>接近决策边界</a:t>
            </a:r>
            <a:r>
              <a:rPr lang="zh-CN" altLang="en-US" sz="1200" dirty="0"/>
              <a:t>的对抗样本和正常数据点，再对训练好的分类器进行</a:t>
            </a:r>
            <a:r>
              <a:rPr lang="zh-CN" altLang="en-US" sz="1200" b="1" dirty="0"/>
              <a:t>微调</a:t>
            </a:r>
            <a:r>
              <a:rPr lang="zh-CN" altLang="en-US" sz="1200" dirty="0"/>
              <a:t>，以将触发数据点预测到正确的原始类。但是这种方法的完整性较弱，因为可能很多模型为了应对对抗性攻击也会做这样的工作，造成假水印的问题。</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2335046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另外两种的就是</a:t>
            </a:r>
            <a:r>
              <a:rPr lang="zh-CN" altLang="en-US" sz="1200" dirty="0"/>
              <a:t>改变模型不同层次的数据抽象的</a:t>
            </a:r>
            <a:r>
              <a:rPr lang="zh-CN" altLang="en-US" sz="1200" b="1" dirty="0"/>
              <a:t>概率密度函数</a:t>
            </a:r>
            <a:r>
              <a:rPr lang="zh-CN" altLang="en-US" sz="1200" dirty="0"/>
              <a:t>，来嵌入一个由</a:t>
            </a:r>
            <a:r>
              <a:rPr lang="en-US" altLang="zh-CN" sz="1200" dirty="0"/>
              <a:t>T</a:t>
            </a:r>
            <a:r>
              <a:rPr lang="zh-CN" altLang="en-US" sz="1200" dirty="0"/>
              <a:t>位组成的字符串作为水印，通过改变概率密度进而改变概率分布，从而嵌入水印信息；或者是构建一个编码方案，</a:t>
            </a:r>
            <a:r>
              <a:rPr lang="zh-CN" altLang="en-US" b="0" i="0" dirty="0">
                <a:solidFill>
                  <a:srgbClr val="111111"/>
                </a:solidFill>
                <a:effectLst/>
                <a:latin typeface="-apple-system"/>
              </a:rPr>
              <a:t>对模型的输出激活进行聚类，将它们分为两个相似度高的组，分别对应于</a:t>
            </a:r>
            <a:r>
              <a:rPr lang="en-US" altLang="zh-CN" b="0" i="0" dirty="0">
                <a:solidFill>
                  <a:srgbClr val="111111"/>
                </a:solidFill>
                <a:effectLst/>
                <a:latin typeface="-apple-system"/>
              </a:rPr>
              <a:t>0</a:t>
            </a:r>
            <a:r>
              <a:rPr lang="zh-CN" altLang="en-US" b="0" i="0" dirty="0">
                <a:solidFill>
                  <a:srgbClr val="111111"/>
                </a:solidFill>
                <a:effectLst/>
                <a:latin typeface="-apple-system"/>
              </a:rPr>
              <a:t>和</a:t>
            </a:r>
            <a:r>
              <a:rPr lang="en-US" altLang="zh-CN" b="0" i="0" dirty="0">
                <a:solidFill>
                  <a:srgbClr val="111111"/>
                </a:solidFill>
                <a:effectLst/>
                <a:latin typeface="-apple-system"/>
              </a:rPr>
              <a:t>1</a:t>
            </a:r>
            <a:r>
              <a:rPr lang="zh-CN" altLang="en-US" b="0" i="0" dirty="0">
                <a:solidFill>
                  <a:srgbClr val="111111"/>
                </a:solidFill>
                <a:effectLst/>
                <a:latin typeface="-apple-system"/>
              </a:rPr>
              <a:t>。接着，根据水印的每一位，从每个组中随机选择一个激活，并将它们添加到一个触发集合中。最后，用这个触发集合作为输入，对模型进行微调，使得模型的输出激活能够反映出水印的信息。</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1162995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但是呢，如果是</a:t>
            </a:r>
            <a:r>
              <a:rPr lang="zh-CN" altLang="en-US" sz="1200" dirty="0"/>
              <a:t>使用</a:t>
            </a:r>
            <a:r>
              <a:rPr lang="zh-CN" altLang="en-US" sz="1200" b="1" dirty="0"/>
              <a:t>原始训练数据集之外</a:t>
            </a:r>
            <a:r>
              <a:rPr lang="zh-CN" altLang="en-US" sz="1200" dirty="0"/>
              <a:t>的数据作为触发集的水印方法，容易被去除水印，且对模型的效果影响不大，因为从水印触发数据集中学习到的信息是</a:t>
            </a:r>
            <a:r>
              <a:rPr lang="zh-CN" altLang="en-US" sz="1200" b="1" dirty="0"/>
              <a:t>冗余</a:t>
            </a:r>
            <a:r>
              <a:rPr lang="zh-CN" altLang="en-US" sz="1200" dirty="0"/>
              <a:t>的，并且独立于主任务，很容易通过蒸馏之类的模型提取方法去除水印，所以有一类水印就是为了解决这个问题而进行的研究，就是</a:t>
            </a:r>
            <a:r>
              <a:rPr lang="en-US" altLang="zh-CN" sz="1200" dirty="0"/>
              <a:t>robust watermarking</a:t>
            </a:r>
            <a:r>
              <a:rPr lang="zh-CN" altLang="en-US" sz="1200" dirty="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使用包含水印信息的</a:t>
            </a:r>
            <a:r>
              <a:rPr lang="zh-CN" altLang="en-US" sz="1200" b="1" dirty="0"/>
              <a:t>附加</a:t>
            </a:r>
            <a:r>
              <a:rPr lang="en-US" altLang="zh-CN" sz="1200" b="1" dirty="0"/>
              <a:t>NN</a:t>
            </a:r>
            <a:r>
              <a:rPr lang="zh-CN" altLang="en-US" sz="1200" dirty="0"/>
              <a:t>对原始</a:t>
            </a:r>
            <a:r>
              <a:rPr lang="en-US" altLang="zh-CN" sz="1200" dirty="0"/>
              <a:t>NN</a:t>
            </a:r>
            <a:r>
              <a:rPr lang="zh-CN" altLang="en-US" sz="1200" dirty="0"/>
              <a:t>进行正则化，使水印信息嵌入到与主要分类任务相同的模型参数中，减弱这种情况的发生，还有两种分别是</a:t>
            </a:r>
            <a:r>
              <a:rPr lang="zh-CN" altLang="en-US" sz="1200" b="1" dirty="0"/>
              <a:t>纠缠水印嵌入</a:t>
            </a:r>
            <a:r>
              <a:rPr lang="zh-CN" altLang="en-US" sz="1200" b="0" dirty="0"/>
              <a:t>和</a:t>
            </a:r>
            <a:r>
              <a:rPr lang="zh-CN" altLang="en-US" sz="1200" b="1" dirty="0"/>
              <a:t>指数加权</a:t>
            </a:r>
            <a:r>
              <a:rPr lang="zh-CN" altLang="en-US" sz="1200" b="0" dirty="0"/>
              <a:t>，分别</a:t>
            </a:r>
            <a:r>
              <a:rPr lang="zh-CN" altLang="en-US" sz="1200" dirty="0"/>
              <a:t>确保水印和原始任务由相同的子模型表示与对于触发样本予以更大的训练权重</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1081744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剩下的部分，是我找的一些比较新的水印方法，第一个的重点呢是文本的不变特征上，本质上依然是选择触发集的这种方式，通过三个模型，提取模型、编码模型、填充模型完成整个水印的嵌入过程，根据不变特征来嵌入编码的水印信息，最后使用填充模型生成最后的嵌入水印后的文本。这种方式就侧重于保证语言模型的精确性了。</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extLst>
      <p:ext uri="{BB962C8B-B14F-4D97-AF65-F5344CB8AC3E}">
        <p14:creationId xmlns:p14="http://schemas.microsoft.com/office/powerpoint/2010/main" val="11035895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slideMaster" Target="../slideMasters/slideMaster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Master" Target="../slideMasters/slideMaster2.xml"/><Relationship Id="rId5" Type="http://schemas.openxmlformats.org/officeDocument/2006/relationships/tags" Target="../tags/tag80.xml"/><Relationship Id="rId4" Type="http://schemas.openxmlformats.org/officeDocument/2006/relationships/tags" Target="../tags/tag79.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slideMaster" Target="../slideMasters/slideMaster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slideMaster" Target="../slideMasters/slideMaster2.xml"/><Relationship Id="rId4" Type="http://schemas.openxmlformats.org/officeDocument/2006/relationships/tags" Target="../tags/tag11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slideMaster" Target="../slideMasters/slideMaster2.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Master" Target="../slideMasters/slideMaster2.xml"/><Relationship Id="rId5" Type="http://schemas.openxmlformats.org/officeDocument/2006/relationships/tags" Target="../tags/tag127.xml"/><Relationship Id="rId4" Type="http://schemas.openxmlformats.org/officeDocument/2006/relationships/tags" Target="../tags/tag126.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slideMaster" Target="../slideMasters/slideMaster2.xml"/><Relationship Id="rId4"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34.xml"/><Relationship Id="rId7" Type="http://schemas.openxmlformats.org/officeDocument/2006/relationships/slideMaster" Target="../slideMasters/slideMaster2.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slideMaster" Target="../slideMasters/slideMaster2.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46.xml"/><Relationship Id="rId7" Type="http://schemas.openxmlformats.org/officeDocument/2006/relationships/slideMaster" Target="../slideMasters/slideMaster2.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57.xml"/><Relationship Id="rId3" Type="http://schemas.openxmlformats.org/officeDocument/2006/relationships/tags" Target="../tags/tag152.xml"/><Relationship Id="rId7" Type="http://schemas.openxmlformats.org/officeDocument/2006/relationships/tags" Target="../tags/tag156.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5" Type="http://schemas.openxmlformats.org/officeDocument/2006/relationships/tags" Target="../tags/tag154.xml"/><Relationship Id="rId10" Type="http://schemas.openxmlformats.org/officeDocument/2006/relationships/slideMaster" Target="../slideMasters/slideMaster2.xml"/><Relationship Id="rId4" Type="http://schemas.openxmlformats.org/officeDocument/2006/relationships/tags" Target="../tags/tag153.xml"/><Relationship Id="rId9" Type="http://schemas.openxmlformats.org/officeDocument/2006/relationships/tags" Target="../tags/tag158.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66.xml"/><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slideMaster" Target="../slideMasters/slideMaster2.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5" Type="http://schemas.openxmlformats.org/officeDocument/2006/relationships/tags" Target="../tags/tag163.xml"/><Relationship Id="rId10" Type="http://schemas.openxmlformats.org/officeDocument/2006/relationships/tags" Target="../tags/tag168.xml"/><Relationship Id="rId4" Type="http://schemas.openxmlformats.org/officeDocument/2006/relationships/tags" Target="../tags/tag162.xml"/><Relationship Id="rId9" Type="http://schemas.openxmlformats.org/officeDocument/2006/relationships/tags" Target="../tags/tag16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77.xml"/><Relationship Id="rId3" Type="http://schemas.openxmlformats.org/officeDocument/2006/relationships/tags" Target="../tags/tag172.xml"/><Relationship Id="rId7" Type="http://schemas.openxmlformats.org/officeDocument/2006/relationships/tags" Target="../tags/tag176.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5" Type="http://schemas.openxmlformats.org/officeDocument/2006/relationships/tags" Target="../tags/tag174.xml"/><Relationship Id="rId10" Type="http://schemas.openxmlformats.org/officeDocument/2006/relationships/slideMaster" Target="../slideMasters/slideMaster2.xml"/><Relationship Id="rId4" Type="http://schemas.openxmlformats.org/officeDocument/2006/relationships/tags" Target="../tags/tag173.xml"/><Relationship Id="rId9" Type="http://schemas.openxmlformats.org/officeDocument/2006/relationships/tags" Target="../tags/tag178.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tags" Target="../tags/tag191.xml"/><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0" Type="http://schemas.openxmlformats.org/officeDocument/2006/relationships/tags" Target="../tags/tag188.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99.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slideMaster" Target="../slideMasters/slideMaster2.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2023/8/4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2023/8/4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2023/8/4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6"/>
          <p:cNvCxnSpPr/>
          <p:nvPr>
            <p:custDataLst>
              <p:tags r:id="rId1"/>
            </p:custDataLst>
          </p:nvPr>
        </p:nvCxnSpPr>
        <p:spPr>
          <a:xfrm>
            <a:off x="1012375" y="2208442"/>
            <a:ext cx="0" cy="1959429"/>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2"/>
            </p:custDataLst>
          </p:nvPr>
        </p:nvSpPr>
        <p:spPr>
          <a:xfrm>
            <a:off x="1147321" y="2410559"/>
            <a:ext cx="6342035" cy="1200329"/>
          </a:xfrm>
        </p:spPr>
        <p:txBody>
          <a:bodyPr anchor="b">
            <a:normAutofit/>
          </a:bodyPr>
          <a:lstStyle>
            <a:lvl1pPr algn="ctr">
              <a:defRPr sz="6000"/>
            </a:lvl1pPr>
          </a:lstStyle>
          <a:p>
            <a:r>
              <a:rPr lang="zh-CN" altLang="en-US" dirty="0"/>
              <a:t>单击此处编辑标题</a:t>
            </a:r>
          </a:p>
        </p:txBody>
      </p:sp>
      <p:sp>
        <p:nvSpPr>
          <p:cNvPr id="3" name="副标题 2"/>
          <p:cNvSpPr>
            <a:spLocks noGrp="1"/>
          </p:cNvSpPr>
          <p:nvPr>
            <p:ph type="subTitle" idx="1"/>
            <p:custDataLst>
              <p:tags r:id="rId3"/>
            </p:custDataLst>
          </p:nvPr>
        </p:nvSpPr>
        <p:spPr>
          <a:xfrm>
            <a:off x="1147321" y="3617616"/>
            <a:ext cx="6342035" cy="424732"/>
          </a:xfrm>
        </p:spPr>
        <p:txBody>
          <a:bodyPr>
            <a:normAutofit/>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custDataLst>
              <p:tags r:id="rId4"/>
            </p:custDataLst>
          </p:nvPr>
        </p:nvSpPr>
        <p:spPr/>
        <p:txBody>
          <a:bodyPr/>
          <a:lstStyle/>
          <a:p>
            <a:fld id="{74B5680B-694D-4537-8E23-3859F52D281E}" type="datetimeFigureOut">
              <a:rPr lang="zh-CN" altLang="en-US" smtClean="0"/>
              <a:t>2023/8/4</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CC84C3FB-EA17-4F4A-BAED-BA5A19C59E68}"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chor="b" anchorCtr="0">
            <a:normAutofit/>
          </a:bodyPr>
          <a:lstStyle>
            <a:lvl1pPr>
              <a:defRPr sz="4000"/>
            </a:lvl1p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2023/8/4</a:t>
            </a:fld>
            <a:endParaRPr lang="zh-CN" altLang="en-US" dirty="0"/>
          </a:p>
        </p:txBody>
      </p:sp>
      <p:sp>
        <p:nvSpPr>
          <p:cNvPr id="5" name="页脚占位符 4"/>
          <p:cNvSpPr>
            <a:spLocks noGrp="1"/>
          </p:cNvSpPr>
          <p:nvPr>
            <p:ph type="ftr" sz="quarter" idx="11"/>
            <p:custDataLst>
              <p:tags r:id="rId4"/>
            </p:custDataLst>
          </p:nvPr>
        </p:nvSpPr>
        <p:spPr/>
        <p:txBody>
          <a:bodyPr/>
          <a:lstStyle/>
          <a:p>
            <a:endParaRPr lang="zh-CN" altLang="en-US" dirty="0"/>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椭圆 9"/>
          <p:cNvSpPr/>
          <p:nvPr>
            <p:custDataLst>
              <p:tags r:id="rId1"/>
            </p:custDataLst>
          </p:nvPr>
        </p:nvSpPr>
        <p:spPr>
          <a:xfrm>
            <a:off x="5185138" y="1219201"/>
            <a:ext cx="4359725" cy="4359725"/>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2" name="椭圆 11"/>
          <p:cNvSpPr/>
          <p:nvPr>
            <p:custDataLst>
              <p:tags r:id="rId2"/>
            </p:custDataLst>
          </p:nvPr>
        </p:nvSpPr>
        <p:spPr>
          <a:xfrm>
            <a:off x="6047104"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
          <p:cNvSpPr>
            <a:spLocks noEditPoints="1"/>
          </p:cNvSpPr>
          <p:nvPr>
            <p:custDataLst>
              <p:tags r:id="rId3"/>
            </p:custDataLst>
          </p:nvPr>
        </p:nvSpPr>
        <p:spPr bwMode="auto">
          <a:xfrm>
            <a:off x="6105702" y="4427104"/>
            <a:ext cx="400965" cy="327526"/>
          </a:xfrm>
          <a:custGeom>
            <a:avLst/>
            <a:gdLst>
              <a:gd name="T0" fmla="*/ 470 w 694"/>
              <a:gd name="T1" fmla="*/ 171 h 565"/>
              <a:gd name="T2" fmla="*/ 493 w 694"/>
              <a:gd name="T3" fmla="*/ 172 h 565"/>
              <a:gd name="T4" fmla="*/ 246 w 694"/>
              <a:gd name="T5" fmla="*/ 0 h 565"/>
              <a:gd name="T6" fmla="*/ 0 w 694"/>
              <a:gd name="T7" fmla="*/ 209 h 565"/>
              <a:gd name="T8" fmla="*/ 99 w 694"/>
              <a:gd name="T9" fmla="*/ 374 h 565"/>
              <a:gd name="T10" fmla="*/ 74 w 694"/>
              <a:gd name="T11" fmla="*/ 448 h 565"/>
              <a:gd name="T12" fmla="*/ 160 w 694"/>
              <a:gd name="T13" fmla="*/ 405 h 565"/>
              <a:gd name="T14" fmla="*/ 246 w 694"/>
              <a:gd name="T15" fmla="*/ 418 h 565"/>
              <a:gd name="T16" fmla="*/ 269 w 694"/>
              <a:gd name="T17" fmla="*/ 417 h 565"/>
              <a:gd name="T18" fmla="*/ 261 w 694"/>
              <a:gd name="T19" fmla="*/ 365 h 565"/>
              <a:gd name="T20" fmla="*/ 470 w 694"/>
              <a:gd name="T21" fmla="*/ 171 h 565"/>
              <a:gd name="T22" fmla="*/ 338 w 694"/>
              <a:gd name="T23" fmla="*/ 104 h 565"/>
              <a:gd name="T24" fmla="*/ 368 w 694"/>
              <a:gd name="T25" fmla="*/ 135 h 565"/>
              <a:gd name="T26" fmla="*/ 338 w 694"/>
              <a:gd name="T27" fmla="*/ 166 h 565"/>
              <a:gd name="T28" fmla="*/ 301 w 694"/>
              <a:gd name="T29" fmla="*/ 135 h 565"/>
              <a:gd name="T30" fmla="*/ 338 w 694"/>
              <a:gd name="T31" fmla="*/ 104 h 565"/>
              <a:gd name="T32" fmla="*/ 166 w 694"/>
              <a:gd name="T33" fmla="*/ 166 h 565"/>
              <a:gd name="T34" fmla="*/ 129 w 694"/>
              <a:gd name="T35" fmla="*/ 135 h 565"/>
              <a:gd name="T36" fmla="*/ 166 w 694"/>
              <a:gd name="T37" fmla="*/ 104 h 565"/>
              <a:gd name="T38" fmla="*/ 197 w 694"/>
              <a:gd name="T39" fmla="*/ 135 h 565"/>
              <a:gd name="T40" fmla="*/ 166 w 694"/>
              <a:gd name="T41" fmla="*/ 166 h 565"/>
              <a:gd name="T42" fmla="*/ 694 w 694"/>
              <a:gd name="T43" fmla="*/ 362 h 565"/>
              <a:gd name="T44" fmla="*/ 485 w 694"/>
              <a:gd name="T45" fmla="*/ 184 h 565"/>
              <a:gd name="T46" fmla="*/ 277 w 694"/>
              <a:gd name="T47" fmla="*/ 362 h 565"/>
              <a:gd name="T48" fmla="*/ 485 w 694"/>
              <a:gd name="T49" fmla="*/ 540 h 565"/>
              <a:gd name="T50" fmla="*/ 559 w 694"/>
              <a:gd name="T51" fmla="*/ 528 h 565"/>
              <a:gd name="T52" fmla="*/ 626 w 694"/>
              <a:gd name="T53" fmla="*/ 565 h 565"/>
              <a:gd name="T54" fmla="*/ 608 w 694"/>
              <a:gd name="T55" fmla="*/ 503 h 565"/>
              <a:gd name="T56" fmla="*/ 694 w 694"/>
              <a:gd name="T57" fmla="*/ 362 h 565"/>
              <a:gd name="T58" fmla="*/ 418 w 694"/>
              <a:gd name="T59" fmla="*/ 331 h 565"/>
              <a:gd name="T60" fmla="*/ 393 w 694"/>
              <a:gd name="T61" fmla="*/ 307 h 565"/>
              <a:gd name="T62" fmla="*/ 418 w 694"/>
              <a:gd name="T63" fmla="*/ 282 h 565"/>
              <a:gd name="T64" fmla="*/ 448 w 694"/>
              <a:gd name="T65" fmla="*/ 307 h 565"/>
              <a:gd name="T66" fmla="*/ 418 w 694"/>
              <a:gd name="T67" fmla="*/ 331 h 565"/>
              <a:gd name="T68" fmla="*/ 552 w 694"/>
              <a:gd name="T69" fmla="*/ 331 h 565"/>
              <a:gd name="T70" fmla="*/ 528 w 694"/>
              <a:gd name="T71" fmla="*/ 307 h 565"/>
              <a:gd name="T72" fmla="*/ 552 w 694"/>
              <a:gd name="T73" fmla="*/ 282 h 565"/>
              <a:gd name="T74" fmla="*/ 583 w 694"/>
              <a:gd name="T75" fmla="*/ 307 h 565"/>
              <a:gd name="T76" fmla="*/ 552 w 694"/>
              <a:gd name="T77" fmla="*/ 33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4" h="565">
                <a:moveTo>
                  <a:pt x="470" y="171"/>
                </a:moveTo>
                <a:cubicBezTo>
                  <a:pt x="478" y="171"/>
                  <a:pt x="485" y="172"/>
                  <a:pt x="493" y="172"/>
                </a:cubicBezTo>
                <a:cubicBezTo>
                  <a:pt x="472" y="74"/>
                  <a:pt x="366" y="0"/>
                  <a:pt x="246" y="0"/>
                </a:cubicBezTo>
                <a:cubicBezTo>
                  <a:pt x="111" y="0"/>
                  <a:pt x="0" y="92"/>
                  <a:pt x="0" y="209"/>
                </a:cubicBezTo>
                <a:cubicBezTo>
                  <a:pt x="0" y="276"/>
                  <a:pt x="37" y="331"/>
                  <a:pt x="99" y="374"/>
                </a:cubicBezTo>
                <a:cubicBezTo>
                  <a:pt x="74" y="448"/>
                  <a:pt x="74" y="448"/>
                  <a:pt x="74" y="448"/>
                </a:cubicBezTo>
                <a:cubicBezTo>
                  <a:pt x="160" y="405"/>
                  <a:pt x="160" y="405"/>
                  <a:pt x="160" y="405"/>
                </a:cubicBezTo>
                <a:cubicBezTo>
                  <a:pt x="191" y="411"/>
                  <a:pt x="215" y="418"/>
                  <a:pt x="246" y="418"/>
                </a:cubicBezTo>
                <a:cubicBezTo>
                  <a:pt x="253" y="418"/>
                  <a:pt x="261" y="417"/>
                  <a:pt x="269" y="417"/>
                </a:cubicBezTo>
                <a:cubicBezTo>
                  <a:pt x="264" y="400"/>
                  <a:pt x="261" y="383"/>
                  <a:pt x="261" y="365"/>
                </a:cubicBezTo>
                <a:cubicBezTo>
                  <a:pt x="261" y="258"/>
                  <a:pt x="353" y="171"/>
                  <a:pt x="470" y="171"/>
                </a:cubicBezTo>
                <a:close/>
                <a:moveTo>
                  <a:pt x="338" y="104"/>
                </a:moveTo>
                <a:cubicBezTo>
                  <a:pt x="356" y="104"/>
                  <a:pt x="368" y="117"/>
                  <a:pt x="368" y="135"/>
                </a:cubicBezTo>
                <a:cubicBezTo>
                  <a:pt x="368" y="153"/>
                  <a:pt x="356" y="166"/>
                  <a:pt x="338" y="166"/>
                </a:cubicBezTo>
                <a:cubicBezTo>
                  <a:pt x="319" y="166"/>
                  <a:pt x="301" y="153"/>
                  <a:pt x="301" y="135"/>
                </a:cubicBezTo>
                <a:cubicBezTo>
                  <a:pt x="301" y="117"/>
                  <a:pt x="319" y="104"/>
                  <a:pt x="338" y="104"/>
                </a:cubicBezTo>
                <a:close/>
                <a:moveTo>
                  <a:pt x="166" y="166"/>
                </a:moveTo>
                <a:cubicBezTo>
                  <a:pt x="148" y="166"/>
                  <a:pt x="129" y="153"/>
                  <a:pt x="129" y="135"/>
                </a:cubicBezTo>
                <a:cubicBezTo>
                  <a:pt x="129" y="117"/>
                  <a:pt x="148" y="104"/>
                  <a:pt x="166" y="104"/>
                </a:cubicBezTo>
                <a:cubicBezTo>
                  <a:pt x="184" y="104"/>
                  <a:pt x="197" y="117"/>
                  <a:pt x="197" y="135"/>
                </a:cubicBezTo>
                <a:cubicBezTo>
                  <a:pt x="197" y="153"/>
                  <a:pt x="184" y="166"/>
                  <a:pt x="166" y="166"/>
                </a:cubicBezTo>
                <a:close/>
                <a:moveTo>
                  <a:pt x="694" y="362"/>
                </a:moveTo>
                <a:cubicBezTo>
                  <a:pt x="694" y="264"/>
                  <a:pt x="595" y="184"/>
                  <a:pt x="485" y="184"/>
                </a:cubicBezTo>
                <a:cubicBezTo>
                  <a:pt x="368" y="184"/>
                  <a:pt x="277" y="264"/>
                  <a:pt x="277" y="362"/>
                </a:cubicBezTo>
                <a:cubicBezTo>
                  <a:pt x="277" y="460"/>
                  <a:pt x="368" y="540"/>
                  <a:pt x="485" y="540"/>
                </a:cubicBezTo>
                <a:cubicBezTo>
                  <a:pt x="510" y="540"/>
                  <a:pt x="534" y="534"/>
                  <a:pt x="559" y="528"/>
                </a:cubicBezTo>
                <a:cubicBezTo>
                  <a:pt x="626" y="565"/>
                  <a:pt x="626" y="565"/>
                  <a:pt x="626" y="565"/>
                </a:cubicBezTo>
                <a:cubicBezTo>
                  <a:pt x="608" y="503"/>
                  <a:pt x="608" y="503"/>
                  <a:pt x="608" y="503"/>
                </a:cubicBezTo>
                <a:cubicBezTo>
                  <a:pt x="657" y="466"/>
                  <a:pt x="694" y="418"/>
                  <a:pt x="694" y="362"/>
                </a:cubicBezTo>
                <a:close/>
                <a:moveTo>
                  <a:pt x="418" y="331"/>
                </a:moveTo>
                <a:cubicBezTo>
                  <a:pt x="405" y="331"/>
                  <a:pt x="393" y="319"/>
                  <a:pt x="393" y="307"/>
                </a:cubicBezTo>
                <a:cubicBezTo>
                  <a:pt x="393" y="295"/>
                  <a:pt x="405" y="282"/>
                  <a:pt x="418" y="282"/>
                </a:cubicBezTo>
                <a:cubicBezTo>
                  <a:pt x="436" y="282"/>
                  <a:pt x="448" y="295"/>
                  <a:pt x="448" y="307"/>
                </a:cubicBezTo>
                <a:cubicBezTo>
                  <a:pt x="448" y="319"/>
                  <a:pt x="436" y="331"/>
                  <a:pt x="418" y="331"/>
                </a:cubicBezTo>
                <a:close/>
                <a:moveTo>
                  <a:pt x="552" y="331"/>
                </a:moveTo>
                <a:cubicBezTo>
                  <a:pt x="540" y="331"/>
                  <a:pt x="528" y="319"/>
                  <a:pt x="528" y="307"/>
                </a:cubicBezTo>
                <a:cubicBezTo>
                  <a:pt x="528" y="295"/>
                  <a:pt x="540" y="282"/>
                  <a:pt x="552" y="282"/>
                </a:cubicBezTo>
                <a:cubicBezTo>
                  <a:pt x="571" y="282"/>
                  <a:pt x="583" y="295"/>
                  <a:pt x="583" y="307"/>
                </a:cubicBezTo>
                <a:cubicBezTo>
                  <a:pt x="583" y="319"/>
                  <a:pt x="571" y="331"/>
                  <a:pt x="552" y="331"/>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4" name="椭圆 13"/>
          <p:cNvSpPr/>
          <p:nvPr>
            <p:custDataLst>
              <p:tags r:id="rId4"/>
            </p:custDataLst>
          </p:nvPr>
        </p:nvSpPr>
        <p:spPr>
          <a:xfrm>
            <a:off x="7105920"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custDataLst>
              <p:tags r:id="rId5"/>
            </p:custDataLst>
          </p:nvPr>
        </p:nvSpPr>
        <p:spPr>
          <a:xfrm>
            <a:off x="8164736"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稻壳儿小白白(http://dwz.cn/Wu2UP)"/>
          <p:cNvSpPr/>
          <p:nvPr>
            <p:custDataLst>
              <p:tags r:id="rId6"/>
            </p:custDataLst>
          </p:nvPr>
        </p:nvSpPr>
        <p:spPr>
          <a:xfrm>
            <a:off x="7196860" y="4387350"/>
            <a:ext cx="336281" cy="407035"/>
          </a:xfrm>
          <a:custGeom>
            <a:avLst/>
            <a:gdLst/>
            <a:ahLst/>
            <a:cxnLst>
              <a:cxn ang="0">
                <a:pos x="40563" y="133577"/>
              </a:cxn>
              <a:cxn ang="0">
                <a:pos x="47324" y="120219"/>
              </a:cxn>
              <a:cxn ang="0">
                <a:pos x="54084" y="100183"/>
              </a:cxn>
              <a:cxn ang="0">
                <a:pos x="108169" y="13358"/>
              </a:cxn>
              <a:cxn ang="0">
                <a:pos x="169013" y="0"/>
              </a:cxn>
              <a:cxn ang="0">
                <a:pos x="216337" y="13358"/>
              </a:cxn>
              <a:cxn ang="0">
                <a:pos x="277182" y="106861"/>
              </a:cxn>
              <a:cxn ang="0">
                <a:pos x="277182" y="106861"/>
              </a:cxn>
              <a:cxn ang="0">
                <a:pos x="290703" y="133577"/>
              </a:cxn>
              <a:cxn ang="0">
                <a:pos x="283942" y="146934"/>
              </a:cxn>
              <a:cxn ang="0">
                <a:pos x="283942" y="146934"/>
              </a:cxn>
              <a:cxn ang="0">
                <a:pos x="317745" y="220402"/>
              </a:cxn>
              <a:cxn ang="0">
                <a:pos x="304224" y="253796"/>
              </a:cxn>
              <a:cxn ang="0">
                <a:pos x="283942" y="227080"/>
              </a:cxn>
              <a:cxn ang="0">
                <a:pos x="283942" y="227080"/>
              </a:cxn>
              <a:cxn ang="0">
                <a:pos x="283942" y="233759"/>
              </a:cxn>
              <a:cxn ang="0">
                <a:pos x="256900" y="273832"/>
              </a:cxn>
              <a:cxn ang="0">
                <a:pos x="290703" y="293869"/>
              </a:cxn>
              <a:cxn ang="0">
                <a:pos x="290703" y="300548"/>
              </a:cxn>
              <a:cxn ang="0">
                <a:pos x="229858" y="320584"/>
              </a:cxn>
              <a:cxn ang="0">
                <a:pos x="169013" y="307226"/>
              </a:cxn>
              <a:cxn ang="0">
                <a:pos x="155492" y="307226"/>
              </a:cxn>
              <a:cxn ang="0">
                <a:pos x="101408" y="320584"/>
              </a:cxn>
              <a:cxn ang="0">
                <a:pos x="33803" y="300548"/>
              </a:cxn>
              <a:cxn ang="0">
                <a:pos x="47324" y="280511"/>
              </a:cxn>
              <a:cxn ang="0">
                <a:pos x="60845" y="273832"/>
              </a:cxn>
              <a:cxn ang="0">
                <a:pos x="60845" y="273832"/>
              </a:cxn>
              <a:cxn ang="0">
                <a:pos x="60845" y="273832"/>
              </a:cxn>
              <a:cxn ang="0">
                <a:pos x="60845" y="273832"/>
              </a:cxn>
              <a:cxn ang="0">
                <a:pos x="33803" y="227080"/>
              </a:cxn>
              <a:cxn ang="0">
                <a:pos x="27042" y="227080"/>
              </a:cxn>
              <a:cxn ang="0">
                <a:pos x="27042" y="227080"/>
              </a:cxn>
              <a:cxn ang="0">
                <a:pos x="6761" y="247117"/>
              </a:cxn>
              <a:cxn ang="0">
                <a:pos x="6761" y="247117"/>
              </a:cxn>
              <a:cxn ang="0">
                <a:pos x="0" y="247117"/>
              </a:cxn>
              <a:cxn ang="0">
                <a:pos x="0" y="227080"/>
              </a:cxn>
              <a:cxn ang="0">
                <a:pos x="40563" y="146934"/>
              </a:cxn>
              <a:cxn ang="0">
                <a:pos x="40563" y="133577"/>
              </a:cxn>
            </a:cxnLst>
            <a:rect l="0" t="0" r="0" b="0"/>
            <a:pathLst>
              <a:path w="47" h="48">
                <a:moveTo>
                  <a:pt x="6" y="20"/>
                </a:moveTo>
                <a:cubicBezTo>
                  <a:pt x="6" y="20"/>
                  <a:pt x="7" y="18"/>
                  <a:pt x="7" y="18"/>
                </a:cubicBezTo>
                <a:cubicBezTo>
                  <a:pt x="7" y="17"/>
                  <a:pt x="7" y="16"/>
                  <a:pt x="8" y="15"/>
                </a:cubicBezTo>
                <a:cubicBezTo>
                  <a:pt x="8" y="10"/>
                  <a:pt x="12" y="4"/>
                  <a:pt x="16" y="2"/>
                </a:cubicBezTo>
                <a:cubicBezTo>
                  <a:pt x="19" y="1"/>
                  <a:pt x="22" y="0"/>
                  <a:pt x="25" y="0"/>
                </a:cubicBezTo>
                <a:cubicBezTo>
                  <a:pt x="27" y="0"/>
                  <a:pt x="30" y="1"/>
                  <a:pt x="32" y="2"/>
                </a:cubicBezTo>
                <a:cubicBezTo>
                  <a:pt x="38" y="4"/>
                  <a:pt x="40" y="9"/>
                  <a:pt x="41" y="16"/>
                </a:cubicBezTo>
                <a:cubicBezTo>
                  <a:pt x="41" y="16"/>
                  <a:pt x="41" y="16"/>
                  <a:pt x="41" y="16"/>
                </a:cubicBezTo>
                <a:cubicBezTo>
                  <a:pt x="42" y="17"/>
                  <a:pt x="43" y="18"/>
                  <a:pt x="43" y="20"/>
                </a:cubicBezTo>
                <a:cubicBezTo>
                  <a:pt x="43" y="20"/>
                  <a:pt x="42" y="21"/>
                  <a:pt x="42" y="22"/>
                </a:cubicBezTo>
                <a:cubicBezTo>
                  <a:pt x="42" y="22"/>
                  <a:pt x="42" y="22"/>
                  <a:pt x="42" y="22"/>
                </a:cubicBezTo>
                <a:cubicBezTo>
                  <a:pt x="45" y="26"/>
                  <a:pt x="47" y="29"/>
                  <a:pt x="47" y="33"/>
                </a:cubicBezTo>
                <a:cubicBezTo>
                  <a:pt x="47" y="34"/>
                  <a:pt x="46" y="38"/>
                  <a:pt x="45" y="38"/>
                </a:cubicBezTo>
                <a:cubicBezTo>
                  <a:pt x="44" y="38"/>
                  <a:pt x="43" y="35"/>
                  <a:pt x="42" y="34"/>
                </a:cubicBezTo>
                <a:cubicBezTo>
                  <a:pt x="42" y="34"/>
                  <a:pt x="42" y="34"/>
                  <a:pt x="42" y="34"/>
                </a:cubicBezTo>
                <a:cubicBezTo>
                  <a:pt x="42" y="35"/>
                  <a:pt x="42" y="35"/>
                  <a:pt x="42" y="35"/>
                </a:cubicBezTo>
                <a:cubicBezTo>
                  <a:pt x="41" y="37"/>
                  <a:pt x="40" y="39"/>
                  <a:pt x="38" y="41"/>
                </a:cubicBezTo>
                <a:cubicBezTo>
                  <a:pt x="40" y="42"/>
                  <a:pt x="42" y="42"/>
                  <a:pt x="43" y="44"/>
                </a:cubicBezTo>
                <a:cubicBezTo>
                  <a:pt x="43" y="45"/>
                  <a:pt x="43" y="45"/>
                  <a:pt x="43" y="45"/>
                </a:cubicBezTo>
                <a:cubicBezTo>
                  <a:pt x="41" y="48"/>
                  <a:pt x="37" y="48"/>
                  <a:pt x="34" y="48"/>
                </a:cubicBezTo>
                <a:cubicBezTo>
                  <a:pt x="31" y="48"/>
                  <a:pt x="29" y="47"/>
                  <a:pt x="25" y="46"/>
                </a:cubicBezTo>
                <a:cubicBezTo>
                  <a:pt x="25" y="46"/>
                  <a:pt x="24" y="46"/>
                  <a:pt x="23" y="46"/>
                </a:cubicBezTo>
                <a:cubicBezTo>
                  <a:pt x="21" y="48"/>
                  <a:pt x="18" y="48"/>
                  <a:pt x="15" y="48"/>
                </a:cubicBezTo>
                <a:cubicBezTo>
                  <a:pt x="13" y="48"/>
                  <a:pt x="5" y="48"/>
                  <a:pt x="5" y="45"/>
                </a:cubicBezTo>
                <a:cubicBezTo>
                  <a:pt x="5" y="43"/>
                  <a:pt x="6" y="43"/>
                  <a:pt x="7" y="42"/>
                </a:cubicBezTo>
                <a:cubicBezTo>
                  <a:pt x="7" y="42"/>
                  <a:pt x="8" y="41"/>
                  <a:pt x="9" y="41"/>
                </a:cubicBezTo>
                <a:cubicBezTo>
                  <a:pt x="9" y="41"/>
                  <a:pt x="9" y="41"/>
                  <a:pt x="9" y="41"/>
                </a:cubicBezTo>
                <a:cubicBezTo>
                  <a:pt x="9" y="41"/>
                  <a:pt x="9" y="41"/>
                  <a:pt x="9" y="41"/>
                </a:cubicBezTo>
                <a:cubicBezTo>
                  <a:pt x="9" y="41"/>
                  <a:pt x="9" y="41"/>
                  <a:pt x="9" y="41"/>
                </a:cubicBezTo>
                <a:cubicBezTo>
                  <a:pt x="8" y="40"/>
                  <a:pt x="5" y="36"/>
                  <a:pt x="5" y="34"/>
                </a:cubicBezTo>
                <a:cubicBezTo>
                  <a:pt x="4" y="34"/>
                  <a:pt x="4" y="34"/>
                  <a:pt x="4" y="34"/>
                </a:cubicBezTo>
                <a:cubicBezTo>
                  <a:pt x="4" y="34"/>
                  <a:pt x="4" y="34"/>
                  <a:pt x="4" y="34"/>
                </a:cubicBezTo>
                <a:cubicBezTo>
                  <a:pt x="4" y="36"/>
                  <a:pt x="2" y="37"/>
                  <a:pt x="1" y="37"/>
                </a:cubicBezTo>
                <a:cubicBezTo>
                  <a:pt x="1" y="37"/>
                  <a:pt x="1" y="37"/>
                  <a:pt x="1" y="37"/>
                </a:cubicBezTo>
                <a:cubicBezTo>
                  <a:pt x="0" y="37"/>
                  <a:pt x="0" y="37"/>
                  <a:pt x="0" y="37"/>
                </a:cubicBezTo>
                <a:cubicBezTo>
                  <a:pt x="0" y="36"/>
                  <a:pt x="0" y="35"/>
                  <a:pt x="0" y="34"/>
                </a:cubicBezTo>
                <a:cubicBezTo>
                  <a:pt x="0" y="29"/>
                  <a:pt x="2" y="25"/>
                  <a:pt x="6" y="22"/>
                </a:cubicBezTo>
                <a:cubicBezTo>
                  <a:pt x="6" y="21"/>
                  <a:pt x="6" y="21"/>
                  <a:pt x="6" y="20"/>
                </a:cubicBezTo>
                <a:close/>
              </a:path>
            </a:pathLst>
          </a:custGeom>
          <a:solidFill>
            <a:schemeClr val="accent6"/>
          </a:solidFill>
          <a:ln w="9525">
            <a:noFill/>
          </a:ln>
        </p:spPr>
        <p:txBody>
          <a:bodyPr/>
          <a:lstStyle/>
          <a:p>
            <a:endParaRPr lang="zh-CN" altLang="en-US"/>
          </a:p>
        </p:txBody>
      </p:sp>
      <p:sp>
        <p:nvSpPr>
          <p:cNvPr id="17" name="Freeform 123"/>
          <p:cNvSpPr>
            <a:spLocks noEditPoints="1"/>
          </p:cNvSpPr>
          <p:nvPr>
            <p:custDataLst>
              <p:tags r:id="rId7"/>
            </p:custDataLst>
          </p:nvPr>
        </p:nvSpPr>
        <p:spPr bwMode="auto">
          <a:xfrm>
            <a:off x="8219072" y="4468146"/>
            <a:ext cx="353137" cy="281759"/>
          </a:xfrm>
          <a:custGeom>
            <a:avLst/>
            <a:gdLst>
              <a:gd name="T0" fmla="*/ 98 w 119"/>
              <a:gd name="T1" fmla="*/ 40 h 95"/>
              <a:gd name="T2" fmla="*/ 95 w 119"/>
              <a:gd name="T3" fmla="*/ 36 h 95"/>
              <a:gd name="T4" fmla="*/ 94 w 119"/>
              <a:gd name="T5" fmla="*/ 22 h 95"/>
              <a:gd name="T6" fmla="*/ 69 w 119"/>
              <a:gd name="T7" fmla="*/ 23 h 95"/>
              <a:gd name="T8" fmla="*/ 65 w 119"/>
              <a:gd name="T9" fmla="*/ 16 h 95"/>
              <a:gd name="T10" fmla="*/ 45 w 119"/>
              <a:gd name="T11" fmla="*/ 6 h 95"/>
              <a:gd name="T12" fmla="*/ 11 w 119"/>
              <a:gd name="T13" fmla="*/ 34 h 95"/>
              <a:gd name="T14" fmla="*/ 1 w 119"/>
              <a:gd name="T15" fmla="*/ 60 h 95"/>
              <a:gd name="T16" fmla="*/ 51 w 119"/>
              <a:gd name="T17" fmla="*/ 93 h 95"/>
              <a:gd name="T18" fmla="*/ 110 w 119"/>
              <a:gd name="T19" fmla="*/ 67 h 95"/>
              <a:gd name="T20" fmla="*/ 98 w 119"/>
              <a:gd name="T21" fmla="*/ 40 h 95"/>
              <a:gd name="T22" fmla="*/ 52 w 119"/>
              <a:gd name="T23" fmla="*/ 86 h 95"/>
              <a:gd name="T24" fmla="*/ 14 w 119"/>
              <a:gd name="T25" fmla="*/ 62 h 95"/>
              <a:gd name="T26" fmla="*/ 52 w 119"/>
              <a:gd name="T27" fmla="*/ 35 h 95"/>
              <a:gd name="T28" fmla="*/ 91 w 119"/>
              <a:gd name="T29" fmla="*/ 57 h 95"/>
              <a:gd name="T30" fmla="*/ 52 w 119"/>
              <a:gd name="T3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95">
                <a:moveTo>
                  <a:pt x="98" y="40"/>
                </a:moveTo>
                <a:cubicBezTo>
                  <a:pt x="93" y="39"/>
                  <a:pt x="95" y="36"/>
                  <a:pt x="95" y="36"/>
                </a:cubicBezTo>
                <a:cubicBezTo>
                  <a:pt x="95" y="36"/>
                  <a:pt x="100" y="28"/>
                  <a:pt x="94" y="22"/>
                </a:cubicBezTo>
                <a:cubicBezTo>
                  <a:pt x="87" y="14"/>
                  <a:pt x="69" y="23"/>
                  <a:pt x="69" y="23"/>
                </a:cubicBezTo>
                <a:cubicBezTo>
                  <a:pt x="62" y="25"/>
                  <a:pt x="64" y="22"/>
                  <a:pt x="65" y="16"/>
                </a:cubicBezTo>
                <a:cubicBezTo>
                  <a:pt x="65" y="10"/>
                  <a:pt x="63" y="0"/>
                  <a:pt x="45" y="6"/>
                </a:cubicBezTo>
                <a:cubicBezTo>
                  <a:pt x="26" y="12"/>
                  <a:pt x="11" y="34"/>
                  <a:pt x="11" y="34"/>
                </a:cubicBezTo>
                <a:cubicBezTo>
                  <a:pt x="0" y="49"/>
                  <a:pt x="1" y="60"/>
                  <a:pt x="1" y="60"/>
                </a:cubicBezTo>
                <a:cubicBezTo>
                  <a:pt x="4" y="85"/>
                  <a:pt x="30" y="91"/>
                  <a:pt x="51" y="93"/>
                </a:cubicBezTo>
                <a:cubicBezTo>
                  <a:pt x="72" y="95"/>
                  <a:pt x="102" y="86"/>
                  <a:pt x="110" y="67"/>
                </a:cubicBezTo>
                <a:cubicBezTo>
                  <a:pt x="119" y="48"/>
                  <a:pt x="103" y="41"/>
                  <a:pt x="98" y="40"/>
                </a:cubicBezTo>
                <a:close/>
                <a:moveTo>
                  <a:pt x="52" y="86"/>
                </a:moveTo>
                <a:cubicBezTo>
                  <a:pt x="31" y="87"/>
                  <a:pt x="14" y="76"/>
                  <a:pt x="14" y="62"/>
                </a:cubicBezTo>
                <a:cubicBezTo>
                  <a:pt x="14" y="48"/>
                  <a:pt x="31" y="36"/>
                  <a:pt x="52" y="35"/>
                </a:cubicBezTo>
                <a:cubicBezTo>
                  <a:pt x="74" y="34"/>
                  <a:pt x="91" y="43"/>
                  <a:pt x="91" y="57"/>
                </a:cubicBezTo>
                <a:cubicBezTo>
                  <a:pt x="91" y="72"/>
                  <a:pt x="74" y="85"/>
                  <a:pt x="52" y="86"/>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8" name="Freeform 124"/>
          <p:cNvSpPr>
            <a:spLocks noEditPoints="1"/>
          </p:cNvSpPr>
          <p:nvPr>
            <p:custDataLst>
              <p:tags r:id="rId8"/>
            </p:custDataLst>
          </p:nvPr>
        </p:nvSpPr>
        <p:spPr bwMode="auto">
          <a:xfrm>
            <a:off x="8299216" y="4592119"/>
            <a:ext cx="139002" cy="123974"/>
          </a:xfrm>
          <a:custGeom>
            <a:avLst/>
            <a:gdLst>
              <a:gd name="T0" fmla="*/ 21 w 47"/>
              <a:gd name="T1" fmla="*/ 3 h 42"/>
              <a:gd name="T2" fmla="*/ 2 w 47"/>
              <a:gd name="T3" fmla="*/ 25 h 42"/>
              <a:gd name="T4" fmla="*/ 8 w 47"/>
              <a:gd name="T5" fmla="*/ 35 h 42"/>
              <a:gd name="T6" fmla="*/ 40 w 47"/>
              <a:gd name="T7" fmla="*/ 29 h 42"/>
              <a:gd name="T8" fmla="*/ 21 w 47"/>
              <a:gd name="T9" fmla="*/ 3 h 42"/>
              <a:gd name="T10" fmla="*/ 16 w 47"/>
              <a:gd name="T11" fmla="*/ 31 h 42"/>
              <a:gd name="T12" fmla="*/ 8 w 47"/>
              <a:gd name="T13" fmla="*/ 26 h 42"/>
              <a:gd name="T14" fmla="*/ 15 w 47"/>
              <a:gd name="T15" fmla="*/ 19 h 42"/>
              <a:gd name="T16" fmla="*/ 23 w 47"/>
              <a:gd name="T17" fmla="*/ 24 h 42"/>
              <a:gd name="T18" fmla="*/ 16 w 47"/>
              <a:gd name="T19" fmla="*/ 31 h 42"/>
              <a:gd name="T20" fmla="*/ 28 w 47"/>
              <a:gd name="T21" fmla="*/ 20 h 42"/>
              <a:gd name="T22" fmla="*/ 25 w 47"/>
              <a:gd name="T23" fmla="*/ 20 h 42"/>
              <a:gd name="T24" fmla="*/ 26 w 47"/>
              <a:gd name="T25" fmla="*/ 16 h 42"/>
              <a:gd name="T26" fmla="*/ 30 w 47"/>
              <a:gd name="T27" fmla="*/ 16 h 42"/>
              <a:gd name="T28" fmla="*/ 28 w 47"/>
              <a:gd name="T29"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2">
                <a:moveTo>
                  <a:pt x="21" y="3"/>
                </a:moveTo>
                <a:cubicBezTo>
                  <a:pt x="0" y="5"/>
                  <a:pt x="2" y="25"/>
                  <a:pt x="2" y="25"/>
                </a:cubicBezTo>
                <a:cubicBezTo>
                  <a:pt x="2" y="25"/>
                  <a:pt x="2" y="32"/>
                  <a:pt x="8" y="35"/>
                </a:cubicBezTo>
                <a:cubicBezTo>
                  <a:pt x="21" y="42"/>
                  <a:pt x="33" y="38"/>
                  <a:pt x="40" y="29"/>
                </a:cubicBezTo>
                <a:cubicBezTo>
                  <a:pt x="47" y="21"/>
                  <a:pt x="43" y="0"/>
                  <a:pt x="21" y="3"/>
                </a:cubicBezTo>
                <a:close/>
                <a:moveTo>
                  <a:pt x="16" y="31"/>
                </a:moveTo>
                <a:cubicBezTo>
                  <a:pt x="12" y="31"/>
                  <a:pt x="8" y="29"/>
                  <a:pt x="8" y="26"/>
                </a:cubicBezTo>
                <a:cubicBezTo>
                  <a:pt x="8" y="22"/>
                  <a:pt x="11" y="19"/>
                  <a:pt x="15" y="19"/>
                </a:cubicBezTo>
                <a:cubicBezTo>
                  <a:pt x="20" y="18"/>
                  <a:pt x="23" y="21"/>
                  <a:pt x="23" y="24"/>
                </a:cubicBezTo>
                <a:cubicBezTo>
                  <a:pt x="23" y="27"/>
                  <a:pt x="20" y="31"/>
                  <a:pt x="16" y="31"/>
                </a:cubicBezTo>
                <a:close/>
                <a:moveTo>
                  <a:pt x="28" y="20"/>
                </a:moveTo>
                <a:cubicBezTo>
                  <a:pt x="27" y="21"/>
                  <a:pt x="25" y="21"/>
                  <a:pt x="25" y="20"/>
                </a:cubicBezTo>
                <a:cubicBezTo>
                  <a:pt x="24" y="19"/>
                  <a:pt x="24" y="17"/>
                  <a:pt x="26" y="16"/>
                </a:cubicBezTo>
                <a:cubicBezTo>
                  <a:pt x="27" y="15"/>
                  <a:pt x="29" y="15"/>
                  <a:pt x="30" y="16"/>
                </a:cubicBezTo>
                <a:cubicBezTo>
                  <a:pt x="30" y="17"/>
                  <a:pt x="30" y="19"/>
                  <a:pt x="28" y="20"/>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9" name="Freeform 125"/>
          <p:cNvSpPr/>
          <p:nvPr>
            <p:custDataLst>
              <p:tags r:id="rId9"/>
            </p:custDataLst>
          </p:nvPr>
        </p:nvSpPr>
        <p:spPr bwMode="auto">
          <a:xfrm>
            <a:off x="8483298" y="4479416"/>
            <a:ext cx="76388" cy="80144"/>
          </a:xfrm>
          <a:custGeom>
            <a:avLst/>
            <a:gdLst>
              <a:gd name="T0" fmla="*/ 20 w 26"/>
              <a:gd name="T1" fmla="*/ 27 h 27"/>
              <a:gd name="T2" fmla="*/ 23 w 26"/>
              <a:gd name="T3" fmla="*/ 24 h 27"/>
              <a:gd name="T4" fmla="*/ 23 w 26"/>
              <a:gd name="T5" fmla="*/ 24 h 27"/>
              <a:gd name="T6" fmla="*/ 4 w 26"/>
              <a:gd name="T7" fmla="*/ 4 h 27"/>
              <a:gd name="T8" fmla="*/ 0 w 26"/>
              <a:gd name="T9" fmla="*/ 8 h 27"/>
              <a:gd name="T10" fmla="*/ 4 w 26"/>
              <a:gd name="T11" fmla="*/ 11 h 27"/>
              <a:gd name="T12" fmla="*/ 16 w 26"/>
              <a:gd name="T13" fmla="*/ 23 h 27"/>
              <a:gd name="T14" fmla="*/ 20 w 2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7">
                <a:moveTo>
                  <a:pt x="20" y="27"/>
                </a:moveTo>
                <a:cubicBezTo>
                  <a:pt x="21" y="27"/>
                  <a:pt x="23" y="26"/>
                  <a:pt x="23" y="24"/>
                </a:cubicBezTo>
                <a:cubicBezTo>
                  <a:pt x="23" y="24"/>
                  <a:pt x="23" y="24"/>
                  <a:pt x="23" y="24"/>
                </a:cubicBezTo>
                <a:cubicBezTo>
                  <a:pt x="26" y="0"/>
                  <a:pt x="4" y="4"/>
                  <a:pt x="4" y="4"/>
                </a:cubicBezTo>
                <a:cubicBezTo>
                  <a:pt x="2" y="4"/>
                  <a:pt x="0" y="6"/>
                  <a:pt x="0" y="8"/>
                </a:cubicBezTo>
                <a:cubicBezTo>
                  <a:pt x="0" y="10"/>
                  <a:pt x="2" y="11"/>
                  <a:pt x="4" y="11"/>
                </a:cubicBezTo>
                <a:cubicBezTo>
                  <a:pt x="19" y="8"/>
                  <a:pt x="16" y="23"/>
                  <a:pt x="16" y="23"/>
                </a:cubicBezTo>
                <a:cubicBezTo>
                  <a:pt x="16" y="25"/>
                  <a:pt x="18" y="27"/>
                  <a:pt x="20" y="27"/>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0" name="Freeform 126"/>
          <p:cNvSpPr/>
          <p:nvPr>
            <p:custDataLst>
              <p:tags r:id="rId10"/>
            </p:custDataLst>
          </p:nvPr>
        </p:nvSpPr>
        <p:spPr bwMode="auto">
          <a:xfrm>
            <a:off x="8468271" y="4431830"/>
            <a:ext cx="160289" cy="149020"/>
          </a:xfrm>
          <a:custGeom>
            <a:avLst/>
            <a:gdLst>
              <a:gd name="T0" fmla="*/ 22 w 54"/>
              <a:gd name="T1" fmla="*/ 2 h 50"/>
              <a:gd name="T2" fmla="*/ 4 w 54"/>
              <a:gd name="T3" fmla="*/ 2 h 50"/>
              <a:gd name="T4" fmla="*/ 4 w 54"/>
              <a:gd name="T5" fmla="*/ 2 h 50"/>
              <a:gd name="T6" fmla="*/ 4 w 54"/>
              <a:gd name="T7" fmla="*/ 2 h 50"/>
              <a:gd name="T8" fmla="*/ 0 w 54"/>
              <a:gd name="T9" fmla="*/ 7 h 50"/>
              <a:gd name="T10" fmla="*/ 5 w 54"/>
              <a:gd name="T11" fmla="*/ 12 h 50"/>
              <a:gd name="T12" fmla="*/ 10 w 54"/>
              <a:gd name="T13" fmla="*/ 11 h 50"/>
              <a:gd name="T14" fmla="*/ 35 w 54"/>
              <a:gd name="T15" fmla="*/ 24 h 50"/>
              <a:gd name="T16" fmla="*/ 37 w 54"/>
              <a:gd name="T17" fmla="*/ 41 h 50"/>
              <a:gd name="T18" fmla="*/ 36 w 54"/>
              <a:gd name="T19" fmla="*/ 46 h 50"/>
              <a:gd name="T20" fmla="*/ 41 w 54"/>
              <a:gd name="T21" fmla="*/ 50 h 50"/>
              <a:gd name="T22" fmla="*/ 46 w 54"/>
              <a:gd name="T23" fmla="*/ 46 h 50"/>
              <a:gd name="T24" fmla="*/ 46 w 54"/>
              <a:gd name="T25" fmla="*/ 46 h 50"/>
              <a:gd name="T26" fmla="*/ 22 w 54"/>
              <a:gd name="T2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0">
                <a:moveTo>
                  <a:pt x="22" y="2"/>
                </a:moveTo>
                <a:cubicBezTo>
                  <a:pt x="14" y="0"/>
                  <a:pt x="7" y="1"/>
                  <a:pt x="4" y="2"/>
                </a:cubicBezTo>
                <a:cubicBezTo>
                  <a:pt x="4" y="2"/>
                  <a:pt x="4" y="2"/>
                  <a:pt x="4" y="2"/>
                </a:cubicBezTo>
                <a:cubicBezTo>
                  <a:pt x="4" y="2"/>
                  <a:pt x="4" y="2"/>
                  <a:pt x="4" y="2"/>
                </a:cubicBezTo>
                <a:cubicBezTo>
                  <a:pt x="2" y="3"/>
                  <a:pt x="0" y="5"/>
                  <a:pt x="0" y="7"/>
                </a:cubicBezTo>
                <a:cubicBezTo>
                  <a:pt x="0" y="10"/>
                  <a:pt x="2" y="12"/>
                  <a:pt x="5" y="12"/>
                </a:cubicBezTo>
                <a:cubicBezTo>
                  <a:pt x="5" y="12"/>
                  <a:pt x="8" y="12"/>
                  <a:pt x="10" y="11"/>
                </a:cubicBezTo>
                <a:cubicBezTo>
                  <a:pt x="12" y="10"/>
                  <a:pt x="27" y="11"/>
                  <a:pt x="35" y="24"/>
                </a:cubicBezTo>
                <a:cubicBezTo>
                  <a:pt x="39" y="33"/>
                  <a:pt x="37" y="40"/>
                  <a:pt x="37" y="41"/>
                </a:cubicBezTo>
                <a:cubicBezTo>
                  <a:pt x="37" y="41"/>
                  <a:pt x="36" y="43"/>
                  <a:pt x="36" y="46"/>
                </a:cubicBezTo>
                <a:cubicBezTo>
                  <a:pt x="36" y="49"/>
                  <a:pt x="38" y="50"/>
                  <a:pt x="41" y="50"/>
                </a:cubicBezTo>
                <a:cubicBezTo>
                  <a:pt x="43" y="50"/>
                  <a:pt x="45" y="50"/>
                  <a:pt x="46" y="46"/>
                </a:cubicBezTo>
                <a:cubicBezTo>
                  <a:pt x="46" y="46"/>
                  <a:pt x="46" y="46"/>
                  <a:pt x="46" y="46"/>
                </a:cubicBezTo>
                <a:cubicBezTo>
                  <a:pt x="54" y="18"/>
                  <a:pt x="36" y="5"/>
                  <a:pt x="22" y="2"/>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title" hasCustomPrompt="1"/>
            <p:custDataLst>
              <p:tags r:id="rId11"/>
            </p:custDataLst>
          </p:nvPr>
        </p:nvSpPr>
        <p:spPr>
          <a:xfrm>
            <a:off x="5322783" y="2029069"/>
            <a:ext cx="4084435" cy="1424356"/>
          </a:xfrm>
        </p:spPr>
        <p:txBody>
          <a:bodyPr anchor="b">
            <a:normAutofit/>
          </a:bodyPr>
          <a:lstStyle>
            <a:lvl1pPr algn="ctr">
              <a:defRPr sz="3200"/>
            </a:lvl1pPr>
          </a:lstStyle>
          <a:p>
            <a:r>
              <a:rPr lang="zh-CN" altLang="en-US" dirty="0"/>
              <a:t>单击此处编辑标题</a:t>
            </a:r>
          </a:p>
        </p:txBody>
      </p:sp>
      <p:sp>
        <p:nvSpPr>
          <p:cNvPr id="3" name="文本占位符 2"/>
          <p:cNvSpPr>
            <a:spLocks noGrp="1"/>
          </p:cNvSpPr>
          <p:nvPr>
            <p:ph type="body" idx="1"/>
            <p:custDataLst>
              <p:tags r:id="rId12"/>
            </p:custDataLst>
          </p:nvPr>
        </p:nvSpPr>
        <p:spPr>
          <a:xfrm>
            <a:off x="5322783" y="3497997"/>
            <a:ext cx="4084435" cy="907817"/>
          </a:xfrm>
        </p:spPr>
        <p:txBody>
          <a:bodyPr>
            <a:normAutofit/>
          </a:bodyPr>
          <a:lstStyle>
            <a:lvl1pPr marL="0" indent="0" algn="ctr">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13"/>
            </p:custDataLst>
          </p:nvPr>
        </p:nvSpPr>
        <p:spPr/>
        <p:txBody>
          <a:bodyPr/>
          <a:lstStyle/>
          <a:p>
            <a:fld id="{760FBDFE-C587-4B4C-A407-44438C67B59E}" type="datetimeFigureOut">
              <a:rPr lang="zh-CN" altLang="en-US" smtClean="0"/>
              <a:t>2023/8/4</a:t>
            </a:fld>
            <a:endParaRPr lang="zh-CN" altLang="en-US"/>
          </a:p>
        </p:txBody>
      </p:sp>
      <p:sp>
        <p:nvSpPr>
          <p:cNvPr id="5" name="页脚占位符 4"/>
          <p:cNvSpPr>
            <a:spLocks noGrp="1"/>
          </p:cNvSpPr>
          <p:nvPr>
            <p:ph type="ftr" sz="quarter" idx="11"/>
            <p:custDataLst>
              <p:tags r:id="rId14"/>
            </p:custDataLst>
          </p:nvPr>
        </p:nvSpPr>
        <p:spPr/>
        <p:txBody>
          <a:bodyPr/>
          <a:lstStyle/>
          <a:p>
            <a:endParaRPr lang="zh-CN" altLang="en-US"/>
          </a:p>
        </p:txBody>
      </p:sp>
      <p:sp>
        <p:nvSpPr>
          <p:cNvPr id="6" name="灯片编号占位符 5"/>
          <p:cNvSpPr>
            <a:spLocks noGrp="1"/>
          </p:cNvSpPr>
          <p:nvPr>
            <p:ph type="sldNum" sz="quarter" idx="12"/>
            <p:custDataLst>
              <p:tags r:id="rId1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chor="b" anchorCtr="0">
            <a:normAutofit/>
          </a:bodyPr>
          <a:lstStyle>
            <a:lvl1pPr>
              <a:defRPr sz="4000"/>
            </a:lvl1pPr>
          </a:lstStyle>
          <a:p>
            <a:r>
              <a:rPr lang="zh-CN" altLang="en-US"/>
              <a:t>单击此处编辑母版标题样式</a:t>
            </a:r>
          </a:p>
        </p:txBody>
      </p:sp>
      <p:sp>
        <p:nvSpPr>
          <p:cNvPr id="3" name="内容占位符 2"/>
          <p:cNvSpPr>
            <a:spLocks noGrp="1"/>
          </p:cNvSpPr>
          <p:nvPr>
            <p:ph sz="half" idx="1"/>
            <p:custDataLst>
              <p:tags r:id="rId2"/>
            </p:custDataLst>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2023/8/4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8" y="365125"/>
            <a:ext cx="10515600" cy="1325563"/>
          </a:xfrm>
        </p:spPr>
        <p:txBody>
          <a:bodyPr anchor="b" anchorCtr="0">
            <a:normAutofit/>
          </a:bodyPr>
          <a:lstStyle>
            <a:lvl1pPr>
              <a:defRPr sz="4000"/>
            </a:lvl1pPr>
          </a:lstStyle>
          <a:p>
            <a:r>
              <a:rPr lang="zh-CN" altLang="en-US"/>
              <a:t>单击此处编辑母版标题样式</a:t>
            </a:r>
          </a:p>
        </p:txBody>
      </p:sp>
      <p:sp>
        <p:nvSpPr>
          <p:cNvPr id="3" name="文本占位符 2"/>
          <p:cNvSpPr>
            <a:spLocks noGrp="1"/>
          </p:cNvSpPr>
          <p:nvPr>
            <p:ph type="body" idx="1"/>
            <p:custDataLst>
              <p:tags r:id="rId2"/>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2023/8/4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2023/8/4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2023/8/4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custDataLst>
              <p:tags r:id="rId2"/>
            </p:custDataLst>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2023/8/4</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2023/8/4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custDataLst>
              <p:tags r:id="rId2"/>
            </p:custDataLst>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2023/8/4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2023/8/4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903515" y="2329543"/>
            <a:ext cx="0" cy="171994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2"/>
            </p:custDataLst>
          </p:nvPr>
        </p:nvSpPr>
        <p:spPr>
          <a:xfrm>
            <a:off x="1028703" y="1953474"/>
            <a:ext cx="6774544" cy="1597630"/>
          </a:xfrm>
        </p:spPr>
        <p:txBody>
          <a:bodyPr anchor="b" anchorCtr="0">
            <a:normAutofit/>
          </a:bodyPr>
          <a:lstStyle>
            <a:lvl1pPr algn="l">
              <a:defRPr sz="8000" b="0"/>
            </a:lvl1pPr>
          </a:lstStyle>
          <a:p>
            <a:r>
              <a:rPr lang="zh-CN" altLang="en-US" dirty="0"/>
              <a:t>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2023/8/4</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9" name="文本占位符 8"/>
          <p:cNvSpPr>
            <a:spLocks noGrp="1"/>
          </p:cNvSpPr>
          <p:nvPr>
            <p:ph type="body" sz="quarter" idx="13" hasCustomPrompt="1"/>
            <p:custDataLst>
              <p:tags r:id="rId6"/>
            </p:custDataLst>
          </p:nvPr>
        </p:nvSpPr>
        <p:spPr>
          <a:xfrm>
            <a:off x="1028703" y="3652705"/>
            <a:ext cx="4261756" cy="880647"/>
          </a:xfrm>
        </p:spPr>
        <p:txBody>
          <a:bodyPr>
            <a:normAutofit/>
          </a:bodyPr>
          <a:lstStyle>
            <a:lvl1pPr marL="0" indent="0" algn="dist">
              <a:buFont typeface="Arial" panose="020B0604020202020204" pitchFamily="34" charset="0"/>
              <a:buNone/>
              <a:defRPr sz="2400"/>
            </a:lvl1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cxnSp>
        <p:nvCxnSpPr>
          <p:cNvPr id="13" name="直接连接符 12"/>
          <p:cNvCxnSpPr/>
          <p:nvPr userDrawn="1">
            <p:custDataLst>
              <p:tags r:id="rId1"/>
            </p:custDataLst>
          </p:nvPr>
        </p:nvCxnSpPr>
        <p:spPr>
          <a:xfrm flipH="1" flipV="1">
            <a:off x="6713855" y="1092200"/>
            <a:ext cx="4768215" cy="8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2"/>
            </p:custDataLst>
          </p:nvPr>
        </p:nvCxnSpPr>
        <p:spPr>
          <a:xfrm flipH="1" flipV="1">
            <a:off x="10405110" y="1315085"/>
            <a:ext cx="1076960" cy="825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3"/>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2023/8/4</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2023/8/4</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cxnSp>
        <p:nvCxnSpPr>
          <p:cNvPr id="6" name="直接连接符 5"/>
          <p:cNvCxnSpPr/>
          <p:nvPr userDrawn="1">
            <p:custDataLst>
              <p:tags r:id="rId1"/>
            </p:custDataLst>
          </p:nvPr>
        </p:nvCxnSpPr>
        <p:spPr>
          <a:xfrm flipH="1" flipV="1">
            <a:off x="11955780" y="770255"/>
            <a:ext cx="7620" cy="357632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cxnSp>
        <p:nvCxnSpPr>
          <p:cNvPr id="13" name="直接连接符 12"/>
          <p:cNvCxnSpPr/>
          <p:nvPr userDrawn="1">
            <p:custDataLst>
              <p:tags r:id="rId3"/>
            </p:custDataLst>
          </p:nvPr>
        </p:nvCxnSpPr>
        <p:spPr>
          <a:xfrm flipH="1" flipV="1">
            <a:off x="234950" y="770255"/>
            <a:ext cx="7620" cy="357632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2023/8/4</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flipV="1">
            <a:off x="10994390" y="6155690"/>
            <a:ext cx="892810" cy="452755"/>
            <a:chOff x="1205" y="788"/>
            <a:chExt cx="1406" cy="713"/>
          </a:xfrm>
        </p:grpSpPr>
        <p:cxnSp>
          <p:nvCxnSpPr>
            <p:cNvPr id="11" name="直接连接符 10"/>
            <p:cNvCxnSpPr/>
            <p:nvPr userDrawn="1">
              <p:custDataLst>
                <p:tags r:id="rId9"/>
              </p:custDataLst>
            </p:nvPr>
          </p:nvCxnSpPr>
          <p:spPr>
            <a:xfrm flipH="1" flipV="1">
              <a:off x="1205" y="788"/>
              <a:ext cx="1406"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10"/>
              </p:custDataLst>
            </p:nvPr>
          </p:nvCxnSpPr>
          <p:spPr>
            <a:xfrm flipH="1" flipV="1">
              <a:off x="1845" y="1140"/>
              <a:ext cx="76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11"/>
              </p:custDataLst>
            </p:nvPr>
          </p:nvCxnSpPr>
          <p:spPr>
            <a:xfrm flipH="1">
              <a:off x="2223" y="1491"/>
              <a:ext cx="388" cy="1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2023/8/4</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cxnSp>
        <p:nvCxnSpPr>
          <p:cNvPr id="11" name="直接箭头连接符 10"/>
          <p:cNvCxnSpPr/>
          <p:nvPr userDrawn="1">
            <p:custDataLst>
              <p:tags r:id="rId2"/>
            </p:custDataLst>
          </p:nvPr>
        </p:nvCxnSpPr>
        <p:spPr>
          <a:xfrm flipV="1">
            <a:off x="11811000" y="6250940"/>
            <a:ext cx="5715" cy="47053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userDrawn="1">
            <p:custDataLst>
              <p:tags r:id="rId3"/>
            </p:custDataLst>
          </p:nvPr>
        </p:nvCxnSpPr>
        <p:spPr>
          <a:xfrm>
            <a:off x="11788140" y="254000"/>
            <a:ext cx="0" cy="41529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4"/>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2023/8/4</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cxnSp>
        <p:nvCxnSpPr>
          <p:cNvPr id="15" name="直接箭头连接符 14"/>
          <p:cNvCxnSpPr/>
          <p:nvPr userDrawn="1">
            <p:custDataLst>
              <p:tags r:id="rId1"/>
            </p:custDataLst>
          </p:nvPr>
        </p:nvCxnSpPr>
        <p:spPr>
          <a:xfrm flipV="1">
            <a:off x="8002905" y="6609715"/>
            <a:ext cx="313055" cy="254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userDrawn="1">
            <p:custDataLst>
              <p:tags r:id="rId2"/>
            </p:custDataLst>
          </p:nvPr>
        </p:nvCxnSpPr>
        <p:spPr>
          <a:xfrm flipV="1">
            <a:off x="3463290" y="6290310"/>
            <a:ext cx="575310" cy="508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userDrawn="1">
            <p:custDataLst>
              <p:tags r:id="rId3"/>
            </p:custDataLst>
          </p:nvPr>
        </p:nvCxnSpPr>
        <p:spPr>
          <a:xfrm rot="16200000" flipH="1">
            <a:off x="10989310" y="6336030"/>
            <a:ext cx="0" cy="29527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userDrawn="1">
            <p:custDataLst>
              <p:tags r:id="rId4"/>
            </p:custDataLst>
          </p:nvPr>
        </p:nvCxnSpPr>
        <p:spPr>
          <a:xfrm>
            <a:off x="710565" y="6609715"/>
            <a:ext cx="372745"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userDrawn="1">
            <p:custDataLst>
              <p:tags r:id="rId5"/>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t>2023/8/4</a:t>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cxnSp>
        <p:nvCxnSpPr>
          <p:cNvPr id="13" name="直接连接符 12"/>
          <p:cNvCxnSpPr/>
          <p:nvPr userDrawn="1">
            <p:custDataLst>
              <p:tags r:id="rId1"/>
            </p:custDataLst>
          </p:nvPr>
        </p:nvCxnSpPr>
        <p:spPr>
          <a:xfrm flipH="1" flipV="1">
            <a:off x="10971530" y="374015"/>
            <a:ext cx="892810" cy="1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2"/>
            </p:custDataLst>
          </p:nvPr>
        </p:nvCxnSpPr>
        <p:spPr>
          <a:xfrm flipH="1" flipV="1">
            <a:off x="11377930" y="597535"/>
            <a:ext cx="486410" cy="635"/>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custDataLst>
              <p:tags r:id="rId3"/>
            </p:custDataLst>
          </p:nvPr>
        </p:nvGrpSpPr>
        <p:grpSpPr>
          <a:xfrm flipH="1">
            <a:off x="222885" y="372745"/>
            <a:ext cx="892810" cy="223520"/>
            <a:chOff x="1205" y="788"/>
            <a:chExt cx="1406" cy="352"/>
          </a:xfrm>
        </p:grpSpPr>
        <p:cxnSp>
          <p:nvCxnSpPr>
            <p:cNvPr id="6" name="直接连接符 5"/>
            <p:cNvCxnSpPr/>
            <p:nvPr userDrawn="1">
              <p:custDataLst>
                <p:tags r:id="rId10"/>
              </p:custDataLst>
            </p:nvPr>
          </p:nvCxnSpPr>
          <p:spPr>
            <a:xfrm flipH="1" flipV="1">
              <a:off x="1205" y="788"/>
              <a:ext cx="1406"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custDataLst>
                <p:tags r:id="rId11"/>
              </p:custDataLst>
            </p:nvPr>
          </p:nvCxnSpPr>
          <p:spPr>
            <a:xfrm flipH="1" flipV="1">
              <a:off x="1845" y="1140"/>
              <a:ext cx="766"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矩形 9"/>
          <p:cNvSpPr/>
          <p:nvPr userDrawn="1">
            <p:custDataLst>
              <p:tags r:id="rId4"/>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2023/8/4</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2023/8/4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2023/8/4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2023/8/4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2023/8/4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2023/8/4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2023/8/4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2023/8/4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6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6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67.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2023/8/4</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fld id="{D997B5FA-0921-464F-AAE1-844C04324D75}" type="datetimeFigureOut">
              <a:rPr lang="zh-CN" altLang="en-US" smtClean="0"/>
              <a:t>2023/8/4</a:t>
            </a:fld>
            <a:endParaRPr lang="zh-CN" altLang="en-US" dirty="0"/>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fld id="{565CE74E-AB26-4998-AD42-012C4C1AD076}" type="slidenum">
              <a:rPr lang="zh-CN" altLang="en-US" smtClean="0"/>
              <a:t>‹#›</a:t>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0.xml"/><Relationship Id="rId4"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notesSlide" Target="../notesSlides/notesSlide11.xml"/><Relationship Id="rId4"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5" Type="http://schemas.openxmlformats.org/officeDocument/2006/relationships/notesSlide" Target="../notesSlides/notesSlide12.xml"/><Relationship Id="rId4"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240.xml"/><Relationship Id="rId1" Type="http://schemas.openxmlformats.org/officeDocument/2006/relationships/tags" Target="../tags/tag239.xml"/><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5" Type="http://schemas.openxmlformats.org/officeDocument/2006/relationships/notesSlide" Target="../notesSlides/notesSlide2.xml"/><Relationship Id="rId4"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211.xml"/><Relationship Id="rId7" Type="http://schemas.openxmlformats.org/officeDocument/2006/relationships/image" Target="../media/image1.png"/><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notesSlide" Target="../notesSlides/notesSlide3.xml"/><Relationship Id="rId5" Type="http://schemas.openxmlformats.org/officeDocument/2006/relationships/slideLayout" Target="../slideLayouts/slideLayout15.xml"/><Relationship Id="rId4" Type="http://schemas.openxmlformats.org/officeDocument/2006/relationships/tags" Target="../tags/tag212.xml"/></Relationships>
</file>

<file path=ppt/slides/_rels/slide4.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image" Target="../media/image2.png"/><Relationship Id="rId5" Type="http://schemas.openxmlformats.org/officeDocument/2006/relationships/notesSlide" Target="../notesSlides/notesSlide4.xml"/><Relationship Id="rId4"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tags" Target="../tags/tag218.xml"/><Relationship Id="rId7" Type="http://schemas.openxmlformats.org/officeDocument/2006/relationships/image" Target="../media/image3.png"/><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18.xml"/><Relationship Id="rId5" Type="http://schemas.openxmlformats.org/officeDocument/2006/relationships/notesSlide" Target="../notesSlides/notesSlide5.xml"/><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image" Target="../media/image4.png"/><Relationship Id="rId5" Type="http://schemas.openxmlformats.org/officeDocument/2006/relationships/notesSlide" Target="../notesSlides/notesSlide6.xml"/><Relationship Id="rId4"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5" Type="http://schemas.openxmlformats.org/officeDocument/2006/relationships/notesSlide" Target="../notesSlides/notesSlide7.xml"/><Relationship Id="rId4"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notesSlide" Target="../notesSlides/notesSlide8.xml"/><Relationship Id="rId4"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29.xml"/><Relationship Id="rId1" Type="http://schemas.openxmlformats.org/officeDocument/2006/relationships/tags" Target="../tags/tag228.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2"/>
            </p:custDataLst>
          </p:nvPr>
        </p:nvSpPr>
        <p:spPr/>
        <p:txBody>
          <a:bodyPr>
            <a:normAutofit fontScale="90000"/>
          </a:bodyPr>
          <a:lstStyle/>
          <a:p>
            <a:pPr marL="0" indent="0" algn="ctr">
              <a:lnSpc>
                <a:spcPct val="120000"/>
              </a:lnSpc>
              <a:spcBef>
                <a:spcPts val="0"/>
              </a:spcBef>
              <a:spcAft>
                <a:spcPts val="0"/>
              </a:spcAft>
              <a:buSzPct val="100000"/>
              <a:buNone/>
            </a:pPr>
            <a:r>
              <a:rPr lang="en-US" altLang="zh-CN">
                <a:solidFill>
                  <a:schemeClr val="accent1"/>
                </a:solidFill>
              </a:rPr>
              <a:t>Watermark for LLM</a:t>
            </a:r>
          </a:p>
        </p:txBody>
      </p:sp>
      <p:sp>
        <p:nvSpPr>
          <p:cNvPr id="4" name="文本占位符 1"/>
          <p:cNvSpPr>
            <a:spLocks noGrp="1"/>
          </p:cNvSpPr>
          <p:nvPr>
            <p:ph type="subTitle" idx="1"/>
            <p:custDataLst>
              <p:tags r:id="rId3"/>
            </p:custDataLst>
          </p:nvPr>
        </p:nvSpPr>
        <p:spPr/>
        <p:txBody>
          <a:bodyPr>
            <a:noAutofit/>
          </a:bodyPr>
          <a:lstStyle/>
          <a:p>
            <a:pPr marL="0" indent="0" algn="ctr">
              <a:lnSpc>
                <a:spcPct val="120000"/>
              </a:lnSpc>
              <a:spcBef>
                <a:spcPts val="1000"/>
              </a:spcBef>
              <a:spcAft>
                <a:spcPts val="0"/>
              </a:spcAft>
              <a:buSzPct val="100000"/>
              <a:buNone/>
            </a:pPr>
            <a:r>
              <a:rPr lang="en-US" altLang="zh-CN" sz="2400" b="1" dirty="0">
                <a:solidFill>
                  <a:schemeClr val="dk1"/>
                </a:solidFill>
              </a:rPr>
              <a:t>20230804</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fontScale="90000"/>
          </a:bodyPr>
          <a:lstStyle/>
          <a:p>
            <a:pPr marL="0" indent="0" algn="just">
              <a:lnSpc>
                <a:spcPct val="120000"/>
              </a:lnSpc>
              <a:buNone/>
            </a:pPr>
            <a:r>
              <a:rPr lang="en-US" altLang="zh-CN" sz="4000" dirty="0"/>
              <a:t>Adversarial Watermarking Transformer: Towards Tracing Text Provenance with Data Hiding</a:t>
            </a:r>
          </a:p>
        </p:txBody>
      </p:sp>
      <p:sp>
        <p:nvSpPr>
          <p:cNvPr id="3" name="内容占位符 2"/>
          <p:cNvSpPr>
            <a:spLocks noGrp="1"/>
          </p:cNvSpPr>
          <p:nvPr>
            <p:ph idx="1"/>
            <p:custDataLst>
              <p:tags r:id="rId3"/>
            </p:custDataLst>
          </p:nvPr>
        </p:nvSpPr>
        <p:spPr>
          <a:xfrm>
            <a:off x="838200" y="2090519"/>
            <a:ext cx="10515600" cy="2405380"/>
          </a:xfrm>
        </p:spPr>
        <p:txBody>
          <a:bodyPr>
            <a:noAutofit/>
          </a:bodyPr>
          <a:lstStyle/>
          <a:p>
            <a:pPr algn="just"/>
            <a:r>
              <a:rPr lang="zh-CN" altLang="en-US" sz="2000" b="1" dirty="0"/>
              <a:t>将水印信息</a:t>
            </a:r>
            <a:r>
              <a:rPr lang="en-US" altLang="zh-CN" sz="2000" b="1" dirty="0"/>
              <a:t>W</a:t>
            </a:r>
            <a:r>
              <a:rPr lang="zh-CN" altLang="en-US" sz="2000" b="1" dirty="0"/>
              <a:t>编码</a:t>
            </a:r>
            <a:r>
              <a:rPr lang="zh-CN" altLang="en-US" sz="2000" dirty="0"/>
              <a:t>成一个</a:t>
            </a:r>
            <a:r>
              <a:rPr lang="zh-CN" altLang="en-US" sz="2000" b="1" dirty="0"/>
              <a:t>二进制</a:t>
            </a:r>
            <a:r>
              <a:rPr lang="zh-CN" altLang="en-US" sz="2000" dirty="0"/>
              <a:t>串</a:t>
            </a:r>
            <a:r>
              <a:rPr lang="en-US" altLang="zh-CN" sz="2000" dirty="0"/>
              <a:t>B</a:t>
            </a:r>
            <a:r>
              <a:rPr lang="zh-CN" altLang="en-US" sz="2000" dirty="0"/>
              <a:t>，然后将</a:t>
            </a:r>
            <a:r>
              <a:rPr lang="en-US" altLang="zh-CN" sz="2000" dirty="0"/>
              <a:t>B</a:t>
            </a:r>
            <a:r>
              <a:rPr lang="zh-CN" altLang="en-US" sz="2000" dirty="0"/>
              <a:t>分割成若干个子串</a:t>
            </a:r>
            <a:r>
              <a:rPr lang="en-US" altLang="zh-CN" sz="2000" dirty="0"/>
              <a:t>B1,B2,…,Bn</a:t>
            </a:r>
            <a:r>
              <a:rPr lang="zh-CN" altLang="en-US" sz="2000" dirty="0"/>
              <a:t>，每个子串的长度为</a:t>
            </a:r>
            <a:r>
              <a:rPr lang="en-US" altLang="zh-CN" sz="2000" dirty="0"/>
              <a:t>k</a:t>
            </a:r>
            <a:r>
              <a:rPr lang="zh-CN" altLang="en-US" sz="2000" dirty="0"/>
              <a:t>位</a:t>
            </a:r>
            <a:endParaRPr lang="en-US" altLang="zh-CN" sz="2000" dirty="0"/>
          </a:p>
          <a:p>
            <a:pPr algn="just"/>
            <a:r>
              <a:rPr lang="zh-CN" altLang="en-US" sz="2000" dirty="0"/>
              <a:t>使用一个</a:t>
            </a:r>
            <a:r>
              <a:rPr lang="zh-CN" altLang="en-US" sz="2000" b="1" dirty="0"/>
              <a:t>编码器</a:t>
            </a:r>
            <a:r>
              <a:rPr lang="en-US" altLang="zh-CN" sz="2000" b="1" dirty="0"/>
              <a:t>-</a:t>
            </a:r>
            <a:r>
              <a:rPr lang="zh-CN" altLang="en-US" sz="2000" b="1" dirty="0"/>
              <a:t>解码器模型</a:t>
            </a:r>
            <a:r>
              <a:rPr lang="zh-CN" altLang="en-US" sz="2000" dirty="0"/>
              <a:t>，给定一个输入文本</a:t>
            </a:r>
            <a:r>
              <a:rPr lang="en-US" altLang="zh-CN" sz="2000" dirty="0"/>
              <a:t>T</a:t>
            </a:r>
            <a:r>
              <a:rPr lang="zh-CN" altLang="en-US" sz="2000" dirty="0"/>
              <a:t>和一个子串</a:t>
            </a:r>
            <a:r>
              <a:rPr lang="en-US" altLang="zh-CN" sz="2000" dirty="0"/>
              <a:t>Bi</a:t>
            </a:r>
            <a:r>
              <a:rPr lang="zh-CN" altLang="en-US" sz="2000" dirty="0"/>
              <a:t>，生成一个输出文本</a:t>
            </a:r>
            <a:r>
              <a:rPr lang="en-US" altLang="zh-CN" sz="2000" dirty="0" err="1"/>
              <a:t>Ti</a:t>
            </a:r>
            <a:r>
              <a:rPr lang="zh-CN" altLang="en-US" sz="2000" dirty="0"/>
              <a:t>，其中</a:t>
            </a:r>
            <a:r>
              <a:rPr lang="en-US" altLang="zh-CN" sz="2000" dirty="0" err="1"/>
              <a:t>Ti</a:t>
            </a:r>
            <a:r>
              <a:rPr lang="zh-CN" altLang="en-US" sz="2000" dirty="0"/>
              <a:t>与</a:t>
            </a:r>
            <a:r>
              <a:rPr lang="en-US" altLang="zh-CN" sz="2000" dirty="0"/>
              <a:t>T</a:t>
            </a:r>
            <a:r>
              <a:rPr lang="zh-CN" altLang="en-US" sz="2000" dirty="0"/>
              <a:t>相似，但是在某些位置上有一些词语的替换。这些替换的位置和方式是由</a:t>
            </a:r>
            <a:r>
              <a:rPr lang="en-US" altLang="zh-CN" sz="2000" dirty="0"/>
              <a:t>Bi</a:t>
            </a:r>
            <a:r>
              <a:rPr lang="zh-CN" altLang="en-US" sz="2000" dirty="0"/>
              <a:t>决定的，从而实现水印嵌入</a:t>
            </a:r>
            <a:endParaRPr lang="en-US" altLang="zh-CN" sz="2000" dirty="0"/>
          </a:p>
          <a:p>
            <a:pPr lvl="1" algn="just"/>
            <a:r>
              <a:rPr lang="zh-CN" altLang="en-US" sz="1600" b="1" dirty="0"/>
              <a:t>编码器</a:t>
            </a:r>
            <a:r>
              <a:rPr lang="zh-CN" altLang="en-US" sz="1600" dirty="0"/>
              <a:t>负责将输入文本</a:t>
            </a:r>
            <a:r>
              <a:rPr lang="en-US" altLang="zh-CN" sz="1600" dirty="0"/>
              <a:t>T</a:t>
            </a:r>
            <a:r>
              <a:rPr lang="zh-CN" altLang="en-US" sz="1600" dirty="0"/>
              <a:t>编码成一个隐藏向量</a:t>
            </a:r>
            <a:r>
              <a:rPr lang="en-US" altLang="zh-CN" sz="1600" dirty="0"/>
              <a:t>H</a:t>
            </a:r>
            <a:r>
              <a:rPr lang="zh-CN" altLang="en-US" sz="1600" dirty="0"/>
              <a:t>，</a:t>
            </a:r>
            <a:r>
              <a:rPr lang="zh-CN" altLang="en-US" sz="1600" b="1" dirty="0"/>
              <a:t>解码器</a:t>
            </a:r>
            <a:r>
              <a:rPr lang="zh-CN" altLang="en-US" sz="1600" dirty="0"/>
              <a:t>负责将隐藏向量</a:t>
            </a:r>
            <a:r>
              <a:rPr lang="en-US" altLang="zh-CN" sz="1600" dirty="0"/>
              <a:t>H</a:t>
            </a:r>
            <a:r>
              <a:rPr lang="zh-CN" altLang="en-US" sz="1600" dirty="0"/>
              <a:t>和水印子串</a:t>
            </a:r>
            <a:r>
              <a:rPr lang="en-US" altLang="zh-CN" sz="1600" dirty="0"/>
              <a:t>Bi</a:t>
            </a:r>
            <a:r>
              <a:rPr lang="zh-CN" altLang="en-US" sz="1600" dirty="0"/>
              <a:t>解码成一个输出文本</a:t>
            </a:r>
            <a:r>
              <a:rPr lang="en-US" altLang="zh-CN" sz="1600" dirty="0" err="1"/>
              <a:t>Ti</a:t>
            </a:r>
            <a:r>
              <a:rPr lang="zh-CN" altLang="en-US" sz="1600" dirty="0"/>
              <a:t>。编码器和解码器都是由多层的自注意力机制和前馈神经网络组成</a:t>
            </a:r>
            <a:r>
              <a:rPr lang="en-US" altLang="zh-CN" sz="1600" dirty="0"/>
              <a:t>(</a:t>
            </a:r>
            <a:r>
              <a:rPr lang="en-US" altLang="zh-CN" sz="1600" b="1" dirty="0"/>
              <a:t>Transformer</a:t>
            </a:r>
            <a:r>
              <a:rPr lang="en-US" altLang="zh-CN" sz="1600" dirty="0"/>
              <a:t>)</a:t>
            </a:r>
          </a:p>
          <a:p>
            <a:pPr lvl="1" algn="just"/>
            <a:r>
              <a:rPr lang="zh-CN" altLang="en-US" sz="1600" dirty="0"/>
              <a:t>模型使用了一个特殊的</a:t>
            </a:r>
            <a:r>
              <a:rPr lang="zh-CN" altLang="en-US" sz="1600" b="1" dirty="0"/>
              <a:t>损失函数</a:t>
            </a:r>
            <a:r>
              <a:rPr lang="zh-CN" altLang="en-US" sz="1600" dirty="0"/>
              <a:t>，它包括两个部分：一个是</a:t>
            </a:r>
            <a:r>
              <a:rPr lang="zh-CN" altLang="en-US" sz="1600" b="1" dirty="0"/>
              <a:t>重构损失</a:t>
            </a:r>
            <a:r>
              <a:rPr lang="zh-CN" altLang="en-US" sz="1600" dirty="0"/>
              <a:t>，它衡量</a:t>
            </a:r>
            <a:r>
              <a:rPr lang="en-US" altLang="zh-CN" sz="1600" dirty="0"/>
              <a:t>T</a:t>
            </a:r>
            <a:r>
              <a:rPr lang="zh-CN" altLang="en-US" sz="1600" dirty="0"/>
              <a:t>和</a:t>
            </a:r>
            <a:r>
              <a:rPr lang="en-US" altLang="zh-CN" sz="1600" dirty="0" err="1"/>
              <a:t>Ti</a:t>
            </a:r>
            <a:r>
              <a:rPr lang="zh-CN" altLang="en-US" sz="1600" dirty="0"/>
              <a:t>之间的语义相似度；另一个是</a:t>
            </a:r>
            <a:r>
              <a:rPr lang="zh-CN" altLang="en-US" sz="1600" b="1" dirty="0"/>
              <a:t>对比损失</a:t>
            </a:r>
            <a:r>
              <a:rPr lang="zh-CN" altLang="en-US" sz="1600" dirty="0"/>
              <a:t>，它衡量</a:t>
            </a:r>
            <a:r>
              <a:rPr lang="en-US" altLang="zh-CN" sz="1600" dirty="0"/>
              <a:t>T</a:t>
            </a:r>
            <a:r>
              <a:rPr lang="zh-CN" altLang="en-US" sz="1600" dirty="0"/>
              <a:t>和</a:t>
            </a:r>
            <a:r>
              <a:rPr lang="en-US" altLang="zh-CN" sz="1600" dirty="0" err="1"/>
              <a:t>Ti</a:t>
            </a:r>
            <a:r>
              <a:rPr lang="zh-CN" altLang="en-US" sz="1600" dirty="0"/>
              <a:t>之间的语法差异度</a:t>
            </a:r>
            <a:endParaRPr lang="en-US" altLang="zh-CN" sz="1600" dirty="0"/>
          </a:p>
          <a:p>
            <a:pPr algn="just"/>
            <a:r>
              <a:rPr lang="zh-CN" altLang="en-US" sz="2000" dirty="0"/>
              <a:t>使用一个</a:t>
            </a:r>
            <a:r>
              <a:rPr lang="zh-CN" altLang="en-US" sz="2000" b="1" dirty="0"/>
              <a:t>对抗训练</a:t>
            </a:r>
            <a:r>
              <a:rPr lang="zh-CN" altLang="en-US" sz="2000" dirty="0"/>
              <a:t>的方法，训练一个判别器来检测文本中是否有水印，并给出反馈信号给编码器</a:t>
            </a:r>
            <a:r>
              <a:rPr lang="en-US" altLang="zh-CN" sz="2000" dirty="0"/>
              <a:t>-</a:t>
            </a:r>
            <a:r>
              <a:rPr lang="zh-CN" altLang="en-US" sz="2000" dirty="0"/>
              <a:t>解码器模型，使其生成更隐蔽的水印文本</a:t>
            </a:r>
          </a:p>
        </p:txBody>
      </p:sp>
    </p:spTree>
    <p:custDataLst>
      <p:tags r:id="rId1"/>
    </p:custDataLst>
    <p:extLst>
      <p:ext uri="{BB962C8B-B14F-4D97-AF65-F5344CB8AC3E}">
        <p14:creationId xmlns:p14="http://schemas.microsoft.com/office/powerpoint/2010/main" val="182078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fontScale="90000"/>
          </a:bodyPr>
          <a:lstStyle/>
          <a:p>
            <a:pPr marL="0" indent="0" algn="just">
              <a:lnSpc>
                <a:spcPct val="120000"/>
              </a:lnSpc>
              <a:buNone/>
            </a:pPr>
            <a:r>
              <a:rPr lang="en-US" altLang="zh-CN" sz="4000" dirty="0"/>
              <a:t>Undetectable Watermarks for Language Models</a:t>
            </a:r>
          </a:p>
        </p:txBody>
      </p:sp>
      <p:sp>
        <p:nvSpPr>
          <p:cNvPr id="3" name="内容占位符 2"/>
          <p:cNvSpPr>
            <a:spLocks noGrp="1"/>
          </p:cNvSpPr>
          <p:nvPr>
            <p:ph idx="1"/>
            <p:custDataLst>
              <p:tags r:id="rId3"/>
            </p:custDataLst>
          </p:nvPr>
        </p:nvSpPr>
        <p:spPr>
          <a:xfrm>
            <a:off x="838200" y="1816198"/>
            <a:ext cx="10515600" cy="2405380"/>
          </a:xfrm>
        </p:spPr>
        <p:txBody>
          <a:bodyPr>
            <a:noAutofit/>
          </a:bodyPr>
          <a:lstStyle/>
          <a:p>
            <a:pPr algn="just"/>
            <a:r>
              <a:rPr lang="zh-CN" altLang="en-US" sz="2000" dirty="0"/>
              <a:t>受</a:t>
            </a:r>
            <a:r>
              <a:rPr lang="zh-CN" altLang="en-US" sz="2000" b="1" dirty="0"/>
              <a:t>密码学</a:t>
            </a:r>
            <a:r>
              <a:rPr lang="zh-CN" altLang="en-US" sz="2000" dirty="0"/>
              <a:t>启发</a:t>
            </a:r>
          </a:p>
          <a:p>
            <a:pPr lvl="1" algn="just"/>
            <a:r>
              <a:rPr lang="zh-CN" altLang="en-US" sz="1600" dirty="0"/>
              <a:t>只有在知道</a:t>
            </a:r>
            <a:r>
              <a:rPr lang="zh-CN" altLang="en-US" sz="1600" b="1" dirty="0"/>
              <a:t>密钥</a:t>
            </a:r>
            <a:r>
              <a:rPr lang="zh-CN" altLang="en-US" sz="1600" dirty="0"/>
              <a:t>的情况下才能检测到水印</a:t>
            </a:r>
            <a:r>
              <a:rPr lang="en-US" altLang="zh-CN" sz="1600" dirty="0"/>
              <a:t>;</a:t>
            </a:r>
            <a:r>
              <a:rPr lang="zh-CN" altLang="en-US" sz="1600" dirty="0"/>
              <a:t>在没有密钥的情况下，在计算上难以区分带水印的输出和原始模型的输出</a:t>
            </a:r>
          </a:p>
          <a:p>
            <a:pPr algn="just"/>
            <a:r>
              <a:rPr lang="zh-CN" altLang="en-US" sz="2000" dirty="0"/>
              <a:t>选择一个随机的秘密密钥</a:t>
            </a:r>
            <a:r>
              <a:rPr lang="en-US" altLang="zh-CN" sz="2000" dirty="0"/>
              <a:t>k</a:t>
            </a:r>
            <a:r>
              <a:rPr lang="zh-CN" altLang="en-US" sz="2000" dirty="0"/>
              <a:t>，以及一个单向函数</a:t>
            </a:r>
            <a:r>
              <a:rPr lang="en-US" altLang="zh-CN" sz="2000" dirty="0"/>
              <a:t>f</a:t>
            </a:r>
            <a:r>
              <a:rPr lang="zh-CN" altLang="en-US" sz="2000" dirty="0"/>
              <a:t>，即</a:t>
            </a:r>
            <a:r>
              <a:rPr lang="zh-CN" altLang="en-US" sz="2000" b="1" dirty="0"/>
              <a:t>一个容易计算但难以逆向的函数</a:t>
            </a:r>
          </a:p>
          <a:p>
            <a:pPr algn="just"/>
            <a:r>
              <a:rPr lang="zh-CN" altLang="en-US" sz="2000" dirty="0"/>
              <a:t>对于每个可能的输入</a:t>
            </a:r>
            <a:r>
              <a:rPr lang="en-US" altLang="zh-CN" sz="2000" dirty="0"/>
              <a:t>x</a:t>
            </a:r>
            <a:r>
              <a:rPr lang="zh-CN" altLang="en-US" sz="2000" dirty="0"/>
              <a:t>，计算</a:t>
            </a:r>
            <a:r>
              <a:rPr lang="en-US" altLang="zh-CN" sz="2000" dirty="0"/>
              <a:t>f(</a:t>
            </a:r>
            <a:r>
              <a:rPr lang="en-US" altLang="zh-CN" sz="2000" dirty="0" err="1"/>
              <a:t>k,x</a:t>
            </a:r>
            <a:r>
              <a:rPr lang="en-US" altLang="zh-CN" sz="2000" dirty="0"/>
              <a:t>)</a:t>
            </a:r>
            <a:r>
              <a:rPr lang="zh-CN" altLang="en-US" sz="2000" dirty="0"/>
              <a:t>，并将其作为一个</a:t>
            </a:r>
            <a:r>
              <a:rPr lang="zh-CN" altLang="en-US" sz="2000" b="1" dirty="0"/>
              <a:t>隐秘的标签</a:t>
            </a:r>
            <a:r>
              <a:rPr lang="en-US" altLang="zh-CN" sz="2000" b="1" dirty="0"/>
              <a:t>t</a:t>
            </a:r>
          </a:p>
          <a:p>
            <a:pPr lvl="1" algn="just"/>
            <a:r>
              <a:rPr lang="zh-CN" altLang="en-US" sz="1600" dirty="0"/>
              <a:t>水印模型可以应对任何用户选择的输入</a:t>
            </a:r>
            <a:r>
              <a:rPr lang="en-US" altLang="zh-CN" sz="1600" dirty="0"/>
              <a:t>x</a:t>
            </a:r>
            <a:r>
              <a:rPr lang="zh-CN" altLang="en-US" sz="1600" dirty="0"/>
              <a:t>，而不需要预先设定一个固定的输入集合</a:t>
            </a:r>
          </a:p>
          <a:p>
            <a:pPr algn="just"/>
            <a:r>
              <a:rPr lang="zh-CN" altLang="en-US" sz="2000" dirty="0"/>
              <a:t>修改语言模型，使得它在输出</a:t>
            </a:r>
            <a:r>
              <a:rPr lang="en-US" altLang="zh-CN" sz="2000" dirty="0"/>
              <a:t>y</a:t>
            </a:r>
            <a:r>
              <a:rPr lang="zh-CN" altLang="en-US" sz="2000" dirty="0"/>
              <a:t>时，根据</a:t>
            </a:r>
            <a:r>
              <a:rPr lang="en-US" altLang="zh-CN" sz="2000" dirty="0"/>
              <a:t>t</a:t>
            </a:r>
            <a:r>
              <a:rPr lang="zh-CN" altLang="en-US" sz="2000" dirty="0"/>
              <a:t>来调整</a:t>
            </a:r>
            <a:r>
              <a:rPr lang="en-US" altLang="zh-CN" sz="2000" dirty="0"/>
              <a:t>y</a:t>
            </a:r>
            <a:r>
              <a:rPr lang="zh-CN" altLang="en-US" sz="2000" dirty="0"/>
              <a:t>中某些单词的</a:t>
            </a:r>
            <a:r>
              <a:rPr lang="zh-CN" altLang="en-US" sz="2000" b="1" dirty="0"/>
              <a:t>概率</a:t>
            </a:r>
            <a:r>
              <a:rPr lang="zh-CN" altLang="en-US" sz="2000" dirty="0"/>
              <a:t>。例如，如果</a:t>
            </a:r>
            <a:r>
              <a:rPr lang="en-US" altLang="zh-CN" sz="2000" dirty="0"/>
              <a:t>t</a:t>
            </a:r>
            <a:r>
              <a:rPr lang="zh-CN" altLang="en-US" sz="2000" dirty="0"/>
              <a:t>是偶数，就增加</a:t>
            </a:r>
            <a:r>
              <a:rPr lang="en-US" altLang="zh-CN" sz="2000" dirty="0"/>
              <a:t>y</a:t>
            </a:r>
            <a:r>
              <a:rPr lang="zh-CN" altLang="en-US" sz="2000" dirty="0"/>
              <a:t>中偶数位置单词的概率；如果</a:t>
            </a:r>
            <a:r>
              <a:rPr lang="en-US" altLang="zh-CN" sz="2000" dirty="0"/>
              <a:t>t</a:t>
            </a:r>
            <a:r>
              <a:rPr lang="zh-CN" altLang="en-US" sz="2000" dirty="0"/>
              <a:t>是奇数，就增加</a:t>
            </a:r>
            <a:r>
              <a:rPr lang="en-US" altLang="zh-CN" sz="2000" dirty="0"/>
              <a:t>y</a:t>
            </a:r>
            <a:r>
              <a:rPr lang="zh-CN" altLang="en-US" sz="2000" dirty="0"/>
              <a:t>中奇数位置单词的概率。这样，水印就被隐蔽地嵌入了</a:t>
            </a:r>
            <a:r>
              <a:rPr lang="en-US" altLang="zh-CN" sz="2000" dirty="0"/>
              <a:t>y</a:t>
            </a:r>
            <a:r>
              <a:rPr lang="zh-CN" altLang="en-US" sz="2000" dirty="0"/>
              <a:t>中</a:t>
            </a:r>
          </a:p>
          <a:p>
            <a:pPr algn="just"/>
            <a:r>
              <a:rPr lang="zh-CN" altLang="en-US" sz="2000" dirty="0"/>
              <a:t>为了检测水印，只需用</a:t>
            </a:r>
            <a:r>
              <a:rPr lang="en-US" altLang="zh-CN" sz="2000" dirty="0"/>
              <a:t>k</a:t>
            </a:r>
            <a:r>
              <a:rPr lang="zh-CN" altLang="en-US" sz="2000" dirty="0"/>
              <a:t>和</a:t>
            </a:r>
            <a:r>
              <a:rPr lang="en-US" altLang="zh-CN" sz="2000" dirty="0"/>
              <a:t>x</a:t>
            </a:r>
            <a:r>
              <a:rPr lang="zh-CN" altLang="en-US" sz="2000" dirty="0"/>
              <a:t>重新计算</a:t>
            </a:r>
            <a:r>
              <a:rPr lang="en-US" altLang="zh-CN" sz="2000" dirty="0"/>
              <a:t>t</a:t>
            </a:r>
            <a:r>
              <a:rPr lang="zh-CN" altLang="en-US" sz="2000" dirty="0"/>
              <a:t>，并根据</a:t>
            </a:r>
            <a:r>
              <a:rPr lang="en-US" altLang="zh-CN" sz="2000" dirty="0"/>
              <a:t>t</a:t>
            </a:r>
            <a:r>
              <a:rPr lang="zh-CN" altLang="en-US" sz="2000" dirty="0"/>
              <a:t>来分析</a:t>
            </a:r>
            <a:r>
              <a:rPr lang="en-US" altLang="zh-CN" sz="2000" dirty="0"/>
              <a:t>y</a:t>
            </a:r>
            <a:r>
              <a:rPr lang="zh-CN" altLang="en-US" sz="2000" dirty="0"/>
              <a:t>中单词的概率分布。如果</a:t>
            </a:r>
            <a:r>
              <a:rPr lang="en-US" altLang="zh-CN" sz="2000" dirty="0"/>
              <a:t>y</a:t>
            </a:r>
            <a:r>
              <a:rPr lang="zh-CN" altLang="en-US" sz="2000" dirty="0"/>
              <a:t>中单词的概率分布与</a:t>
            </a:r>
            <a:r>
              <a:rPr lang="en-US" altLang="zh-CN" sz="2000" dirty="0"/>
              <a:t>t</a:t>
            </a:r>
            <a:r>
              <a:rPr lang="zh-CN" altLang="en-US" sz="2000" dirty="0"/>
              <a:t>相匹配，就说明</a:t>
            </a:r>
            <a:r>
              <a:rPr lang="en-US" altLang="zh-CN" sz="2000" dirty="0"/>
              <a:t>y</a:t>
            </a:r>
            <a:r>
              <a:rPr lang="zh-CN" altLang="en-US" sz="2000" dirty="0"/>
              <a:t>是由水印模型生成的；否则，就说明</a:t>
            </a:r>
            <a:r>
              <a:rPr lang="en-US" altLang="zh-CN" sz="2000" dirty="0"/>
              <a:t>y</a:t>
            </a:r>
            <a:r>
              <a:rPr lang="zh-CN" altLang="en-US" sz="2000" dirty="0"/>
              <a:t>是由原始模型或其他模型生成的</a:t>
            </a:r>
            <a:endParaRPr lang="en-US" altLang="zh-CN" sz="2000" dirty="0"/>
          </a:p>
        </p:txBody>
      </p:sp>
    </p:spTree>
    <p:custDataLst>
      <p:tags r:id="rId1"/>
    </p:custDataLst>
    <p:extLst>
      <p:ext uri="{BB962C8B-B14F-4D97-AF65-F5344CB8AC3E}">
        <p14:creationId xmlns:p14="http://schemas.microsoft.com/office/powerpoint/2010/main" val="1165889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pPr marL="0" indent="0" algn="just">
              <a:lnSpc>
                <a:spcPct val="120000"/>
              </a:lnSpc>
              <a:buNone/>
            </a:pPr>
            <a:r>
              <a:rPr lang="en-US" altLang="zh-CN" sz="4000" dirty="0"/>
              <a:t>Ideas</a:t>
            </a:r>
          </a:p>
        </p:txBody>
      </p:sp>
      <p:sp>
        <p:nvSpPr>
          <p:cNvPr id="3" name="内容占位符 2"/>
          <p:cNvSpPr>
            <a:spLocks noGrp="1"/>
          </p:cNvSpPr>
          <p:nvPr>
            <p:ph idx="1"/>
            <p:custDataLst>
              <p:tags r:id="rId3"/>
            </p:custDataLst>
          </p:nvPr>
        </p:nvSpPr>
        <p:spPr>
          <a:xfrm>
            <a:off x="838200" y="1825625"/>
            <a:ext cx="10515600" cy="2405380"/>
          </a:xfrm>
        </p:spPr>
        <p:txBody>
          <a:bodyPr>
            <a:noAutofit/>
          </a:bodyPr>
          <a:lstStyle/>
          <a:p>
            <a:pPr algn="just"/>
            <a:r>
              <a:rPr lang="zh-CN" altLang="en-US" sz="2000" dirty="0"/>
              <a:t>是否可以思考出</a:t>
            </a:r>
            <a:r>
              <a:rPr lang="zh-CN" altLang="en-US" sz="2000" b="1" dirty="0"/>
              <a:t>第三类水印嵌入方法</a:t>
            </a:r>
            <a:r>
              <a:rPr lang="zh-CN" altLang="en-US" sz="2000" dirty="0"/>
              <a:t>？或融合上述两类</a:t>
            </a:r>
          </a:p>
          <a:p>
            <a:pPr algn="just"/>
            <a:r>
              <a:rPr lang="zh-CN" altLang="en-US" sz="2000" dirty="0"/>
              <a:t>对于</a:t>
            </a:r>
            <a:r>
              <a:rPr lang="zh-CN" altLang="en-US" sz="2000" b="1" dirty="0"/>
              <a:t>嵌入方法</a:t>
            </a:r>
            <a:r>
              <a:rPr lang="zh-CN" altLang="en-US" sz="2000" dirty="0"/>
              <a:t>的改良与创新</a:t>
            </a:r>
          </a:p>
          <a:p>
            <a:pPr lvl="1" algn="just"/>
            <a:r>
              <a:rPr lang="zh-CN" altLang="en-US" sz="1600" dirty="0"/>
              <a:t>使用</a:t>
            </a:r>
            <a:r>
              <a:rPr lang="zh-CN" altLang="en-US" sz="1600" b="1" dirty="0"/>
              <a:t>自编码器</a:t>
            </a:r>
            <a:r>
              <a:rPr lang="zh-CN" altLang="en-US" sz="1600" dirty="0"/>
              <a:t>或</a:t>
            </a:r>
            <a:r>
              <a:rPr lang="zh-CN" altLang="en-US" sz="1600" b="1" dirty="0"/>
              <a:t>变分自编码器</a:t>
            </a:r>
          </a:p>
          <a:p>
            <a:pPr lvl="2" algn="just"/>
            <a:r>
              <a:rPr lang="zh-CN" altLang="en-US" sz="1600" dirty="0"/>
              <a:t>添加新的</a:t>
            </a:r>
            <a:r>
              <a:rPr lang="en-US" altLang="zh-CN" sz="1600" dirty="0"/>
              <a:t>layer</a:t>
            </a:r>
            <a:r>
              <a:rPr lang="zh-CN" altLang="en-US" sz="1600" dirty="0"/>
              <a:t>或在原有</a:t>
            </a:r>
            <a:r>
              <a:rPr lang="en-US" altLang="zh-CN" sz="1600" dirty="0"/>
              <a:t>layer</a:t>
            </a:r>
            <a:r>
              <a:rPr lang="zh-CN" altLang="en-US" sz="1600" dirty="0"/>
              <a:t>中做水印的处理</a:t>
            </a:r>
          </a:p>
          <a:p>
            <a:pPr lvl="1" algn="just"/>
            <a:r>
              <a:rPr lang="zh-CN" altLang="en-US" sz="1600" dirty="0"/>
              <a:t>插入水印</a:t>
            </a:r>
            <a:r>
              <a:rPr lang="zh-CN" altLang="en-US" sz="1600" b="1" dirty="0"/>
              <a:t>信息</a:t>
            </a:r>
            <a:r>
              <a:rPr lang="zh-CN" altLang="en-US" sz="1600" dirty="0"/>
              <a:t>的新方法？</a:t>
            </a:r>
          </a:p>
          <a:p>
            <a:pPr lvl="1" algn="just"/>
            <a:r>
              <a:rPr lang="zh-CN" altLang="en-US" sz="1600" dirty="0"/>
              <a:t>改变</a:t>
            </a:r>
            <a:r>
              <a:rPr lang="zh-CN" altLang="en-US" sz="1600" b="1" dirty="0"/>
              <a:t>触发集</a:t>
            </a:r>
            <a:r>
              <a:rPr lang="zh-CN" altLang="en-US" sz="1600" dirty="0"/>
              <a:t>的选择方式？</a:t>
            </a:r>
            <a:endParaRPr lang="en-US" altLang="zh-CN" sz="1600" dirty="0"/>
          </a:p>
        </p:txBody>
      </p:sp>
    </p:spTree>
    <p:custDataLst>
      <p:tags r:id="rId1"/>
    </p:custDataLst>
    <p:extLst>
      <p:ext uri="{BB962C8B-B14F-4D97-AF65-F5344CB8AC3E}">
        <p14:creationId xmlns:p14="http://schemas.microsoft.com/office/powerpoint/2010/main" val="2707819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custDataLst>
              <p:tags r:id="rId2"/>
            </p:custDataLst>
          </p:nvPr>
        </p:nvSpPr>
        <p:spPr>
          <a:xfrm>
            <a:off x="1011118" y="2693036"/>
            <a:ext cx="4261756" cy="880647"/>
          </a:xfrm>
        </p:spPr>
        <p:txBody>
          <a:bodyPr>
            <a:normAutofit fontScale="85000" lnSpcReduction="10000"/>
          </a:bodyPr>
          <a:lstStyle/>
          <a:p>
            <a:pPr algn="dist"/>
            <a:r>
              <a:rPr lang="en-US" altLang="zh-CN" sz="4000" spc="1200" dirty="0"/>
              <a:t>THANK YOU</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en-US" altLang="zh-CN" sz="4000" dirty="0"/>
              <a:t>Background</a:t>
            </a:r>
          </a:p>
        </p:txBody>
      </p:sp>
      <p:sp>
        <p:nvSpPr>
          <p:cNvPr id="3" name="内容占位符 2"/>
          <p:cNvSpPr>
            <a:spLocks noGrp="1"/>
          </p:cNvSpPr>
          <p:nvPr>
            <p:ph idx="1"/>
            <p:custDataLst>
              <p:tags r:id="rId3"/>
            </p:custDataLst>
          </p:nvPr>
        </p:nvSpPr>
        <p:spPr>
          <a:xfrm>
            <a:off x="838200" y="1825625"/>
            <a:ext cx="10515600" cy="2405380"/>
          </a:xfrm>
        </p:spPr>
        <p:txBody>
          <a:bodyPr>
            <a:noAutofit/>
          </a:bodyPr>
          <a:lstStyle/>
          <a:p>
            <a:pPr algn="just"/>
            <a:r>
              <a:rPr lang="en-US" altLang="zh-CN" sz="2000" b="1" dirty="0">
                <a:latin typeface="+mn-ea"/>
              </a:rPr>
              <a:t>Model stealing</a:t>
            </a:r>
          </a:p>
          <a:p>
            <a:pPr lvl="1" algn="just"/>
            <a:r>
              <a:rPr lang="zh-CN" altLang="en-US" dirty="0">
                <a:latin typeface="+mn-ea"/>
              </a:rPr>
              <a:t>对抗性样本攻击</a:t>
            </a:r>
          </a:p>
          <a:p>
            <a:pPr algn="just"/>
            <a:r>
              <a:rPr lang="en-US" altLang="zh-CN" sz="2000" b="1" dirty="0">
                <a:latin typeface="+mn-ea"/>
              </a:rPr>
              <a:t>Model extraction attack</a:t>
            </a:r>
          </a:p>
          <a:p>
            <a:pPr algn="just"/>
            <a:r>
              <a:rPr lang="en-US" altLang="zh-CN" sz="2000" b="1" dirty="0">
                <a:latin typeface="+mn-ea"/>
              </a:rPr>
              <a:t>Backdoors in NNs</a:t>
            </a:r>
          </a:p>
          <a:p>
            <a:pPr lvl="1" algn="just"/>
            <a:r>
              <a:rPr lang="zh-CN" altLang="en-US" sz="1600" dirty="0">
                <a:latin typeface="+mn-ea"/>
              </a:rPr>
              <a:t>一种有意训练模型</a:t>
            </a:r>
            <a:r>
              <a:rPr lang="en-US" altLang="zh-CN" sz="1600" dirty="0">
                <a:latin typeface="+mn-ea"/>
              </a:rPr>
              <a:t>,</a:t>
            </a:r>
            <a:r>
              <a:rPr lang="zh-CN" altLang="en-US" sz="1600" dirty="0">
                <a:latin typeface="+mn-ea"/>
              </a:rPr>
              <a:t>以在给定的一组训练数据点上输出错误预测的技术</a:t>
            </a:r>
          </a:p>
          <a:p>
            <a:pPr lvl="1" algn="just"/>
            <a:r>
              <a:rPr lang="en-US" altLang="zh-CN" sz="1600" dirty="0">
                <a:latin typeface="+mn-ea"/>
              </a:rPr>
              <a:t>over-parametrization</a:t>
            </a:r>
          </a:p>
          <a:p>
            <a:pPr algn="just"/>
            <a:endParaRPr lang="en-US" altLang="zh-CN" sz="2000" dirty="0">
              <a:latin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chorCtr="0">
            <a:normAutofit/>
          </a:bodyPr>
          <a:lstStyle/>
          <a:p>
            <a:r>
              <a:rPr lang="en-US" altLang="zh-CN" sz="4000" dirty="0"/>
              <a:t>Taxonomy of watermarking</a:t>
            </a:r>
          </a:p>
        </p:txBody>
      </p:sp>
      <p:sp>
        <p:nvSpPr>
          <p:cNvPr id="3" name="内容占位符 2"/>
          <p:cNvSpPr>
            <a:spLocks noGrp="1"/>
          </p:cNvSpPr>
          <p:nvPr>
            <p:ph sz="half" idx="1"/>
            <p:custDataLst>
              <p:tags r:id="rId3"/>
            </p:custDataLst>
          </p:nvPr>
        </p:nvSpPr>
        <p:spPr>
          <a:xfrm>
            <a:off x="837565" y="1894840"/>
            <a:ext cx="10516235" cy="1923415"/>
          </a:xfrm>
        </p:spPr>
        <p:txBody>
          <a:bodyPr vert="horz" lIns="91440" tIns="45720" rIns="91440" bIns="45720" rtlCol="0">
            <a:noAutofit/>
          </a:bodyPr>
          <a:lstStyle/>
          <a:p>
            <a:pPr marL="0" indent="0">
              <a:buNone/>
            </a:pPr>
            <a:r>
              <a:rPr lang="zh-CN" altLang="en-US" sz="2000" b="1" dirty="0">
                <a:latin typeface="+mn-ea"/>
                <a:sym typeface="+mn-ea"/>
              </a:rPr>
              <a:t>嵌入方法</a:t>
            </a:r>
            <a:r>
              <a:rPr lang="en-US" altLang="zh-CN" sz="2000" dirty="0">
                <a:latin typeface="+mn-ea"/>
                <a:sym typeface="+mn-ea"/>
              </a:rPr>
              <a:t>:</a:t>
            </a:r>
            <a:r>
              <a:rPr lang="zh-CN" altLang="en-US" sz="2000" dirty="0">
                <a:latin typeface="+mn-ea"/>
                <a:sym typeface="+mn-ea"/>
              </a:rPr>
              <a:t>指将水印嵌入到模型中的方法</a:t>
            </a:r>
          </a:p>
          <a:p>
            <a:r>
              <a:rPr lang="zh-CN" altLang="en-US" sz="2000" dirty="0">
                <a:latin typeface="+mn-ea"/>
                <a:sym typeface="+mn-ea"/>
              </a:rPr>
              <a:t>将水印或相关信息直接插入模型参数中</a:t>
            </a:r>
          </a:p>
          <a:p>
            <a:pPr lvl="1"/>
            <a:r>
              <a:rPr lang="zh-CN" altLang="en-US" sz="1600" dirty="0">
                <a:latin typeface="+mn-ea"/>
                <a:sym typeface="+mn-ea"/>
              </a:rPr>
              <a:t>位串、附加参数</a:t>
            </a:r>
          </a:p>
          <a:p>
            <a:endParaRPr lang="zh-CN" altLang="en-US" sz="2000" dirty="0">
              <a:latin typeface="+mn-ea"/>
              <a:sym typeface="+mn-ea"/>
            </a:endParaRPr>
          </a:p>
          <a:p>
            <a:endParaRPr lang="en-US" altLang="zh-CN" sz="2000" dirty="0">
              <a:latin typeface="+mn-ea"/>
              <a:sym typeface="+mn-ea"/>
            </a:endParaRPr>
          </a:p>
        </p:txBody>
      </p:sp>
      <p:pic>
        <p:nvPicPr>
          <p:cNvPr id="7" name="图片 6" descr="image-20230731223553940"/>
          <p:cNvPicPr>
            <a:picLocks noChangeAspect="1"/>
          </p:cNvPicPr>
          <p:nvPr>
            <p:custDataLst>
              <p:tags r:id="rId4"/>
            </p:custDataLst>
          </p:nvPr>
        </p:nvPicPr>
        <p:blipFill>
          <a:blip r:embed="rId7">
            <a:clrChange>
              <a:clrFrom>
                <a:srgbClr val="FFFFFF">
                  <a:alpha val="100000"/>
                </a:srgbClr>
              </a:clrFrom>
              <a:clrTo>
                <a:srgbClr val="FFFFFF">
                  <a:alpha val="100000"/>
                  <a:alpha val="0"/>
                </a:srgbClr>
              </a:clrTo>
            </a:clrChang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a:off x="2211705" y="3428365"/>
            <a:ext cx="7943850" cy="3116580"/>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8200" y="713740"/>
            <a:ext cx="7705725" cy="1428115"/>
          </a:xfrm>
        </p:spPr>
        <p:txBody>
          <a:bodyPr>
            <a:normAutofit/>
          </a:bodyPr>
          <a:lstStyle/>
          <a:p>
            <a:r>
              <a:rPr lang="en-US" altLang="zh-CN" sz="4000" dirty="0"/>
              <a:t>Taxonomy of watermarking</a:t>
            </a:r>
          </a:p>
        </p:txBody>
      </p:sp>
      <p:sp>
        <p:nvSpPr>
          <p:cNvPr id="2" name="文本占位符 1"/>
          <p:cNvSpPr>
            <a:spLocks noGrp="1"/>
          </p:cNvSpPr>
          <p:nvPr>
            <p:ph type="body" sz="half" idx="2"/>
            <p:custDataLst>
              <p:tags r:id="rId3"/>
            </p:custDataLst>
          </p:nvPr>
        </p:nvSpPr>
        <p:spPr>
          <a:xfrm>
            <a:off x="838200" y="1954431"/>
            <a:ext cx="10745470" cy="2252345"/>
          </a:xfrm>
        </p:spPr>
        <p:txBody>
          <a:bodyPr>
            <a:normAutofit/>
          </a:bodyPr>
          <a:lstStyle/>
          <a:p>
            <a:pPr marL="285750" indent="-285750">
              <a:buFont typeface="Arial" panose="020B0604020202020204" pitchFamily="34" charset="0"/>
              <a:buChar char="•"/>
            </a:pPr>
            <a:r>
              <a:rPr lang="zh-CN" altLang="en-US" sz="2000" dirty="0">
                <a:latin typeface="+mn-ea"/>
              </a:rPr>
              <a:t>创建触发器、载体或关键数据集，该数据集由</a:t>
            </a:r>
            <a:r>
              <a:rPr lang="zh-CN" altLang="en-US" sz="2000" b="1" dirty="0">
                <a:latin typeface="+mn-ea"/>
              </a:rPr>
              <a:t>标记模型中引起异常预测行为的数据点组成</a:t>
            </a:r>
          </a:p>
          <a:p>
            <a:pPr marL="742950" lvl="1" indent="-285750">
              <a:buFont typeface="Arial" panose="020B0604020202020204" pitchFamily="34" charset="0"/>
              <a:buChar char="•"/>
            </a:pPr>
            <a:r>
              <a:rPr lang="zh-CN" altLang="en-US" sz="1600" dirty="0">
                <a:latin typeface="+mn-ea"/>
              </a:rPr>
              <a:t>在模型中插入一个后门，使模型学会对来自触发数据集的数据点表现出不寻常的预测行为</a:t>
            </a:r>
          </a:p>
          <a:p>
            <a:pPr marL="742950" lvl="1" indent="-285750">
              <a:buFont typeface="Arial" panose="020B0604020202020204" pitchFamily="34" charset="0"/>
              <a:buChar char="•"/>
            </a:pPr>
            <a:r>
              <a:rPr lang="zh-CN" altLang="en-US" sz="1600" dirty="0">
                <a:latin typeface="+mn-ea"/>
              </a:rPr>
              <a:t>由合法所有者查询触发数据集，通过阈值计算判定是否盗取</a:t>
            </a:r>
          </a:p>
          <a:p>
            <a:pPr marL="1200150" lvl="2" indent="-285750">
              <a:buFont typeface="Arial" panose="020B0604020202020204" pitchFamily="34" charset="0"/>
              <a:buChar char="•"/>
            </a:pPr>
            <a:r>
              <a:rPr lang="zh-CN" altLang="en-US" sz="1600" dirty="0">
                <a:latin typeface="+mn-ea"/>
              </a:rPr>
              <a:t>触发数据集的来源？</a:t>
            </a:r>
          </a:p>
          <a:p>
            <a:pPr marL="1200150" lvl="2" indent="-285750">
              <a:buFont typeface="Arial" panose="020B0604020202020204" pitchFamily="34" charset="0"/>
              <a:buChar char="•"/>
            </a:pPr>
            <a:r>
              <a:rPr lang="en-US" altLang="zh-CN" sz="1600" dirty="0">
                <a:latin typeface="+mn-ea"/>
              </a:rPr>
              <a:t>Eidetic memory —— Extracting Training Data from Large Language Models</a:t>
            </a:r>
          </a:p>
          <a:p>
            <a:pPr marL="285750" indent="-285750">
              <a:buFont typeface="Arial" panose="020B0604020202020204" pitchFamily="34" charset="0"/>
              <a:buChar char="•"/>
            </a:pPr>
            <a:endParaRPr lang="en-US" altLang="zh-CN" sz="2000" dirty="0">
              <a:latin typeface="+mn-ea"/>
            </a:endParaRPr>
          </a:p>
          <a:p>
            <a:pPr marL="285750" indent="-285750">
              <a:buFont typeface="Arial" panose="020B0604020202020204" pitchFamily="34" charset="0"/>
              <a:buChar char="•"/>
            </a:pPr>
            <a:endParaRPr lang="en-US" altLang="zh-CN" sz="2000" dirty="0">
              <a:latin typeface="+mn-ea"/>
            </a:endParaRPr>
          </a:p>
        </p:txBody>
      </p:sp>
      <p:pic>
        <p:nvPicPr>
          <p:cNvPr id="10" name="图片 9" descr="image-20230731223306735"/>
          <p:cNvPicPr>
            <a:picLocks noChangeAspect="1"/>
          </p:cNvPicPr>
          <p:nvPr/>
        </p:nvPicPr>
        <p:blipFill>
          <a:blip r:embed="rId6"/>
          <a:stretch>
            <a:fillRect/>
          </a:stretch>
        </p:blipFill>
        <p:spPr>
          <a:xfrm>
            <a:off x="1897380" y="4715510"/>
            <a:ext cx="8172450" cy="1514475"/>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fontScale="90000"/>
          </a:bodyPr>
          <a:lstStyle/>
          <a:p>
            <a:pPr marL="0" indent="0" algn="just">
              <a:lnSpc>
                <a:spcPct val="120000"/>
              </a:lnSpc>
              <a:buNone/>
            </a:pPr>
            <a:r>
              <a:rPr lang="en-US" altLang="zh-CN" sz="4000" dirty="0"/>
              <a:t>Embedding Watermarks Into Model Parameters</a:t>
            </a:r>
          </a:p>
        </p:txBody>
      </p:sp>
      <mc:AlternateContent xmlns:mc="http://schemas.openxmlformats.org/markup-compatibility/2006" xmlns:a14="http://schemas.microsoft.com/office/drawing/2010/main">
        <mc:Choice Requires="a14">
          <p:sp>
            <p:nvSpPr>
              <p:cNvPr id="3" name="内容占位符 2"/>
              <p:cNvSpPr>
                <a:spLocks noGrp="1"/>
              </p:cNvSpPr>
              <p:nvPr>
                <p:ph idx="1"/>
                <p:custDataLst>
                  <p:tags r:id="rId3"/>
                </p:custDataLst>
              </p:nvPr>
            </p:nvSpPr>
            <p:spPr>
              <a:xfrm>
                <a:off x="838200" y="1825625"/>
                <a:ext cx="10515600" cy="2405380"/>
              </a:xfrm>
            </p:spPr>
            <p:txBody>
              <a:bodyPr>
                <a:noAutofit/>
              </a:bodyPr>
              <a:lstStyle/>
              <a:p>
                <a:pPr algn="just"/>
                <a:r>
                  <a:rPr lang="zh-CN" altLang="en-US" sz="2000" dirty="0"/>
                  <a:t>将信息包含在模型参数或参数符号的</a:t>
                </a:r>
                <a:r>
                  <a:rPr lang="zh-CN" altLang="en-US" sz="2000" b="1" dirty="0"/>
                  <a:t>最低有效位</a:t>
                </a:r>
                <a:r>
                  <a:rPr lang="zh-CN" altLang="en-US" sz="2000" dirty="0"/>
                  <a:t>中</a:t>
                </a:r>
              </a:p>
              <a:p>
                <a:pPr algn="just"/>
                <a:r>
                  <a:rPr lang="zh-CN" altLang="en-US" sz="2000" dirty="0"/>
                  <a:t>将水印解释为一个</a:t>
                </a:r>
                <a:r>
                  <a:rPr lang="en-US" altLang="zh-CN" sz="2000" b="1" dirty="0"/>
                  <a:t>T</a:t>
                </a:r>
                <a:r>
                  <a:rPr lang="zh-CN" altLang="en-US" sz="2000" b="1" dirty="0"/>
                  <a:t>位字符串</a:t>
                </a:r>
                <a14:m>
                  <m:oMath xmlns:m="http://schemas.openxmlformats.org/officeDocument/2006/math">
                    <m:r>
                      <m:rPr>
                        <m:lit/>
                      </m:rP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0</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1</m:t>
                    </m:r>
                    <m:sSup>
                      <m:sSupPr>
                        <m:ctrlPr>
                          <a:rPr lang="en-US" altLang="zh-CN" sz="2000" i="1" dirty="0" smtClean="0">
                            <a:latin typeface="Cambria Math" panose="02040503050406030204" pitchFamily="18" charset="0"/>
                          </a:rPr>
                        </m:ctrlPr>
                      </m:sSupPr>
                      <m:e>
                        <m:r>
                          <m:rPr>
                            <m:lit/>
                          </m:rPr>
                          <a:rPr lang="en-US" altLang="zh-CN" sz="2000" i="1" dirty="0" smtClean="0">
                            <a:latin typeface="Cambria Math" panose="02040503050406030204" pitchFamily="18" charset="0"/>
                          </a:rPr>
                          <m:t>}</m:t>
                        </m:r>
                      </m:e>
                      <m:sup>
                        <m:r>
                          <a:rPr lang="en-US" altLang="zh-CN" sz="2000" i="1" dirty="0" smtClean="0">
                            <a:latin typeface="Cambria Math" panose="02040503050406030204" pitchFamily="18" charset="0"/>
                          </a:rPr>
                          <m:t>𝑇</m:t>
                        </m:r>
                      </m:sup>
                    </m:sSup>
                  </m:oMath>
                </a14:m>
                <a:r>
                  <a:rPr lang="zh-CN" altLang="en-US" sz="2000" dirty="0"/>
                  <a:t>，使用复合损失函数，在某些模型参数上施加</a:t>
                </a:r>
                <a:r>
                  <a:rPr lang="zh-CN" altLang="en-US" sz="2000" b="1" dirty="0"/>
                  <a:t>统计偏差</a:t>
                </a:r>
              </a:p>
              <a:p>
                <a:pPr algn="just"/>
                <a:r>
                  <a:rPr lang="zh-CN" altLang="en-US" sz="2000" dirty="0"/>
                  <a:t>在原始模型之外使用了一个</a:t>
                </a:r>
                <a:r>
                  <a:rPr lang="zh-CN" altLang="en-US" sz="2000" b="1" dirty="0"/>
                  <a:t>额外的独立神经网络</a:t>
                </a:r>
                <a:r>
                  <a:rPr lang="zh-CN" altLang="en-US" sz="2000" dirty="0"/>
                  <a:t>来投影水印，在输出向量和水印之间应用二值交叉熵损失</a:t>
                </a:r>
                <a:endParaRPr lang="en-US" altLang="zh-CN" sz="2000" dirty="0"/>
              </a:p>
              <a:p>
                <a:pPr lvl="1" algn="just"/>
                <a14:m>
                  <m:oMath xmlns:m="http://schemas.openxmlformats.org/officeDocument/2006/math">
                    <m:r>
                      <a:rPr lang="en-US" altLang="zh-CN" sz="1600" i="1" dirty="0" smtClean="0">
                        <a:latin typeface="Cambria Math" panose="02040503050406030204" pitchFamily="18" charset="0"/>
                      </a:rPr>
                      <m:t>𝐿</m:t>
                    </m:r>
                    <m:d>
                      <m:dPr>
                        <m:ctrlPr>
                          <a:rPr lang="en-US" altLang="zh-CN" sz="1600" i="1" dirty="0" smtClean="0">
                            <a:latin typeface="Cambria Math" panose="02040503050406030204" pitchFamily="18" charset="0"/>
                          </a:rPr>
                        </m:ctrlPr>
                      </m:dPr>
                      <m:e>
                        <m:r>
                          <a:rPr lang="zh-CN" altLang="en-US" sz="1600" i="1" dirty="0" smtClean="0">
                            <a:latin typeface="Cambria Math" panose="02040503050406030204" pitchFamily="18" charset="0"/>
                          </a:rPr>
                          <m:t>𝜃</m:t>
                        </m:r>
                      </m:e>
                    </m:d>
                    <m:r>
                      <a:rPr lang="en-US" altLang="zh-CN" sz="1600" i="1" dirty="0" smtClean="0">
                        <a:latin typeface="Cambria Math" panose="02040503050406030204" pitchFamily="18" charset="0"/>
                      </a:rPr>
                      <m:t>=</m:t>
                    </m:r>
                    <m:sSub>
                      <m:sSubPr>
                        <m:ctrlPr>
                          <a:rPr lang="en-US" altLang="zh-CN" sz="1600" i="1" dirty="0" err="1" smtClean="0">
                            <a:latin typeface="Cambria Math" panose="02040503050406030204" pitchFamily="18" charset="0"/>
                          </a:rPr>
                        </m:ctrlPr>
                      </m:sSubPr>
                      <m:e>
                        <m:r>
                          <a:rPr lang="en-US" altLang="zh-CN" sz="1600" i="1" dirty="0" err="1" smtClean="0">
                            <a:latin typeface="Cambria Math" panose="02040503050406030204" pitchFamily="18" charset="0"/>
                          </a:rPr>
                          <m:t>𝐿</m:t>
                        </m:r>
                      </m:e>
                      <m:sub>
                        <m:r>
                          <a:rPr lang="en-US" altLang="zh-CN" sz="1600" b="0" i="1" dirty="0" smtClean="0">
                            <a:latin typeface="Cambria Math" panose="02040503050406030204" pitchFamily="18" charset="0"/>
                          </a:rPr>
                          <m:t>𝑂</m:t>
                        </m:r>
                      </m:sub>
                    </m:sSub>
                    <m:r>
                      <a:rPr lang="en-US" altLang="zh-CN" sz="1600" i="1" dirty="0" smtClean="0">
                        <a:latin typeface="Cambria Math" panose="02040503050406030204" pitchFamily="18" charset="0"/>
                      </a:rPr>
                      <m:t>+</m:t>
                    </m:r>
                    <m:r>
                      <a:rPr lang="zh-CN" altLang="en-US" sz="1600" i="1" dirty="0" smtClean="0">
                        <a:latin typeface="Cambria Math" panose="02040503050406030204" pitchFamily="18" charset="0"/>
                      </a:rPr>
                      <m:t>𝜆</m:t>
                    </m:r>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𝐿</m:t>
                        </m:r>
                      </m:e>
                      <m:sub>
                        <m:r>
                          <a:rPr lang="en-US" altLang="zh-CN" sz="1600" b="0" i="1" dirty="0" smtClean="0">
                            <a:latin typeface="Cambria Math" panose="02040503050406030204" pitchFamily="18" charset="0"/>
                          </a:rPr>
                          <m:t>𝑅</m:t>
                        </m:r>
                        <m:d>
                          <m:dPr>
                            <m:ctrlPr>
                              <a:rPr lang="en-US" altLang="zh-CN" sz="1600" b="0" i="1" dirty="0" smtClean="0">
                                <a:latin typeface="Cambria Math" panose="02040503050406030204" pitchFamily="18" charset="0"/>
                              </a:rPr>
                            </m:ctrlPr>
                          </m:dPr>
                          <m:e>
                            <m:r>
                              <a:rPr lang="zh-CN" altLang="en-US" sz="1600" b="0" i="1" dirty="0" smtClean="0">
                                <a:latin typeface="Cambria Math" panose="02040503050406030204" pitchFamily="18" charset="0"/>
                              </a:rPr>
                              <m:t>𝜃</m:t>
                            </m:r>
                          </m:e>
                        </m:d>
                      </m:sub>
                    </m:sSub>
                  </m:oMath>
                </a14:m>
                <a:endParaRPr lang="zh-CN" altLang="en-US" sz="1600" dirty="0"/>
              </a:p>
              <a:p>
                <a:pPr algn="just"/>
                <a:r>
                  <a:rPr lang="zh-CN" altLang="en-US" sz="2000" dirty="0"/>
                  <a:t>将带有数字签名的</a:t>
                </a:r>
                <a:r>
                  <a:rPr lang="en-US" altLang="zh-CN" sz="2000" b="1" dirty="0"/>
                  <a:t>passport-layers</a:t>
                </a:r>
                <a:r>
                  <a:rPr lang="zh-CN" altLang="en-US" sz="2000" dirty="0"/>
                  <a:t>嵌入到神经网络中，并计算隐藏参数</a:t>
                </a:r>
              </a:p>
            </p:txBody>
          </p:sp>
        </mc:Choice>
        <mc:Fallback xmlns="">
          <p:sp>
            <p:nvSpPr>
              <p:cNvPr id="3" name="内容占位符 2"/>
              <p:cNvSpPr>
                <a:spLocks noGrp="1" noRot="1" noChangeAspect="1" noMove="1" noResize="1" noEditPoints="1" noAdjustHandles="1" noChangeArrowheads="1" noChangeShapeType="1" noTextEdit="1"/>
              </p:cNvSpPr>
              <p:nvPr>
                <p:ph idx="1"/>
                <p:custDataLst>
                  <p:tags r:id="rId6"/>
                </p:custDataLst>
              </p:nvPr>
            </p:nvSpPr>
            <p:spPr>
              <a:xfrm>
                <a:off x="838200" y="1825625"/>
                <a:ext cx="10515600" cy="2405380"/>
              </a:xfrm>
              <a:blipFill>
                <a:blip r:embed="rId7"/>
                <a:stretch>
                  <a:fillRect l="-522" r="-580" b="-1443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5751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pPr marL="0" indent="0" algn="just">
              <a:lnSpc>
                <a:spcPct val="120000"/>
              </a:lnSpc>
              <a:buNone/>
            </a:pPr>
            <a:r>
              <a:rPr lang="en-US" altLang="zh-CN" sz="4000" dirty="0"/>
              <a:t>Using Pre-Defined Inputs as Triggers</a:t>
            </a:r>
          </a:p>
        </p:txBody>
      </p:sp>
      <p:sp>
        <p:nvSpPr>
          <p:cNvPr id="3" name="内容占位符 2"/>
          <p:cNvSpPr>
            <a:spLocks noGrp="1"/>
          </p:cNvSpPr>
          <p:nvPr>
            <p:ph idx="1"/>
            <p:custDataLst>
              <p:tags r:id="rId3"/>
            </p:custDataLst>
          </p:nvPr>
        </p:nvSpPr>
        <p:spPr>
          <a:xfrm>
            <a:off x="838200" y="1825625"/>
            <a:ext cx="10515600" cy="2405380"/>
          </a:xfrm>
        </p:spPr>
        <p:txBody>
          <a:bodyPr>
            <a:noAutofit/>
          </a:bodyPr>
          <a:lstStyle/>
          <a:p>
            <a:pPr algn="just"/>
            <a:r>
              <a:rPr lang="zh-CN" altLang="en-US" sz="2000" dirty="0"/>
              <a:t>识别非常</a:t>
            </a:r>
            <a:r>
              <a:rPr lang="zh-CN" altLang="en-US" sz="2000" b="1" dirty="0"/>
              <a:t>接近决策边界</a:t>
            </a:r>
            <a:r>
              <a:rPr lang="zh-CN" altLang="en-US" sz="2000" dirty="0"/>
              <a:t>的对抗样本和正常数据点</a:t>
            </a:r>
          </a:p>
          <a:p>
            <a:pPr lvl="1" algn="just"/>
            <a:r>
              <a:rPr lang="zh-CN" altLang="en-US" sz="1600" dirty="0"/>
              <a:t>触发数据集由</a:t>
            </a:r>
            <a:r>
              <a:rPr lang="en-US" altLang="zh-CN" sz="1600" dirty="0"/>
              <a:t>50%</a:t>
            </a:r>
            <a:r>
              <a:rPr lang="zh-CN" altLang="en-US" sz="1600" dirty="0"/>
              <a:t>的对抗性示例和</a:t>
            </a:r>
            <a:r>
              <a:rPr lang="en-US" altLang="zh-CN" sz="1600" dirty="0"/>
              <a:t>50%</a:t>
            </a:r>
            <a:r>
              <a:rPr lang="zh-CN" altLang="en-US" sz="1600" dirty="0"/>
              <a:t>不会导致误分类但接近决策边界的数据点组成</a:t>
            </a:r>
          </a:p>
          <a:p>
            <a:pPr algn="just"/>
            <a:r>
              <a:rPr lang="zh-CN" altLang="en-US" sz="2000" dirty="0"/>
              <a:t>对训练好的分类器进行</a:t>
            </a:r>
            <a:r>
              <a:rPr lang="zh-CN" altLang="en-US" sz="2000" b="1" dirty="0"/>
              <a:t>微调</a:t>
            </a:r>
            <a:r>
              <a:rPr lang="zh-CN" altLang="en-US" sz="2000" dirty="0"/>
              <a:t>，以将触发数据点预测到正确的原始类</a:t>
            </a:r>
          </a:p>
          <a:p>
            <a:pPr lvl="1" algn="just"/>
            <a:r>
              <a:rPr lang="zh-CN" altLang="en-US" sz="1600" dirty="0"/>
              <a:t>完整性较弱</a:t>
            </a:r>
          </a:p>
          <a:p>
            <a:pPr algn="just"/>
            <a:endParaRPr lang="en-US" altLang="zh-CN" sz="2000" dirty="0"/>
          </a:p>
        </p:txBody>
      </p:sp>
      <p:pic>
        <p:nvPicPr>
          <p:cNvPr id="9" name="图片 8">
            <a:extLst>
              <a:ext uri="{FF2B5EF4-FFF2-40B4-BE49-F238E27FC236}">
                <a16:creationId xmlns:a16="http://schemas.microsoft.com/office/drawing/2014/main" id="{AACDC194-9639-4DA2-8E7B-53006429F1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8147" y="3961158"/>
            <a:ext cx="4600575" cy="2381250"/>
          </a:xfrm>
          <a:prstGeom prst="rect">
            <a:avLst/>
          </a:prstGeom>
        </p:spPr>
      </p:pic>
    </p:spTree>
    <p:custDataLst>
      <p:tags r:id="rId1"/>
    </p:custDataLst>
    <p:extLst>
      <p:ext uri="{BB962C8B-B14F-4D97-AF65-F5344CB8AC3E}">
        <p14:creationId xmlns:p14="http://schemas.microsoft.com/office/powerpoint/2010/main" val="1856266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pPr marL="0" indent="0" algn="just">
              <a:lnSpc>
                <a:spcPct val="120000"/>
              </a:lnSpc>
              <a:buNone/>
            </a:pPr>
            <a:r>
              <a:rPr lang="en-US" altLang="zh-CN" sz="4000" dirty="0"/>
              <a:t>Using Pre-Defined Inputs as Triggers</a:t>
            </a:r>
          </a:p>
        </p:txBody>
      </p:sp>
      <p:sp>
        <p:nvSpPr>
          <p:cNvPr id="3" name="内容占位符 2"/>
          <p:cNvSpPr>
            <a:spLocks noGrp="1"/>
          </p:cNvSpPr>
          <p:nvPr>
            <p:ph idx="1"/>
            <p:custDataLst>
              <p:tags r:id="rId3"/>
            </p:custDataLst>
          </p:nvPr>
        </p:nvSpPr>
        <p:spPr>
          <a:xfrm>
            <a:off x="838199" y="1825625"/>
            <a:ext cx="10890739" cy="2405380"/>
          </a:xfrm>
        </p:spPr>
        <p:txBody>
          <a:bodyPr>
            <a:noAutofit/>
          </a:bodyPr>
          <a:lstStyle/>
          <a:p>
            <a:pPr algn="just"/>
            <a:r>
              <a:rPr lang="zh-CN" altLang="en-US" sz="2000" dirty="0"/>
              <a:t>通过改变模型不同层次的数据抽象的</a:t>
            </a:r>
            <a:r>
              <a:rPr lang="zh-CN" altLang="en-US" sz="2000" b="1" dirty="0"/>
              <a:t>概率密度函数</a:t>
            </a:r>
            <a:r>
              <a:rPr lang="zh-CN" altLang="en-US" sz="2000" dirty="0"/>
              <a:t>，来嵌入一个由</a:t>
            </a:r>
            <a:r>
              <a:rPr lang="en-US" altLang="zh-CN" sz="2000" dirty="0"/>
              <a:t>T</a:t>
            </a:r>
            <a:r>
              <a:rPr lang="zh-CN" altLang="en-US" sz="2000" dirty="0"/>
              <a:t>位组成的字符串作为水印</a:t>
            </a:r>
          </a:p>
          <a:p>
            <a:pPr lvl="1" algn="just"/>
            <a:r>
              <a:rPr lang="zh-CN" altLang="en-US" sz="1600" dirty="0"/>
              <a:t>可以在不同的网络层中嵌入不同的水印字符串</a:t>
            </a:r>
          </a:p>
          <a:p>
            <a:pPr lvl="1" algn="just"/>
            <a:r>
              <a:rPr lang="zh-CN" altLang="en-US" sz="1600" dirty="0"/>
              <a:t>使得选定的分布的均值包含水印信息</a:t>
            </a:r>
          </a:p>
          <a:p>
            <a:pPr algn="just"/>
            <a:r>
              <a:rPr lang="zh-CN" altLang="en-US" sz="2000" dirty="0"/>
              <a:t>构建了一个模型相关的编码方案，根据</a:t>
            </a:r>
            <a:r>
              <a:rPr lang="zh-CN" altLang="en-US" sz="2000" b="1" dirty="0"/>
              <a:t>模型输出激活的相似度</a:t>
            </a:r>
            <a:r>
              <a:rPr lang="zh-CN" altLang="en-US" sz="2000" dirty="0"/>
              <a:t>，将它们分成</a:t>
            </a:r>
            <a:r>
              <a:rPr lang="zh-CN" altLang="en-US" sz="2000" b="1" dirty="0"/>
              <a:t>两组</a:t>
            </a:r>
            <a:r>
              <a:rPr lang="zh-CN" altLang="en-US" sz="2000" dirty="0"/>
              <a:t>，一组为类别</a:t>
            </a:r>
            <a:r>
              <a:rPr lang="en-US" altLang="zh-CN" sz="2000" dirty="0"/>
              <a:t>0</a:t>
            </a:r>
            <a:r>
              <a:rPr lang="zh-CN" altLang="en-US" sz="2000" dirty="0"/>
              <a:t>，一组为类别</a:t>
            </a:r>
            <a:r>
              <a:rPr lang="en-US" altLang="zh-CN" sz="2000" dirty="0"/>
              <a:t>1</a:t>
            </a:r>
          </a:p>
          <a:p>
            <a:pPr lvl="1" algn="just"/>
            <a:r>
              <a:rPr lang="zh-CN" altLang="en-US" sz="1600" dirty="0"/>
              <a:t>将二进制签名</a:t>
            </a:r>
            <a:r>
              <a:rPr lang="en-US" altLang="zh-CN" sz="1600" dirty="0"/>
              <a:t>(</a:t>
            </a:r>
            <a:r>
              <a:rPr lang="zh-CN" altLang="en-US" sz="1600" dirty="0"/>
              <a:t>作为水印</a:t>
            </a:r>
            <a:r>
              <a:rPr lang="en-US" altLang="zh-CN" sz="1600" dirty="0"/>
              <a:t>)</a:t>
            </a:r>
            <a:r>
              <a:rPr lang="zh-CN" altLang="en-US" sz="1600" dirty="0"/>
              <a:t>包含在模型的输出激活中，并可以通过指定的触发数据集进行验证</a:t>
            </a:r>
          </a:p>
          <a:p>
            <a:pPr algn="just"/>
            <a:endParaRPr lang="en-US" altLang="zh-CN" sz="2000" dirty="0"/>
          </a:p>
        </p:txBody>
      </p:sp>
    </p:spTree>
    <p:custDataLst>
      <p:tags r:id="rId1"/>
    </p:custDataLst>
    <p:extLst>
      <p:ext uri="{BB962C8B-B14F-4D97-AF65-F5344CB8AC3E}">
        <p14:creationId xmlns:p14="http://schemas.microsoft.com/office/powerpoint/2010/main" val="148803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pPr marL="0" indent="0" algn="just">
              <a:lnSpc>
                <a:spcPct val="120000"/>
              </a:lnSpc>
              <a:buNone/>
            </a:pPr>
            <a:r>
              <a:rPr lang="en-US" altLang="zh-CN" sz="4000" dirty="0"/>
              <a:t>Robust Watermarking</a:t>
            </a:r>
          </a:p>
        </p:txBody>
      </p:sp>
      <p:sp>
        <p:nvSpPr>
          <p:cNvPr id="3" name="内容占位符 2"/>
          <p:cNvSpPr>
            <a:spLocks noGrp="1"/>
          </p:cNvSpPr>
          <p:nvPr>
            <p:ph idx="1"/>
            <p:custDataLst>
              <p:tags r:id="rId3"/>
            </p:custDataLst>
          </p:nvPr>
        </p:nvSpPr>
        <p:spPr>
          <a:xfrm>
            <a:off x="838200" y="1693105"/>
            <a:ext cx="10515600" cy="2405380"/>
          </a:xfrm>
        </p:spPr>
        <p:txBody>
          <a:bodyPr>
            <a:noAutofit/>
          </a:bodyPr>
          <a:lstStyle/>
          <a:p>
            <a:pPr algn="just"/>
            <a:r>
              <a:rPr lang="zh-CN" altLang="en-US" sz="2000" dirty="0"/>
              <a:t>使用</a:t>
            </a:r>
            <a:r>
              <a:rPr lang="zh-CN" altLang="en-US" sz="2000" b="1" dirty="0"/>
              <a:t>原始训练数据集之外</a:t>
            </a:r>
            <a:r>
              <a:rPr lang="zh-CN" altLang="en-US" sz="2000" dirty="0"/>
              <a:t>的数据作为触发集的水印方法，容易被去除水印，且对模型的效果影响不大</a:t>
            </a:r>
          </a:p>
          <a:p>
            <a:pPr lvl="1" algn="just"/>
            <a:r>
              <a:rPr lang="zh-CN" altLang="en-US" sz="1600" dirty="0"/>
              <a:t>从水印触发数据集中学习到的信息是</a:t>
            </a:r>
            <a:r>
              <a:rPr lang="zh-CN" altLang="en-US" sz="1600" b="1" dirty="0"/>
              <a:t>冗余</a:t>
            </a:r>
            <a:r>
              <a:rPr lang="zh-CN" altLang="en-US" sz="1600" dirty="0"/>
              <a:t>的，并且独立于主任务</a:t>
            </a:r>
          </a:p>
          <a:p>
            <a:pPr algn="just"/>
            <a:endParaRPr lang="zh-CN" altLang="en-US" sz="2000" dirty="0"/>
          </a:p>
          <a:p>
            <a:pPr algn="just"/>
            <a:r>
              <a:rPr lang="zh-CN" altLang="en-US" sz="2000" dirty="0"/>
              <a:t>使用包含水印信息的</a:t>
            </a:r>
            <a:r>
              <a:rPr lang="zh-CN" altLang="en-US" sz="2000" b="1" dirty="0"/>
              <a:t>附加</a:t>
            </a:r>
            <a:r>
              <a:rPr lang="en-US" altLang="zh-CN" sz="2000" b="1" dirty="0"/>
              <a:t>NN</a:t>
            </a:r>
            <a:r>
              <a:rPr lang="zh-CN" altLang="en-US" sz="2000" dirty="0"/>
              <a:t>对原始</a:t>
            </a:r>
            <a:r>
              <a:rPr lang="en-US" altLang="zh-CN" sz="2000" dirty="0"/>
              <a:t>NN</a:t>
            </a:r>
            <a:r>
              <a:rPr lang="zh-CN" altLang="en-US" sz="2000" dirty="0"/>
              <a:t>进行正则化，使水印信息嵌入到与主要分类任务相同的模型参数中</a:t>
            </a:r>
          </a:p>
          <a:p>
            <a:pPr algn="just"/>
            <a:r>
              <a:rPr lang="zh-CN" altLang="en-US" sz="2000" b="1" dirty="0"/>
              <a:t>纠缠水印嵌入</a:t>
            </a:r>
          </a:p>
          <a:p>
            <a:pPr lvl="1" algn="just"/>
            <a:r>
              <a:rPr lang="zh-CN" altLang="en-US" sz="1600" dirty="0"/>
              <a:t>提取代表原始任务的数据和编码水印的数据的共同特征</a:t>
            </a:r>
          </a:p>
          <a:p>
            <a:pPr lvl="1" algn="just"/>
            <a:r>
              <a:rPr lang="zh-CN" altLang="en-US" sz="1600" dirty="0"/>
              <a:t>确保水印和原始任务由相同的子模型表示</a:t>
            </a:r>
          </a:p>
          <a:p>
            <a:pPr algn="just"/>
            <a:r>
              <a:rPr lang="zh-CN" altLang="en-US" sz="2000" b="1" dirty="0"/>
              <a:t>指数加权</a:t>
            </a:r>
          </a:p>
          <a:p>
            <a:pPr lvl="1" algn="just"/>
            <a:r>
              <a:rPr lang="zh-CN" altLang="en-US" sz="1600" dirty="0"/>
              <a:t>从训练分布中随机抽样并为训练样本分配错误标签来生成水印触发器，但对于触发样本予以更大的训练权重</a:t>
            </a:r>
          </a:p>
          <a:p>
            <a:pPr algn="just"/>
            <a:endParaRPr lang="en-US" altLang="zh-CN" sz="2000" dirty="0"/>
          </a:p>
        </p:txBody>
      </p:sp>
    </p:spTree>
    <p:custDataLst>
      <p:tags r:id="rId1"/>
    </p:custDataLst>
    <p:extLst>
      <p:ext uri="{BB962C8B-B14F-4D97-AF65-F5344CB8AC3E}">
        <p14:creationId xmlns:p14="http://schemas.microsoft.com/office/powerpoint/2010/main" val="21009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fontScale="90000"/>
          </a:bodyPr>
          <a:lstStyle/>
          <a:p>
            <a:pPr marL="0" indent="0" algn="just">
              <a:lnSpc>
                <a:spcPct val="120000"/>
              </a:lnSpc>
              <a:buNone/>
            </a:pPr>
            <a:r>
              <a:rPr lang="en-US" altLang="zh-CN" sz="4000" dirty="0"/>
              <a:t>Robust Multi-bit Natural Language Watermarking through </a:t>
            </a:r>
            <a:r>
              <a:rPr lang="en-US" altLang="zh-CN" sz="4000" b="1" dirty="0"/>
              <a:t>Invariant Features</a:t>
            </a:r>
          </a:p>
        </p:txBody>
      </p:sp>
      <p:sp>
        <p:nvSpPr>
          <p:cNvPr id="5" name="内容占位符 4">
            <a:extLst>
              <a:ext uri="{FF2B5EF4-FFF2-40B4-BE49-F238E27FC236}">
                <a16:creationId xmlns:a16="http://schemas.microsoft.com/office/drawing/2014/main" id="{7C237677-0FDC-4551-85CF-C18DBC4C45D0}"/>
              </a:ext>
            </a:extLst>
          </p:cNvPr>
          <p:cNvSpPr>
            <a:spLocks noGrp="1"/>
          </p:cNvSpPr>
          <p:nvPr>
            <p:ph idx="1"/>
          </p:nvPr>
        </p:nvSpPr>
        <p:spPr/>
        <p:txBody>
          <a:bodyPr>
            <a:normAutofit fontScale="85000" lnSpcReduction="10000"/>
          </a:bodyPr>
          <a:lstStyle/>
          <a:p>
            <a:r>
              <a:rPr lang="zh-CN" altLang="en-US" dirty="0"/>
              <a:t>使用</a:t>
            </a:r>
            <a:r>
              <a:rPr lang="zh-CN" altLang="en-US" b="1" dirty="0"/>
              <a:t>提取模型</a:t>
            </a:r>
            <a:r>
              <a:rPr lang="zh-CN" altLang="en-US" dirty="0"/>
              <a:t>从原始文本</a:t>
            </a:r>
            <a:r>
              <a:rPr lang="en-US" altLang="zh-CN" dirty="0"/>
              <a:t>X</a:t>
            </a:r>
            <a:r>
              <a:rPr lang="zh-CN" altLang="en-US" dirty="0"/>
              <a:t>中提取出状态</a:t>
            </a:r>
            <a:r>
              <a:rPr lang="en-US" altLang="zh-CN" dirty="0"/>
              <a:t>S</a:t>
            </a:r>
            <a:r>
              <a:rPr lang="zh-CN" altLang="en-US" dirty="0"/>
              <a:t>。状态</a:t>
            </a:r>
            <a:r>
              <a:rPr lang="en-US" altLang="zh-CN" dirty="0"/>
              <a:t>S</a:t>
            </a:r>
            <a:r>
              <a:rPr lang="zh-CN" altLang="en-US" dirty="0"/>
              <a:t>是文本的</a:t>
            </a:r>
            <a:r>
              <a:rPr lang="zh-CN" altLang="en-US" b="1" dirty="0"/>
              <a:t>不变特征</a:t>
            </a:r>
            <a:r>
              <a:rPr lang="zh-CN" altLang="en-US" dirty="0"/>
              <a:t>的函数，它包含了足够的信息来决定水印的嵌入和提取过程</a:t>
            </a:r>
          </a:p>
          <a:p>
            <a:pPr lvl="1"/>
            <a:r>
              <a:rPr lang="zh-CN" altLang="en-US" dirty="0"/>
              <a:t>如果不变特征是标点符号，那么状态</a:t>
            </a:r>
            <a:r>
              <a:rPr lang="en-US" altLang="zh-CN" dirty="0"/>
              <a:t>S</a:t>
            </a:r>
            <a:r>
              <a:rPr lang="zh-CN" altLang="en-US" dirty="0"/>
              <a:t>就是文本中每个句子的结尾是否有逗号</a:t>
            </a:r>
          </a:p>
          <a:p>
            <a:r>
              <a:rPr lang="zh-CN" altLang="en-US" dirty="0"/>
              <a:t>使用</a:t>
            </a:r>
            <a:r>
              <a:rPr lang="zh-CN" altLang="en-US" b="1" dirty="0"/>
              <a:t>编码模型</a:t>
            </a:r>
            <a:r>
              <a:rPr lang="zh-CN" altLang="en-US" dirty="0"/>
              <a:t>将水印信息编码为一系列的</a:t>
            </a:r>
            <a:r>
              <a:rPr lang="en-US" altLang="zh-CN" dirty="0"/>
              <a:t>0</a:t>
            </a:r>
            <a:r>
              <a:rPr lang="zh-CN" altLang="en-US" dirty="0"/>
              <a:t>和</a:t>
            </a:r>
            <a:r>
              <a:rPr lang="en-US" altLang="zh-CN" dirty="0"/>
              <a:t>1</a:t>
            </a:r>
            <a:r>
              <a:rPr lang="zh-CN" altLang="en-US" dirty="0"/>
              <a:t>，并根据不同的不变特征进行嵌入，得到一个带有掩码（</a:t>
            </a:r>
            <a:r>
              <a:rPr lang="en-US" altLang="zh-CN" dirty="0"/>
              <a:t>mask</a:t>
            </a:r>
            <a:r>
              <a:rPr lang="zh-CN" altLang="en-US" dirty="0"/>
              <a:t>）的文本 ̃</a:t>
            </a:r>
            <a:r>
              <a:rPr lang="en-US" altLang="zh-CN" dirty="0" err="1"/>
              <a:t>Xwm</a:t>
            </a:r>
            <a:endParaRPr lang="en-US" altLang="zh-CN" dirty="0"/>
          </a:p>
          <a:p>
            <a:pPr lvl="1"/>
            <a:r>
              <a:rPr lang="zh-CN" altLang="en-US" b="1" dirty="0"/>
              <a:t>掩码</a:t>
            </a:r>
            <a:r>
              <a:rPr lang="zh-CN" altLang="en-US" dirty="0"/>
              <a:t>是指需要插入或删除单词的位置</a:t>
            </a:r>
          </a:p>
          <a:p>
            <a:pPr lvl="1"/>
            <a:r>
              <a:rPr lang="zh-CN" altLang="en-US" dirty="0"/>
              <a:t>如果不变特征是标点符号，那么可以在句尾添加或删除逗号来表示</a:t>
            </a:r>
            <a:r>
              <a:rPr lang="en-US" altLang="zh-CN" dirty="0"/>
              <a:t>0</a:t>
            </a:r>
            <a:r>
              <a:rPr lang="zh-CN" altLang="en-US" dirty="0"/>
              <a:t>或</a:t>
            </a:r>
            <a:r>
              <a:rPr lang="en-US" altLang="zh-CN" dirty="0"/>
              <a:t>1</a:t>
            </a:r>
            <a:r>
              <a:rPr lang="zh-CN" altLang="en-US" dirty="0"/>
              <a:t>，并在相应的位置添加掩码</a:t>
            </a:r>
          </a:p>
          <a:p>
            <a:r>
              <a:rPr lang="zh-CN" altLang="en-US" dirty="0"/>
              <a:t>使用</a:t>
            </a:r>
            <a:r>
              <a:rPr lang="zh-CN" altLang="en-US" b="1" dirty="0"/>
              <a:t>填充模型</a:t>
            </a:r>
            <a:r>
              <a:rPr lang="zh-CN" altLang="en-US" dirty="0"/>
              <a:t>根据水印信息和状态</a:t>
            </a:r>
            <a:r>
              <a:rPr lang="en-US" altLang="zh-CN" dirty="0"/>
              <a:t>S</a:t>
            </a:r>
            <a:r>
              <a:rPr lang="zh-CN" altLang="en-US" dirty="0"/>
              <a:t>，在掩码处生成合适的单词，得到水印文本</a:t>
            </a:r>
            <a:r>
              <a:rPr lang="en-US" altLang="zh-CN" dirty="0" err="1"/>
              <a:t>Xwm</a:t>
            </a:r>
            <a:endParaRPr lang="en-US" altLang="zh-CN" dirty="0"/>
          </a:p>
          <a:p>
            <a:pPr lvl="1"/>
            <a:r>
              <a:rPr lang="zh-CN" altLang="en-US" dirty="0"/>
              <a:t>填充模型是通过对抗训练得到的</a:t>
            </a:r>
          </a:p>
          <a:p>
            <a:pPr lvl="1"/>
            <a:r>
              <a:rPr lang="zh-CN" altLang="en-US" dirty="0"/>
              <a:t>如果不变特征是标点符号，那么可以在句尾添加或删除逗号来表示</a:t>
            </a:r>
            <a:r>
              <a:rPr lang="en-US" altLang="zh-CN" dirty="0"/>
              <a:t>0</a:t>
            </a:r>
            <a:r>
              <a:rPr lang="zh-CN" altLang="en-US" dirty="0"/>
              <a:t>或</a:t>
            </a:r>
            <a:r>
              <a:rPr lang="en-US" altLang="zh-CN" dirty="0"/>
              <a:t>1</a:t>
            </a:r>
            <a:r>
              <a:rPr lang="zh-CN" altLang="en-US" dirty="0"/>
              <a:t>，并在相应的位置生成一个与原文语义相近但不完全相同的单词</a:t>
            </a:r>
          </a:p>
        </p:txBody>
      </p:sp>
    </p:spTree>
    <p:custDataLst>
      <p:tags r:id="rId1"/>
    </p:custDataLst>
    <p:extLst>
      <p:ext uri="{BB962C8B-B14F-4D97-AF65-F5344CB8AC3E}">
        <p14:creationId xmlns:p14="http://schemas.microsoft.com/office/powerpoint/2010/main" val="18191999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U5M2Q0MGRmMGI2OWI3MDhkOTBjNDU2MWY2MWJkNTk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1*i*2"/>
  <p:tag name="KSO_WM_UNIT_INDEX" val="2"/>
  <p:tag name="KSO_WM_UNIT_HIGHLIGHT" val="0"/>
  <p:tag name="KSO_WM_UNIT_COMPATIBLE" val="0"/>
  <p:tag name="KSO_WM_UNIT_DIAGRAM_ISNUMVISUAL" val="0"/>
  <p:tag name="KSO_WM_UNIT_DIAGRAM_ISREFERUNIT" val="0"/>
  <p:tag name="KSO_WM_UNIT_LAYERLEVEL" val="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0"/>
  <p:tag name="KSO_WM_UNIT_INDEX" val="0"/>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2*i*0"/>
  <p:tag name="KSO_WM_UNIT_INDEX" val="0"/>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0"/>
  <p:tag name="KSO_WM_UNIT_INDEX" val="0"/>
  <p:tag name="KSO_WM_UNIT_HIGHLIGHT" val="0"/>
  <p:tag name="KSO_WM_UNIT_COMPATIBLE" val="0"/>
  <p:tag name="KSO_WM_UNIT_DIAGRAM_ISNUMVISUAL" val="0"/>
  <p:tag name="KSO_WM_UNIT_DIAGRAM_ISREFERUNIT" val="0"/>
  <p:tag name="KSO_WM_UNIT_LAYERLEVEL" val="1"/>
  <p:tag name="KSO_WM_SLIDE_BACKGROUND_TYPE" val="leftRight"/>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4*i*0"/>
  <p:tag name="KSO_WM_UNIT_INDEX" val="0"/>
  <p:tag name="KSO_WM_UNIT_HIGHLIGHT" val="0"/>
  <p:tag name="KSO_WM_UNIT_COMPATIBLE" val="0"/>
  <p:tag name="KSO_WM_UNIT_DIAGRAM_ISNUMVISUAL" val="0"/>
  <p:tag name="KSO_WM_UNIT_DIAGRAM_ISREFERUNIT" val="0"/>
  <p:tag name="KSO_WM_UNIT_LAYERLEVEL" val="1"/>
  <p:tag name="KSO_WM_SLIDE_BACKGROUND_TYPE" val="leftRight"/>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0"/>
  <p:tag name="KSO_WM_UNIT_INDEX" val="0"/>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0"/>
  <p:tag name="KSO_WM_UNIT_INDEX" val="0"/>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0"/>
  <p:tag name="KSO_WM_UNIT_INDEX" val="0"/>
  <p:tag name="KSO_WM_UNIT_HIGHLIGHT" val="0"/>
  <p:tag name="KSO_WM_UNIT_COMPATIBLE" val="0"/>
  <p:tag name="KSO_WM_UNIT_DIAGRAM_ISNUMVISUAL" val="0"/>
  <p:tag name="KSO_WM_UNIT_DIAGRAM_ISREFERUNIT" val="0"/>
  <p:tag name="KSO_WM_UNIT_LAYERLEVEL" val="1"/>
  <p:tag name="KSO_WM_SLIDE_BACKGROUND_TYPE" val="topBotto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0"/>
  <p:tag name="KSO_WM_UNIT_INDEX" val="0"/>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6*i*1"/>
  <p:tag name="KSO_WM_UNIT_INDEX" val="1"/>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0"/>
  <p:tag name="KSO_WM_UNIT_INDEX" val="0"/>
  <p:tag name="KSO_WM_UNIT_HIGHLIGHT" val="0"/>
  <p:tag name="KSO_WM_UNIT_COMPATIBLE" val="0"/>
  <p:tag name="KSO_WM_UNIT_DIAGRAM_ISNUMVISUAL" val="0"/>
  <p:tag name="KSO_WM_UNIT_DIAGRAM_ISREFERUNIT" val="0"/>
  <p:tag name="KSO_WM_UNIT_LAYERLEVEL" val="1"/>
  <p:tag name="KSO_WM_SLIDE_BACKGROUND_TYPE" val="navigation"/>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0"/>
  <p:tag name="KSO_WM_UNIT_INDEX" val="0"/>
  <p:tag name="KSO_WM_UNIT_HIGHLIGHT" val="0"/>
  <p:tag name="KSO_WM_UNIT_COMPATIBLE" val="0"/>
  <p:tag name="KSO_WM_UNIT_DIAGRAM_ISNUMVISUAL" val="0"/>
  <p:tag name="KSO_WM_UNIT_DIAGRAM_ISREFERUNIT" val="0"/>
  <p:tag name="KSO_WM_UNIT_LAYERLEVEL" val="1"/>
  <p:tag name="KSO_WM_SLIDE_BACKGROUND_TYPE" val="navigation"/>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7*i*0"/>
  <p:tag name="KSO_WM_UNIT_INDEX" val="0"/>
  <p:tag name="KSO_WM_UNIT_HIGHLIGHT" val="0"/>
  <p:tag name="KSO_WM_UNIT_COMPATIBLE" val="0"/>
  <p:tag name="KSO_WM_UNIT_DIAGRAM_ISNUMVISUAL" val="0"/>
  <p:tag name="KSO_WM_UNIT_DIAGRAM_ISREFERUNIT" val="0"/>
  <p:tag name="KSO_WM_UNIT_LAYERLEVEL" val="1"/>
  <p:tag name="KSO_WM_SLIDE_BACKGROUND_TYPE" val="navigation"/>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8*i*0"/>
  <p:tag name="KSO_WM_UNIT_INDEX" val="0"/>
  <p:tag name="KSO_WM_UNIT_HIGHLIGHT" val="0"/>
  <p:tag name="KSO_WM_UNIT_COMPATIBLE" val="0"/>
  <p:tag name="KSO_WM_UNIT_DIAGRAM_ISNUMVISUAL" val="0"/>
  <p:tag name="KSO_WM_UNIT_DIAGRAM_ISREFERUNIT" val="0"/>
  <p:tag name="KSO_WM_UNIT_LAYERLEVEL" val="1"/>
  <p:tag name="KSO_WM_SLIDE_BACKGROUND_TYPE" val="belt"/>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8*i*0"/>
  <p:tag name="KSO_WM_UNIT_INDEX" val="0"/>
  <p:tag name="KSO_WM_UNIT_HIGHLIGHT" val="0"/>
  <p:tag name="KSO_WM_UNIT_COMPATIBLE" val="0"/>
  <p:tag name="KSO_WM_UNIT_DIAGRAM_ISNUMVISUAL" val="0"/>
  <p:tag name="KSO_WM_UNIT_DIAGRAM_ISREFERUNIT" val="0"/>
  <p:tag name="KSO_WM_UNIT_LAYERLEVEL" val="1"/>
  <p:tag name="KSO_WM_SLIDE_BACKGROUND_TYPE" val="belt"/>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8*i*0"/>
  <p:tag name="KSO_WM_UNIT_INDEX" val="0"/>
  <p:tag name="KSO_WM_UNIT_HIGHLIGHT" val="0"/>
  <p:tag name="KSO_WM_UNIT_COMPATIBLE" val="0"/>
  <p:tag name="KSO_WM_UNIT_DIAGRAM_ISNUMVISUAL" val="0"/>
  <p:tag name="KSO_WM_UNIT_DIAGRAM_ISREFERUNIT" val="0"/>
  <p:tag name="KSO_WM_UNIT_LAYERLEVEL" val="1"/>
  <p:tag name="KSO_WM_SLIDE_BACKGROUND_TYPE" val="belt"/>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8*i*0"/>
  <p:tag name="KSO_WM_UNIT_INDEX" val="0"/>
  <p:tag name="KSO_WM_UNIT_HIGHLIGHT" val="0"/>
  <p:tag name="KSO_WM_UNIT_COMPATIBLE" val="0"/>
  <p:tag name="KSO_WM_UNIT_DIAGRAM_ISNUMVISUAL" val="0"/>
  <p:tag name="KSO_WM_UNIT_DIAGRAM_ISREFERUNIT" val="0"/>
  <p:tag name="KSO_WM_UNIT_LAYERLEVEL" val="1"/>
  <p:tag name="KSO_WM_SLIDE_BACKGROUND_TYPE" val="belt"/>
</p:tagLst>
</file>

<file path=ppt/tags/tag203.xml><?xml version="1.0" encoding="utf-8"?>
<p:tagLst xmlns:a="http://schemas.openxmlformats.org/drawingml/2006/main" xmlns:r="http://schemas.openxmlformats.org/officeDocument/2006/relationships" xmlns:p="http://schemas.openxmlformats.org/presentationml/2006/main">
  <p:tag name="KSO_WM_SLIDE_ID" val="custom20184566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4566"/>
  <p:tag name="KSO_WM_SLIDE_LAYOUT" val="a_b"/>
  <p:tag name="KSO_WM_SLIDE_LAYOUT_CNT" val="1_1"/>
  <p:tag name="KSO_WM_UNIT_SHOW_EDIT_AREA_INDICATION" val="1"/>
  <p:tag name="KSO_WM_TEMPLATE_THUMBS_INDEX" val="1、9、12、17、19、22"/>
  <p:tag name="KSO_WM_COMBINE_RELATE_SLIDE_ID" val="background20180946_1"/>
  <p:tag name="KSO_WM_TEMPLATE_TOPIC_ID" val="2869567"/>
  <p:tag name="KSO_WM_TEMPLATE_OUTLINE_ID" val="15"/>
  <p:tag name="KSO_WM_TEMPLATE_SCENE_ID" val="1"/>
  <p:tag name="KSO_WM_TEMPLATE_JOB_ID" val="2"/>
  <p:tag name="KSO_WM_TEMPLATE_TOPIC_DEFAULT" val="1"/>
</p:tagLst>
</file>

<file path=ppt/tags/tag2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TYPE" val="a"/>
  <p:tag name="KSO_WM_UNIT_INDEX" val="1"/>
  <p:tag name="KSO_WM_UNIT_LAYERLEVEL" val="1"/>
  <p:tag name="KSO_WM_UNIT_VALUE" val="8"/>
  <p:tag name="KSO_WM_UNIT_ISCONTENTSTITLE" val="0"/>
  <p:tag name="KSO_WM_UNIT_HIGHLIGHT" val="0"/>
  <p:tag name="KSO_WM_UNIT_COMPATIBLE" val="0"/>
  <p:tag name="KSO_WM_UNIT_ID" val="custom20184566_1*a*1"/>
  <p:tag name="KSO_WM_UNIT_PRESET_TEXT" val="细线简约总结汇报"/>
  <p:tag name="KSO_WM_UNIT_NOCLEAR" val="0"/>
  <p:tag name="KSO_WM_UNIT_DIAGRAM_ISNUMVISUAL" val="0"/>
  <p:tag name="KSO_WM_UNIT_DIAGRAM_ISREFERUNIT" val="0"/>
  <p:tag name="KSO_WM_UNIT_ISNUMDGMTITLE" val="0"/>
  <p:tag name="KSO_WM_UNIT_TEXT_FILL_FORE_SCHEMECOLOR_INDEX_BRIGHTNESS" val="0"/>
  <p:tag name="KSO_WM_UNIT_TEXT_FILL_FORE_SCHEMECOLOR_INDEX" val="13"/>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TYPE" val="b"/>
  <p:tag name="KSO_WM_UNIT_INDEX" val="1"/>
  <p:tag name="KSO_WM_UNIT_LAYERLEVEL" val="1"/>
  <p:tag name="KSO_WM_UNIT_VALUE" val="26"/>
  <p:tag name="KSO_WM_UNIT_ISCONTENTSTITLE" val="0"/>
  <p:tag name="KSO_WM_UNIT_HIGHLIGHT" val="0"/>
  <p:tag name="KSO_WM_UNIT_COMPATIBLE" val="0"/>
  <p:tag name="KSO_WM_UNIT_ID" val="custom20184566_1*b*1"/>
  <p:tag name="KSO_WM_UNIT_PRESET_TEXT" val="Lorem ipsum dolor sit amet, consectetur adipisicing elit."/>
  <p:tag name="KSO_WM_UNIT_NOCLEAR" val="0"/>
  <p:tag name="KSO_WM_UNIT_DIAGRAM_ISNUMVISUAL" val="0"/>
  <p:tag name="KSO_WM_UNIT_DIAGRAM_ISREFERUNIT" val="0"/>
  <p:tag name="KSO_WM_UNIT_ISNUMDGMTITLE" val="0"/>
  <p:tag name="KSO_WM_UNIT_TEXT_FILL_FORE_SCHEMECOLOR_INDEX_BRIGHTNESS" val="0"/>
  <p:tag name="KSO_WM_UNIT_TEXT_FILL_FORE_SCHEMECOLOR_INDEX" val="13"/>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46_2"/>
  <p:tag name="KSO_WM_TEMPLATE_CATEGORY" val="custom"/>
  <p:tag name="KSO_WM_TEMPLATE_INDEX" val="20184566"/>
  <p:tag name="KSO_WM_SLIDE_ID" val="custom20184566_2"/>
  <p:tag name="KSO_WM_SLIDE_INDEX" val="2"/>
  <p:tag name="KSO_WM_TEMPLATE_SUBCATEGORY" val="0"/>
  <p:tag name="KSO_WM_SLIDE_SUBTYPE" val="pureTxt"/>
  <p:tag name="KSO_WM_TEMPLATE_MASTER_TYPE" val="1"/>
  <p:tag name="KSO_WM_TEMPLATE_COLOR_TYPE" val="0"/>
</p:tagLst>
</file>

<file path=ppt/tags/tag2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2*a*1"/>
  <p:tag name="KSO_WM_UNIT_PRESET_TEXT" val="LOREM IPSUM DOLOR"/>
  <p:tag name="KSO_WM_UNIT_NOCLEAR" val="0"/>
  <p:tag name="KSO_WM_UNIT_DIAGRAM_ISNUMVISUAL" val="0"/>
  <p:tag name="KSO_WM_UNIT_DIAGRAM_ISREFERUNIT" val="0"/>
  <p:tag name="KSO_WM_UNIT_ISNUMDGMTITLE" val="0"/>
</p:tagLst>
</file>

<file path=ppt/tags/tag20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UNIT_ID" val="custom20184566_2*f*1"/>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09.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2"/>
  <p:tag name="KSO_WM_SLIDE_LAYOUT" val="a_f"/>
  <p:tag name="KSO_WM_BEAUTIFY_FLAG" val="#wm#"/>
  <p:tag name="KSO_WM_SLIDE_TYPE" val="text"/>
  <p:tag name="KSO_WM_SLIDE_ITEM_CNT" val="0"/>
  <p:tag name="KSO_WM_TAG_VERSION" val="1.0"/>
  <p:tag name="KSO_WM_COMBINE_RELATE_SLIDE_ID" val="background20180946_3"/>
  <p:tag name="KSO_WM_TEMPLATE_CATEGORY" val="custom"/>
  <p:tag name="KSO_WM_TEMPLATE_INDEX" val="20184566"/>
  <p:tag name="KSO_WM_SLIDE_ID" val="custom20184566_3"/>
  <p:tag name="KSO_WM_SLIDE_INDEX" val="3"/>
  <p:tag name="KSO_WM_TEMPLATE_SUBCATEGORY" val="0"/>
  <p:tag name="KSO_WM_SLIDE_SUBTYPE" val="pureTxt"/>
  <p:tag name="KSO_WM_TEMPLATE_MASTER_TYPE" val="1"/>
  <p:tag name="KSO_WM_TEMPLATE_COLOR_TYPE" val="0"/>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3*a*1"/>
  <p:tag name="KSO_WM_UNIT_PRESET_TEXT" val="LOREM IPSUM DOLOR"/>
  <p:tag name="KSO_WM_UNIT_NOCLEAR" val="0"/>
  <p:tag name="KSO_WM_UNIT_DIAGRAM_ISNUMVISUAL" val="0"/>
  <p:tag name="KSO_WM_UNIT_DIAGRAM_ISREFERUNIT" val="0"/>
  <p:tag name="KSO_WM_UNIT_ISNUMDGMTITLE" val="0"/>
</p:tagLst>
</file>

<file path=ppt/tags/tag2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6_3*f*1"/>
  <p:tag name="KSO_WM_UNIT_PRESET_TEXT" val="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SLIDE_SIZE" val="827*426"/>
  <p:tag name="KSO_WM_SLIDE_POSITION" val="66*56"/>
  <p:tag name="KSO_WM_SLIDE_LAYOUT_CNT" val="1_1_1"/>
  <p:tag name="KSO_WM_SLIDE_LAYOUT" val="a_d_f"/>
  <p:tag name="KSO_WM_BEAUTIFY_FLAG" val="#wm#"/>
  <p:tag name="KSO_WM_SLIDE_TYPE" val="text"/>
  <p:tag name="KSO_WM_SLIDE_ITEM_CNT" val="0"/>
  <p:tag name="KSO_WM_TAG_VERSION" val="1.0"/>
  <p:tag name="KSO_WM_COMBINE_RELATE_SLIDE_ID" val="background20180946_4"/>
  <p:tag name="KSO_WM_TEMPLATE_CATEGORY" val="custom"/>
  <p:tag name="KSO_WM_TEMPLATE_INDEX" val="20184566"/>
  <p:tag name="KSO_WM_SLIDE_ID" val="custom20184566_4"/>
  <p:tag name="KSO_WM_SLIDE_INDEX" val="4"/>
  <p:tag name="KSO_WM_TEMPLATE_SUBCATEGORY" val="0"/>
  <p:tag name="KSO_WM_SLIDE_SUBTYPE" val="picTxt"/>
  <p:tag name="KSO_WM_TEMPLATE_MASTER_TYPE" val="1"/>
  <p:tag name="KSO_WM_TEMPLATE_COLOR_TYPE" val="0"/>
</p:tagLst>
</file>

<file path=ppt/tags/tag2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4*a*1"/>
  <p:tag name="KSO_WM_UNIT_PRESET_TEXT" val="LOREM IPSUM DOLOR"/>
  <p:tag name="KSO_WM_UNIT_NOCLEAR" val="0"/>
  <p:tag name="KSO_WM_UNIT_DIAGRAM_ISNUMVISUAL" val="0"/>
  <p:tag name="KSO_WM_UNIT_DIAGRAM_ISREFERUNIT" val="0"/>
  <p:tag name="KSO_WM_UNIT_ISNUMDGMTITLE" val="0"/>
</p:tagLst>
</file>

<file path=ppt/tags/tag2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TYPE" val="f"/>
  <p:tag name="KSO_WM_UNIT_INDEX" val="1"/>
  <p:tag name="KSO_WM_UNIT_LAYERLEVEL" val="1"/>
  <p:tag name="KSO_WM_UNIT_VALUE" val="209"/>
  <p:tag name="KSO_WM_UNIT_HIGHLIGHT" val="0"/>
  <p:tag name="KSO_WM_UNIT_COMPATIBLE" val="0"/>
  <p:tag name="KSO_WM_UNIT_ID" val="custom20184566_4*f*1"/>
  <p:tag name="KSO_WM_UNIT_PRESET_TEXT" val="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16.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46_2"/>
  <p:tag name="KSO_WM_TEMPLATE_CATEGORY" val="custom"/>
  <p:tag name="KSO_WM_TEMPLATE_INDEX" val="20184566"/>
  <p:tag name="KSO_WM_SLIDE_ID" val="custom20184566_2"/>
  <p:tag name="KSO_WM_SLIDE_INDEX" val="2"/>
  <p:tag name="KSO_WM_TEMPLATE_SUBCATEGORY" val="0"/>
  <p:tag name="KSO_WM_SLIDE_SUBTYPE" val="pureTxt"/>
  <p:tag name="KSO_WM_TEMPLATE_MASTER_TYPE" val="1"/>
  <p:tag name="KSO_WM_TEMPLATE_COLOR_TYPE" val="0"/>
</p:tagLst>
</file>

<file path=ppt/tags/tag2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2*a*1"/>
  <p:tag name="KSO_WM_UNIT_PRESET_TEXT" val="LOREM IPSUM DOLOR"/>
  <p:tag name="KSO_WM_UNIT_NOCLEAR" val="0"/>
  <p:tag name="KSO_WM_UNIT_DIAGRAM_ISNUMVISUAL" val="0"/>
  <p:tag name="KSO_WM_UNIT_DIAGRAM_ISREFERUNIT" val="0"/>
  <p:tag name="KSO_WM_UNIT_ISNUMDGMTITLE" val="0"/>
</p:tagLst>
</file>

<file path=ppt/tags/tag2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UNIT_ID" val="custom20184566_2*f*1"/>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19.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46_2"/>
  <p:tag name="KSO_WM_TEMPLATE_CATEGORY" val="custom"/>
  <p:tag name="KSO_WM_TEMPLATE_INDEX" val="20184566"/>
  <p:tag name="KSO_WM_SLIDE_ID" val="custom20184566_2"/>
  <p:tag name="KSO_WM_SLIDE_INDEX" val="2"/>
  <p:tag name="KSO_WM_TEMPLATE_SUBCATEGORY" val="0"/>
  <p:tag name="KSO_WM_SLIDE_SUBTYPE" val="pureTxt"/>
  <p:tag name="KSO_WM_TEMPLATE_MASTER_TYPE" val="1"/>
  <p:tag name="KSO_WM_TEMPLATE_COLOR_TYPE" val="0"/>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2*a*1"/>
  <p:tag name="KSO_WM_UNIT_PRESET_TEXT" val="LOREM IPSUM DOLOR"/>
  <p:tag name="KSO_WM_UNIT_NOCLEAR" val="0"/>
  <p:tag name="KSO_WM_UNIT_DIAGRAM_ISNUMVISUAL" val="0"/>
  <p:tag name="KSO_WM_UNIT_DIAGRAM_ISREFERUNIT" val="0"/>
  <p:tag name="KSO_WM_UNIT_ISNUMDGMTITLE" val="0"/>
</p:tagLst>
</file>

<file path=ppt/tags/tag2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UNIT_ID" val="custom20184566_2*f*1"/>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22.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46_2"/>
  <p:tag name="KSO_WM_TEMPLATE_CATEGORY" val="custom"/>
  <p:tag name="KSO_WM_TEMPLATE_INDEX" val="20184566"/>
  <p:tag name="KSO_WM_SLIDE_ID" val="custom20184566_2"/>
  <p:tag name="KSO_WM_SLIDE_INDEX" val="2"/>
  <p:tag name="KSO_WM_TEMPLATE_SUBCATEGORY" val="0"/>
  <p:tag name="KSO_WM_SLIDE_SUBTYPE" val="pureTxt"/>
  <p:tag name="KSO_WM_TEMPLATE_MASTER_TYPE" val="1"/>
  <p:tag name="KSO_WM_TEMPLATE_COLOR_TYPE" val="0"/>
</p:tagLst>
</file>

<file path=ppt/tags/tag2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2*a*1"/>
  <p:tag name="KSO_WM_UNIT_PRESET_TEXT" val="LOREM IPSUM DOLOR"/>
  <p:tag name="KSO_WM_UNIT_NOCLEAR" val="0"/>
  <p:tag name="KSO_WM_UNIT_DIAGRAM_ISNUMVISUAL" val="0"/>
  <p:tag name="KSO_WM_UNIT_DIAGRAM_ISREFERUNIT" val="0"/>
  <p:tag name="KSO_WM_UNIT_ISNUMDGMTITLE" val="0"/>
</p:tagLst>
</file>

<file path=ppt/tags/tag2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UNIT_ID" val="custom20184566_2*f*1"/>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25.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46_2"/>
  <p:tag name="KSO_WM_TEMPLATE_CATEGORY" val="custom"/>
  <p:tag name="KSO_WM_TEMPLATE_INDEX" val="20184566"/>
  <p:tag name="KSO_WM_SLIDE_ID" val="custom20184566_2"/>
  <p:tag name="KSO_WM_SLIDE_INDEX" val="2"/>
  <p:tag name="KSO_WM_TEMPLATE_SUBCATEGORY" val="0"/>
  <p:tag name="KSO_WM_SLIDE_SUBTYPE" val="pureTxt"/>
  <p:tag name="KSO_WM_TEMPLATE_MASTER_TYPE" val="1"/>
  <p:tag name="KSO_WM_TEMPLATE_COLOR_TYPE" val="0"/>
</p:tagLst>
</file>

<file path=ppt/tags/tag2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2*a*1"/>
  <p:tag name="KSO_WM_UNIT_PRESET_TEXT" val="LOREM IPSUM DOLOR"/>
  <p:tag name="KSO_WM_UNIT_NOCLEAR" val="0"/>
  <p:tag name="KSO_WM_UNIT_DIAGRAM_ISNUMVISUAL" val="0"/>
  <p:tag name="KSO_WM_UNIT_DIAGRAM_ISREFERUNIT" val="0"/>
  <p:tag name="KSO_WM_UNIT_ISNUMDGMTITLE" val="0"/>
</p:tagLst>
</file>

<file path=ppt/tags/tag2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UNIT_ID" val="custom20184566_2*f*1"/>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28.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46_2"/>
  <p:tag name="KSO_WM_TEMPLATE_CATEGORY" val="custom"/>
  <p:tag name="KSO_WM_TEMPLATE_INDEX" val="20184566"/>
  <p:tag name="KSO_WM_SLIDE_ID" val="custom20184566_2"/>
  <p:tag name="KSO_WM_SLIDE_INDEX" val="2"/>
  <p:tag name="KSO_WM_TEMPLATE_SUBCATEGORY" val="0"/>
  <p:tag name="KSO_WM_SLIDE_SUBTYPE" val="pureTxt"/>
  <p:tag name="KSO_WM_TEMPLATE_MASTER_TYPE" val="1"/>
  <p:tag name="KSO_WM_TEMPLATE_COLOR_TYPE" val="0"/>
</p:tagLst>
</file>

<file path=ppt/tags/tag2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2*a*1"/>
  <p:tag name="KSO_WM_UNIT_PRESET_TEXT" val="LOREM IPSUM DOLOR"/>
  <p:tag name="KSO_WM_UNIT_NOCLEAR" val="0"/>
  <p:tag name="KSO_WM_UNIT_DIAGRAM_ISNUMVISUAL" val="0"/>
  <p:tag name="KSO_WM_UNIT_DIAGRAM_ISREFERUNIT" val="0"/>
  <p:tag name="KSO_WM_UNIT_ISNUMDGMTITLE" val="0"/>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46_2"/>
  <p:tag name="KSO_WM_TEMPLATE_CATEGORY" val="custom"/>
  <p:tag name="KSO_WM_TEMPLATE_INDEX" val="20184566"/>
  <p:tag name="KSO_WM_SLIDE_ID" val="custom20184566_2"/>
  <p:tag name="KSO_WM_SLIDE_INDEX" val="2"/>
  <p:tag name="KSO_WM_TEMPLATE_SUBCATEGORY" val="0"/>
  <p:tag name="KSO_WM_SLIDE_SUBTYPE" val="pureTxt"/>
  <p:tag name="KSO_WM_TEMPLATE_MASTER_TYPE" val="1"/>
  <p:tag name="KSO_WM_TEMPLATE_COLOR_TYPE" val="0"/>
</p:tagLst>
</file>

<file path=ppt/tags/tag2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2*a*1"/>
  <p:tag name="KSO_WM_UNIT_PRESET_TEXT" val="LOREM IPSUM DOLOR"/>
  <p:tag name="KSO_WM_UNIT_NOCLEAR" val="0"/>
  <p:tag name="KSO_WM_UNIT_DIAGRAM_ISNUMVISUAL" val="0"/>
  <p:tag name="KSO_WM_UNIT_DIAGRAM_ISREFERUNIT" val="0"/>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UNIT_ID" val="custom20184566_2*f*1"/>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33.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46_2"/>
  <p:tag name="KSO_WM_TEMPLATE_CATEGORY" val="custom"/>
  <p:tag name="KSO_WM_TEMPLATE_INDEX" val="20184566"/>
  <p:tag name="KSO_WM_SLIDE_ID" val="custom20184566_2"/>
  <p:tag name="KSO_WM_SLIDE_INDEX" val="2"/>
  <p:tag name="KSO_WM_TEMPLATE_SUBCATEGORY" val="0"/>
  <p:tag name="KSO_WM_SLIDE_SUBTYPE" val="pureTxt"/>
  <p:tag name="KSO_WM_TEMPLATE_MASTER_TYPE" val="1"/>
  <p:tag name="KSO_WM_TEMPLATE_COLOR_TYPE" val="0"/>
</p:tagLst>
</file>

<file path=ppt/tags/tag2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2*a*1"/>
  <p:tag name="KSO_WM_UNIT_PRESET_TEXT" val="LOREM IPSUM DOLOR"/>
  <p:tag name="KSO_WM_UNIT_NOCLEAR" val="0"/>
  <p:tag name="KSO_WM_UNIT_DIAGRAM_ISNUMVISUAL" val="0"/>
  <p:tag name="KSO_WM_UNIT_DIAGRAM_ISREFERUNIT" val="0"/>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UNIT_ID" val="custom20184566_2*f*1"/>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36.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46_2"/>
  <p:tag name="KSO_WM_TEMPLATE_CATEGORY" val="custom"/>
  <p:tag name="KSO_WM_TEMPLATE_INDEX" val="20184566"/>
  <p:tag name="KSO_WM_SLIDE_ID" val="custom20184566_2"/>
  <p:tag name="KSO_WM_SLIDE_INDEX" val="2"/>
  <p:tag name="KSO_WM_TEMPLATE_SUBCATEGORY" val="0"/>
  <p:tag name="KSO_WM_SLIDE_SUBTYPE" val="pureTxt"/>
  <p:tag name="KSO_WM_TEMPLATE_MASTER_TYPE" val="1"/>
  <p:tag name="KSO_WM_TEMPLATE_COLOR_TYPE" val="0"/>
</p:tagLst>
</file>

<file path=ppt/tags/tag2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2*a*1"/>
  <p:tag name="KSO_WM_UNIT_PRESET_TEXT" val="LOREM IPSUM DOLOR"/>
  <p:tag name="KSO_WM_UNIT_NOCLEAR" val="0"/>
  <p:tag name="KSO_WM_UNIT_DIAGRAM_ISNUMVISUAL" val="0"/>
  <p:tag name="KSO_WM_UNIT_DIAGRAM_ISREFERUNIT" val="0"/>
  <p:tag name="KSO_WM_UNIT_ISNUMDGMTITLE" val="0"/>
</p:tagLst>
</file>

<file path=ppt/tags/tag2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UNIT_ID" val="custom20184566_2*f*1"/>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f"/>
  <p:tag name="KSO_WM_SLIDE_LAYOUT_CNT" val="1_1"/>
  <p:tag name="KSO_WM_SLIDE_TYPE" val="endPage"/>
  <p:tag name="KSO_WM_BEAUTIFY_FLAG" val="#wm#"/>
  <p:tag name="KSO_WM_COMBINE_RELATE_SLIDE_ID" val="background20180946_10"/>
  <p:tag name="KSO_WM_TEMPLATE_CATEGORY" val="custom"/>
  <p:tag name="KSO_WM_TEMPLATE_INDEX" val="20184566"/>
  <p:tag name="KSO_WM_SLIDE_ID" val="custom20184566_22"/>
  <p:tag name="KSO_WM_SLIDE_INDEX" val="22"/>
  <p:tag name="KSO_WM_TEMPLATE_SUBCATEGORY" val="0"/>
  <p:tag name="KSO_WM_SLIDE_SUBTYPE" val="pureTxt"/>
  <p:tag name="KSO_WM_TEMPLATE_MASTER_TYPE" val="1"/>
  <p:tag name="KSO_WM_TEMPLATE_COLOR_TYPE" val="0"/>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6"/>
  <p:tag name="KSO_WM_TAG_VERSION" val="1.0"/>
  <p:tag name="KSO_WM_BEAUTIFY_FLAG" val="#wm#"/>
  <p:tag name="KSO_WM_UNIT_TYPE" val="f"/>
  <p:tag name="KSO_WM_UNIT_INDEX" val="1"/>
  <p:tag name="KSO_WM_UNIT_ID" val="custom20184566_22*f*1"/>
  <p:tag name="KSO_WM_UNIT_LAYERLEVEL" val="1"/>
  <p:tag name="KSO_WM_UNIT_VALUE" val="13"/>
  <p:tag name="KSO_WM_UNIT_HIGHLIGHT" val="0"/>
  <p:tag name="KSO_WM_UNIT_COMPATIBLE" val="0"/>
  <p:tag name="KSO_WM_UNIT_PRESET_TEXT" val="THANK YOU"/>
  <p:tag name="KSO_WM_UNIT_NOCLEAR" val="0"/>
  <p:tag name="KSO_WM_UNIT_DIAGRAM_ISNUMVISUAL" val="0"/>
  <p:tag name="KSO_WM_UNIT_DIAGRAM_ISREFERUNIT" val="0"/>
  <p:tag name="KSO_WM_UNIT_SUBTYPE" val="a"/>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66"/>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66"/>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0946_1"/>
  <p:tag name="KSO_WM_TEMPLATE_CATEGORY" val="custom"/>
  <p:tag name="KSO_WM_TEMPLATE_INDEX" val="20184566"/>
  <p:tag name="KSO_WM_TEMPLATE_SUBCATEGORY" val="0"/>
  <p:tag name="KSO_WM_TEMPLATE_THUMBS_INDEX" val="1、9、12、17、19、22"/>
  <p:tag name="KSO_WM_TEMPLATE_TOPIC_ID" val="2869567"/>
  <p:tag name="KSO_WM_TEMPLATE_OUTLINE_ID" val="15"/>
  <p:tag name="KSO_WM_TEMPLATE_SCENE_ID" val="1"/>
  <p:tag name="KSO_WM_TEMPLATE_JOB_ID" val="2"/>
  <p:tag name="KSO_WM_TEMPLATE_TOPIC_DEFAULT" val="1"/>
  <p:tag name="KSO_WM_TEMPLATE_MASTER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0"/>
  <p:tag name="KSO_WM_UNIT_INDEX"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F2F2F2"/>
      </a:dk2>
      <a:lt2>
        <a:srgbClr val="FFFFFF"/>
      </a:lt2>
      <a:accent1>
        <a:srgbClr val="000000"/>
      </a:accent1>
      <a:accent2>
        <a:srgbClr val="2E2E2E"/>
      </a:accent2>
      <a:accent3>
        <a:srgbClr val="5C5C5C"/>
      </a:accent3>
      <a:accent4>
        <a:srgbClr val="898989"/>
      </a:accent4>
      <a:accent5>
        <a:srgbClr val="B7B7B7"/>
      </a:accent5>
      <a:accent6>
        <a:srgbClr val="E5E5E5"/>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2226</Words>
  <Application>Microsoft Office PowerPoint</Application>
  <PresentationFormat>宽屏</PresentationFormat>
  <Paragraphs>102</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-apple-system</vt:lpstr>
      <vt:lpstr>宋体</vt:lpstr>
      <vt:lpstr>微软雅黑</vt:lpstr>
      <vt:lpstr>Arial</vt:lpstr>
      <vt:lpstr>Calibri</vt:lpstr>
      <vt:lpstr>Cambria Math</vt:lpstr>
      <vt:lpstr>Wingdings</vt:lpstr>
      <vt:lpstr>WPS</vt:lpstr>
      <vt:lpstr>Office 主题</vt:lpstr>
      <vt:lpstr>Watermark for LLM</vt:lpstr>
      <vt:lpstr>Background</vt:lpstr>
      <vt:lpstr>Taxonomy of watermarking</vt:lpstr>
      <vt:lpstr>Taxonomy of watermarking</vt:lpstr>
      <vt:lpstr>Embedding Watermarks Into Model Parameters</vt:lpstr>
      <vt:lpstr>Using Pre-Defined Inputs as Triggers</vt:lpstr>
      <vt:lpstr>Using Pre-Defined Inputs as Triggers</vt:lpstr>
      <vt:lpstr>Robust Watermarking</vt:lpstr>
      <vt:lpstr>Robust Multi-bit Natural Language Watermarking through Invariant Features</vt:lpstr>
      <vt:lpstr>Adversarial Watermarking Transformer: Towards Tracing Text Provenance with Data Hiding</vt:lpstr>
      <vt:lpstr>Undetectable Watermarks for Language Models</vt:lpstr>
      <vt:lpstr>Ideas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1355292865@qq.com</cp:lastModifiedBy>
  <cp:revision>222</cp:revision>
  <dcterms:created xsi:type="dcterms:W3CDTF">2019-06-19T02:08:00Z</dcterms:created>
  <dcterms:modified xsi:type="dcterms:W3CDTF">2023-08-04T13:49:52Z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2714BC2042754196817988410A36725A</vt:lpwstr>
  </property>
</Properties>
</file>