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5" r:id="rId6"/>
    <p:sldId id="297" r:id="rId7"/>
    <p:sldId id="298" r:id="rId8"/>
    <p:sldId id="303" r:id="rId9"/>
    <p:sldId id="304" r:id="rId10"/>
    <p:sldId id="301" r:id="rId11"/>
    <p:sldId id="302" r:id="rId12"/>
    <p:sldId id="299" r:id="rId13"/>
    <p:sldId id="300" r:id="rId14"/>
    <p:sldId id="266" r:id="rId15"/>
    <p:sldId id="263" r:id="rId16"/>
    <p:sldId id="305" r:id="rId17"/>
    <p:sldId id="275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PT Sans" panose="020B0503020203020204" pitchFamily="34" charset="-52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Trispac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244"/>
    <a:srgbClr val="150230"/>
    <a:srgbClr val="1C0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FDB02F-05EC-4148-9AB7-31DC426411C3}">
  <a:tblStyle styleId="{57FDB02F-05EC-4148-9AB7-31DC42641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61FCEC-AD7A-4761-8986-A54461568E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2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8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1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53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3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e6b3ce6a0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e6b3ce6a0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22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15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1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 hasCustomPrompt="1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 idx="2" hasCustomPrompt="1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4" hasCustomPrompt="1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2" r:id="rId9"/>
    <p:sldLayoutId id="2147483663" r:id="rId10"/>
    <p:sldLayoutId id="2147483664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688973" y="526928"/>
            <a:ext cx="3281596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Project</a:t>
            </a:r>
            <a:endParaRPr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1"/>
          </p:nvPr>
        </p:nvSpPr>
        <p:spPr>
          <a:xfrm>
            <a:off x="1689994" y="3766128"/>
            <a:ext cx="2102416" cy="121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0907-31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Сакаева</a:t>
            </a:r>
            <a:r>
              <a:rPr lang="ru-RU" dirty="0"/>
              <a:t> Диана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Загидуллина</a:t>
            </a:r>
            <a:r>
              <a:rPr lang="ru-RU" dirty="0"/>
              <a:t> </a:t>
            </a:r>
            <a:r>
              <a:rPr lang="ru-RU" dirty="0" err="1"/>
              <a:t>Камила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Шамуранова</a:t>
            </a:r>
            <a:r>
              <a:rPr lang="ru-RU" dirty="0"/>
              <a:t> Елизавета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2884991" y="296131"/>
            <a:ext cx="5135400" cy="1017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147328" y="1313441"/>
            <a:ext cx="6572320" cy="364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4. Функция для обновления содержимого существующего файла в файловой системе. </a:t>
            </a:r>
            <a:r>
              <a:rPr lang="en-US" sz="1400" i="1" dirty="0" err="1"/>
              <a:t>fs_update</a:t>
            </a:r>
            <a:r>
              <a:rPr lang="en-US" sz="1400" i="1" dirty="0"/>
              <a:t> </a:t>
            </a:r>
            <a:endParaRPr lang="ru-RU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Параметры:</a:t>
            </a:r>
          </a:p>
          <a:p>
            <a:pPr marL="0" indent="0">
              <a:buNone/>
            </a:pPr>
            <a:r>
              <a:rPr lang="ru-RU" b="1" dirty="0"/>
              <a:t>f</a:t>
            </a:r>
            <a:r>
              <a:rPr lang="en-US" b="1" dirty="0"/>
              <a:t>s</a:t>
            </a:r>
            <a:r>
              <a:rPr lang="ru-RU" b="1" dirty="0"/>
              <a:t>: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FileSystem</a:t>
            </a:r>
            <a:r>
              <a:rPr lang="ru-RU" dirty="0"/>
              <a:t> *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Указатель на структуру файловой системы, в которой содержится обновляемый файл </a:t>
            </a:r>
          </a:p>
          <a:p>
            <a:pPr marL="0" indent="0">
              <a:buNone/>
            </a:pPr>
            <a:r>
              <a:rPr lang="en-US" b="1" dirty="0"/>
              <a:t>path</a:t>
            </a:r>
            <a:r>
              <a:rPr lang="ru-RU" b="1" dirty="0"/>
              <a:t>: 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en-US" dirty="0"/>
              <a:t>const char *</a:t>
            </a:r>
            <a:r>
              <a:rPr lang="ru-RU" dirty="0"/>
              <a:t>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Строка, представляющая путь к файлу, содержимое которого должно быть обновлено.</a:t>
            </a:r>
          </a:p>
          <a:p>
            <a:pPr marL="0" indent="0">
              <a:buNone/>
            </a:pPr>
            <a:r>
              <a:rPr lang="en-US" b="1" dirty="0"/>
              <a:t>new_content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/>
              <a:t>- Тип: </a:t>
            </a:r>
            <a:r>
              <a:rPr lang="en-US" dirty="0"/>
              <a:t>const char *</a:t>
            </a:r>
            <a:r>
              <a:rPr lang="ru-RU" dirty="0"/>
              <a:t>    </a:t>
            </a:r>
          </a:p>
          <a:p>
            <a:pPr marL="0" indent="0">
              <a:buNone/>
            </a:pPr>
            <a:r>
              <a:rPr lang="ru-RU" dirty="0"/>
              <a:t>- Описание: Строка с новым содержимым для указанного файла.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Возвращает: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int</a:t>
            </a:r>
            <a:r>
              <a:rPr lang="ru-RU" dirty="0"/>
              <a:t>  </a:t>
            </a:r>
          </a:p>
          <a:p>
            <a:pPr marL="171450" indent="-171450">
              <a:buFontTx/>
              <a:buChar char="-"/>
            </a:pPr>
            <a:r>
              <a:rPr lang="ru-RU" dirty="0"/>
              <a:t> Описание: Возвращает 0 в случае успешного обновления содержимого файла. Возвращает -1, если файл с указанным путем не найден.</a:t>
            </a:r>
            <a:endParaRPr lang="ru-RU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6497986" y="832790"/>
            <a:ext cx="2835013" cy="3596024"/>
            <a:chOff x="6497986" y="832790"/>
            <a:chExt cx="2835013" cy="3596024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6497986" y="832790"/>
              <a:ext cx="2422238" cy="3596024"/>
              <a:chOff x="6197561" y="739328"/>
              <a:chExt cx="2422238" cy="3596024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9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8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8" name="Google Shape;568;p38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-920877" y="203004"/>
            <a:ext cx="3619987" cy="2400682"/>
            <a:chOff x="-920877" y="697417"/>
            <a:chExt cx="3619987" cy="2400682"/>
          </a:xfrm>
        </p:grpSpPr>
        <p:sp>
          <p:nvSpPr>
            <p:cNvPr id="576" name="Google Shape;576;p38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C65FDC-44F9-46CF-863B-12712B162D3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62932" y="1512036"/>
            <a:ext cx="8418707" cy="2488346"/>
          </a:xfrm>
        </p:spPr>
        <p:txBody>
          <a:bodyPr/>
          <a:lstStyle/>
          <a:p>
            <a:pPr algn="l"/>
            <a:r>
              <a:rPr lang="en-US" sz="1400" dirty="0"/>
              <a:t>int </a:t>
            </a:r>
            <a:r>
              <a:rPr lang="en-US" sz="1400" dirty="0" err="1"/>
              <a:t>fs_update</a:t>
            </a:r>
            <a:r>
              <a:rPr lang="en-US" sz="1400" dirty="0"/>
              <a:t>(</a:t>
            </a:r>
            <a:r>
              <a:rPr lang="en-US" sz="1400" dirty="0" err="1"/>
              <a:t>FileSystem</a:t>
            </a:r>
            <a:r>
              <a:rPr lang="en-US" sz="1400" dirty="0"/>
              <a:t> *fs, const char *path, const char *new_content) {    </a:t>
            </a:r>
            <a:br>
              <a:rPr lang="ru-RU" sz="1400" dirty="0"/>
            </a:br>
            <a:r>
              <a:rPr lang="en-US" sz="1400" dirty="0"/>
              <a:t>int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/>
              <a:t>find_index</a:t>
            </a:r>
            <a:r>
              <a:rPr lang="en-US" sz="1400" dirty="0"/>
              <a:t>(fs, path);    </a:t>
            </a:r>
            <a:br>
              <a:rPr lang="ru-RU" sz="1400" dirty="0"/>
            </a:br>
            <a:r>
              <a:rPr lang="en-US" sz="1400" dirty="0"/>
              <a:t>if (</a:t>
            </a:r>
            <a:r>
              <a:rPr lang="en-US" sz="1400" dirty="0" err="1"/>
              <a:t>idx</a:t>
            </a:r>
            <a:r>
              <a:rPr lang="en-US" sz="1400" dirty="0"/>
              <a:t> &lt; 0) return -1;    </a:t>
            </a:r>
            <a:br>
              <a:rPr lang="ru-RU" sz="1400" dirty="0"/>
            </a:br>
            <a:r>
              <a:rPr lang="en-US" sz="1400" dirty="0"/>
              <a:t>free(fs-&gt;entries[</a:t>
            </a:r>
            <a:r>
              <a:rPr lang="en-US" sz="1400" dirty="0" err="1"/>
              <a:t>idx</a:t>
            </a:r>
            <a:r>
              <a:rPr lang="en-US" sz="1400" dirty="0"/>
              <a:t>].content);    </a:t>
            </a:r>
            <a:br>
              <a:rPr lang="ru-RU" sz="1400" dirty="0"/>
            </a:br>
            <a:r>
              <a:rPr lang="en-US" sz="1400" dirty="0"/>
              <a:t>fs-&gt;entries[</a:t>
            </a:r>
            <a:r>
              <a:rPr lang="en-US" sz="1400" dirty="0" err="1"/>
              <a:t>idx</a:t>
            </a:r>
            <a:r>
              <a:rPr lang="en-US" sz="1400" dirty="0"/>
              <a:t>].content = </a:t>
            </a:r>
            <a:r>
              <a:rPr lang="en-US" sz="1400" dirty="0" err="1"/>
              <a:t>strdup</a:t>
            </a:r>
            <a:r>
              <a:rPr lang="en-US" sz="1400" dirty="0"/>
              <a:t>(new_content);    </a:t>
            </a:r>
            <a:br>
              <a:rPr lang="ru-RU" sz="1400" dirty="0"/>
            </a:br>
            <a:r>
              <a:rPr lang="en-US" sz="1400" dirty="0"/>
              <a:t>return 0;</a:t>
            </a:r>
            <a:br>
              <a:rPr lang="ru-RU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9250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2884991" y="296131"/>
            <a:ext cx="5135400" cy="1017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89172" y="1410972"/>
            <a:ext cx="6572320" cy="325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r>
              <a:rPr lang="ru-RU" dirty="0">
                <a:solidFill>
                  <a:schemeClr val="dk1"/>
                </a:solidFill>
              </a:rPr>
              <a:t>. Код для удаления файла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/>
              <a:t>fs_delete</a:t>
            </a:r>
            <a:endParaRPr lang="ru-RU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Параметры:</a:t>
            </a:r>
          </a:p>
          <a:p>
            <a:pPr marL="0" indent="0">
              <a:buNone/>
            </a:pPr>
            <a:r>
              <a:rPr lang="ru-RU" b="1" dirty="0"/>
              <a:t>f</a:t>
            </a:r>
            <a:r>
              <a:rPr lang="en-US" b="1" dirty="0"/>
              <a:t>s</a:t>
            </a:r>
            <a:r>
              <a:rPr lang="ru-RU" b="1" dirty="0"/>
              <a:t>: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FileSystem</a:t>
            </a:r>
            <a:r>
              <a:rPr lang="ru-RU" dirty="0"/>
              <a:t> *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Указатель на структуру </a:t>
            </a:r>
            <a:r>
              <a:rPr lang="ru-RU" dirty="0" err="1"/>
              <a:t>FileSystem</a:t>
            </a:r>
            <a:r>
              <a:rPr lang="ru-RU" dirty="0"/>
              <a:t>, из которой необходимо удалить файл. Этот указатель используется для модификации структуры файловой системы.</a:t>
            </a:r>
          </a:p>
          <a:p>
            <a:pPr marL="0" indent="0">
              <a:buNone/>
            </a:pPr>
            <a:r>
              <a:rPr lang="en-US" b="1" dirty="0"/>
              <a:t>path</a:t>
            </a:r>
            <a:r>
              <a:rPr lang="ru-RU" b="1" dirty="0"/>
              <a:t>: 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en-US" dirty="0"/>
              <a:t>const char *</a:t>
            </a:r>
            <a:r>
              <a:rPr lang="ru-RU" dirty="0"/>
              <a:t>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Строка, представляющая путь к файлу, который нужно удалить из файловой системы.</a:t>
            </a:r>
          </a:p>
          <a:p>
            <a:pPr marL="0" indent="0">
              <a:buNone/>
            </a:pPr>
            <a:r>
              <a:rPr lang="ru-RU" dirty="0"/>
              <a:t>Возвращает: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int</a:t>
            </a:r>
            <a:r>
              <a:rPr lang="ru-RU" dirty="0"/>
              <a:t>  </a:t>
            </a:r>
          </a:p>
          <a:p>
            <a:pPr marL="171450" indent="-171450">
              <a:buFontTx/>
              <a:buChar char="-"/>
            </a:pPr>
            <a:r>
              <a:rPr lang="ru-RU" dirty="0"/>
              <a:t> Описание: Возвращает 0, если файл удален успешно. Возвращает -1, если файл не найден, и, соответственно, не может быть удален.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6497986" y="832790"/>
            <a:ext cx="2835013" cy="3596024"/>
            <a:chOff x="6497986" y="832790"/>
            <a:chExt cx="2835013" cy="3596024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6497986" y="832790"/>
              <a:ext cx="2422238" cy="3596024"/>
              <a:chOff x="6197561" y="739328"/>
              <a:chExt cx="2422238" cy="3596024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97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8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8" name="Google Shape;568;p38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-920877" y="203004"/>
            <a:ext cx="3619987" cy="2400682"/>
            <a:chOff x="-920877" y="697417"/>
            <a:chExt cx="3619987" cy="2400682"/>
          </a:xfrm>
        </p:grpSpPr>
        <p:sp>
          <p:nvSpPr>
            <p:cNvPr id="576" name="Google Shape;576;p38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C65FDC-44F9-46CF-863B-12712B162D3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773724" y="1423309"/>
            <a:ext cx="6074535" cy="2488346"/>
          </a:xfrm>
        </p:spPr>
        <p:txBody>
          <a:bodyPr/>
          <a:lstStyle/>
          <a:p>
            <a:pPr algn="l"/>
            <a:r>
              <a:rPr lang="en-US" sz="1400" dirty="0"/>
              <a:t>int </a:t>
            </a:r>
            <a:r>
              <a:rPr lang="en-US" sz="1400" dirty="0" err="1"/>
              <a:t>fs_delete</a:t>
            </a:r>
            <a:r>
              <a:rPr lang="en-US" sz="1400" dirty="0"/>
              <a:t>(</a:t>
            </a:r>
            <a:r>
              <a:rPr lang="en-US" sz="1400" dirty="0" err="1"/>
              <a:t>FileSystem</a:t>
            </a:r>
            <a:r>
              <a:rPr lang="en-US" sz="1400" dirty="0"/>
              <a:t> *fs, const char *path) {    int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/>
              <a:t>find_index</a:t>
            </a:r>
            <a:r>
              <a:rPr lang="en-US" sz="1400" dirty="0"/>
              <a:t>(fs, path);    </a:t>
            </a:r>
            <a:br>
              <a:rPr lang="ru-RU" sz="1400" dirty="0"/>
            </a:br>
            <a:r>
              <a:rPr lang="en-US" sz="1400" dirty="0"/>
              <a:t>if (</a:t>
            </a:r>
            <a:r>
              <a:rPr lang="en-US" sz="1400" dirty="0" err="1"/>
              <a:t>idx</a:t>
            </a:r>
            <a:r>
              <a:rPr lang="en-US" sz="1400" dirty="0"/>
              <a:t> &lt; 0) return -1;    </a:t>
            </a:r>
            <a:br>
              <a:rPr lang="ru-RU" sz="1400" dirty="0"/>
            </a:br>
            <a:r>
              <a:rPr lang="en-US" sz="1400" dirty="0"/>
              <a:t>free(fs-&gt;entries[</a:t>
            </a:r>
            <a:r>
              <a:rPr lang="en-US" sz="1400" dirty="0" err="1"/>
              <a:t>idx</a:t>
            </a:r>
            <a:r>
              <a:rPr lang="en-US" sz="1400" dirty="0"/>
              <a:t>].path);    </a:t>
            </a:r>
            <a:br>
              <a:rPr lang="ru-RU" sz="1400" dirty="0"/>
            </a:br>
            <a:r>
              <a:rPr lang="en-US" sz="1400" dirty="0"/>
              <a:t>free(fs-&gt;entries[</a:t>
            </a:r>
            <a:r>
              <a:rPr lang="en-US" sz="1400" dirty="0" err="1"/>
              <a:t>idx</a:t>
            </a:r>
            <a:r>
              <a:rPr lang="en-US" sz="1400" dirty="0"/>
              <a:t>].content);    </a:t>
            </a:r>
            <a:br>
              <a:rPr lang="ru-RU" sz="1400" dirty="0"/>
            </a:br>
            <a:r>
              <a:rPr lang="en-US" sz="1400" dirty="0" err="1"/>
              <a:t>memmove</a:t>
            </a:r>
            <a:r>
              <a:rPr lang="en-US" sz="1400" dirty="0"/>
              <a:t>(&amp;fs-&gt;entries[</a:t>
            </a:r>
            <a:r>
              <a:rPr lang="en-US" sz="1400" dirty="0" err="1"/>
              <a:t>idx</a:t>
            </a:r>
            <a:r>
              <a:rPr lang="en-US" sz="1400" dirty="0"/>
              <a:t>], &amp;fs-&gt;entries[</a:t>
            </a:r>
            <a:r>
              <a:rPr lang="en-US" sz="1400" dirty="0" err="1"/>
              <a:t>idx</a:t>
            </a:r>
            <a:r>
              <a:rPr lang="en-US" sz="1400" dirty="0"/>
              <a:t> + 1],            (fs-&gt;count - </a:t>
            </a:r>
            <a:r>
              <a:rPr lang="en-US" sz="1400" dirty="0" err="1"/>
              <a:t>idx</a:t>
            </a:r>
            <a:r>
              <a:rPr lang="en-US" sz="1400" dirty="0"/>
              <a:t> - 1) *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FileEntry</a:t>
            </a:r>
            <a:r>
              <a:rPr lang="en-US" sz="1400" dirty="0"/>
              <a:t>));    </a:t>
            </a:r>
            <a:br>
              <a:rPr lang="ru-RU" sz="1400" dirty="0"/>
            </a:br>
            <a:r>
              <a:rPr lang="ru-RU" sz="1400" dirty="0"/>
              <a:t> </a:t>
            </a:r>
            <a:r>
              <a:rPr lang="en-US" sz="1400" dirty="0"/>
              <a:t>fs-&gt;count--;    </a:t>
            </a:r>
            <a:br>
              <a:rPr lang="ru-RU" sz="1400" dirty="0"/>
            </a:br>
            <a:r>
              <a:rPr lang="en-US" sz="1400" dirty="0"/>
              <a:t>return 0;</a:t>
            </a:r>
            <a:br>
              <a:rPr lang="ru-RU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06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>
            <a:spLocks noGrp="1"/>
          </p:cNvSpPr>
          <p:nvPr>
            <p:ph type="title"/>
          </p:nvPr>
        </p:nvSpPr>
        <p:spPr>
          <a:xfrm>
            <a:off x="1356764" y="3311851"/>
            <a:ext cx="6396600" cy="1424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Логотип нашего проекта</a:t>
            </a:r>
            <a:endParaRPr dirty="0"/>
          </a:p>
        </p:txBody>
      </p:sp>
      <p:sp>
        <p:nvSpPr>
          <p:cNvPr id="591" name="Google Shape;591;p39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9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9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9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9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9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1D18F-0261-4397-9C51-54480ADF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53" y="366712"/>
            <a:ext cx="2738356" cy="27383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>
            <a:spLocks noGrp="1"/>
          </p:cNvSpPr>
          <p:nvPr>
            <p:ph type="title"/>
          </p:nvPr>
        </p:nvSpPr>
        <p:spPr>
          <a:xfrm>
            <a:off x="720000" y="3624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Принцип использования команд</a:t>
            </a:r>
            <a:endParaRPr dirty="0"/>
          </a:p>
        </p:txBody>
      </p:sp>
      <p:sp>
        <p:nvSpPr>
          <p:cNvPr id="510" name="Google Shape;510;p36"/>
          <p:cNvSpPr txBox="1">
            <a:spLocks noGrp="1"/>
          </p:cNvSpPr>
          <p:nvPr>
            <p:ph type="subTitle" idx="5"/>
          </p:nvPr>
        </p:nvSpPr>
        <p:spPr>
          <a:xfrm>
            <a:off x="1697074" y="1263785"/>
            <a:ext cx="2936340" cy="875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&gt;INSERT/</a:t>
            </a:r>
            <a:r>
              <a:rPr lang="en-US" sz="2000" dirty="0"/>
              <a:t>hello.txt</a:t>
            </a:r>
            <a:endParaRPr lang="en-US" dirty="0"/>
          </a:p>
          <a:p>
            <a:pPr marL="0" indent="0"/>
            <a:r>
              <a:rPr lang="ru-RU" sz="1400" dirty="0"/>
              <a:t>Готово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subTitle" idx="6"/>
          </p:nvPr>
        </p:nvSpPr>
        <p:spPr>
          <a:xfrm>
            <a:off x="1687326" y="1881683"/>
            <a:ext cx="5502120" cy="1153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</a:t>
            </a:r>
            <a:r>
              <a:rPr lang="ru-RU" dirty="0"/>
              <a:t>UPDATE /hello.txt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Введите новые данные (строка "." завершает ввод):Привет, мир!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.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Перезаписано</a:t>
            </a:r>
            <a:endParaRPr sz="1400" dirty="0"/>
          </a:p>
        </p:txBody>
      </p:sp>
      <p:sp>
        <p:nvSpPr>
          <p:cNvPr id="512" name="Google Shape;512;p36"/>
          <p:cNvSpPr txBox="1">
            <a:spLocks noGrp="1"/>
          </p:cNvSpPr>
          <p:nvPr>
            <p:ph type="subTitle" idx="7"/>
          </p:nvPr>
        </p:nvSpPr>
        <p:spPr>
          <a:xfrm>
            <a:off x="1676246" y="302839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</a:t>
            </a:r>
            <a:endParaRPr sz="1400" dirty="0"/>
          </a:p>
        </p:txBody>
      </p:sp>
      <p:sp>
        <p:nvSpPr>
          <p:cNvPr id="513" name="Google Shape;513;p36"/>
          <p:cNvSpPr txBox="1">
            <a:spLocks noGrp="1"/>
          </p:cNvSpPr>
          <p:nvPr>
            <p:ph type="subTitle" idx="8"/>
          </p:nvPr>
        </p:nvSpPr>
        <p:spPr>
          <a:xfrm>
            <a:off x="1697074" y="3752771"/>
            <a:ext cx="3011403" cy="839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&gt;CRYPTO/hello.txt </a:t>
            </a:r>
            <a:r>
              <a:rPr lang="en-US" dirty="0" err="1"/>
              <a:t>mykey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Зашифровано</a:t>
            </a:r>
            <a:endParaRPr sz="1400" dirty="0"/>
          </a:p>
        </p:txBody>
      </p:sp>
      <p:sp>
        <p:nvSpPr>
          <p:cNvPr id="514" name="Google Shape;514;p36"/>
          <p:cNvSpPr/>
          <p:nvPr/>
        </p:nvSpPr>
        <p:spPr>
          <a:xfrm>
            <a:off x="884725" y="1187880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884725" y="20811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884725" y="297454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884725" y="38678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6"/>
          <p:cNvGrpSpPr/>
          <p:nvPr/>
        </p:nvGrpSpPr>
        <p:grpSpPr>
          <a:xfrm>
            <a:off x="1085423" y="1365930"/>
            <a:ext cx="335729" cy="380054"/>
            <a:chOff x="1144715" y="2144793"/>
            <a:chExt cx="430698" cy="487561"/>
          </a:xfrm>
        </p:grpSpPr>
        <p:sp>
          <p:nvSpPr>
            <p:cNvPr id="519" name="Google Shape;519;p36"/>
            <p:cNvSpPr/>
            <p:nvPr/>
          </p:nvSpPr>
          <p:spPr>
            <a:xfrm>
              <a:off x="1273394" y="2144793"/>
              <a:ext cx="72030" cy="199864"/>
            </a:xfrm>
            <a:custGeom>
              <a:avLst/>
              <a:gdLst/>
              <a:ahLst/>
              <a:cxnLst/>
              <a:rect l="l" t="t" r="r" b="b"/>
              <a:pathLst>
                <a:path w="679" h="1884" extrusionOk="0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373749" y="2144793"/>
              <a:ext cx="72879" cy="199864"/>
            </a:xfrm>
            <a:custGeom>
              <a:avLst/>
              <a:gdLst/>
              <a:ahLst/>
              <a:cxnLst/>
              <a:rect l="l" t="t" r="r" b="b"/>
              <a:pathLst>
                <a:path w="687" h="1884" extrusionOk="0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173039" y="2374782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173039" y="2517676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479726" y="2184574"/>
              <a:ext cx="38826" cy="122210"/>
            </a:xfrm>
            <a:custGeom>
              <a:avLst/>
              <a:gdLst/>
              <a:ahLst/>
              <a:cxnLst/>
              <a:rect l="l" t="t" r="r" b="b"/>
              <a:pathLst>
                <a:path w="366" h="1152" extrusionOk="0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531707" y="2162827"/>
              <a:ext cx="43706" cy="165705"/>
            </a:xfrm>
            <a:custGeom>
              <a:avLst/>
              <a:gdLst/>
              <a:ahLst/>
              <a:cxnLst/>
              <a:rect l="l" t="t" r="r" b="b"/>
              <a:pathLst>
                <a:path w="412" h="1562" extrusionOk="0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201470" y="2183619"/>
              <a:ext cx="38932" cy="122210"/>
            </a:xfrm>
            <a:custGeom>
              <a:avLst/>
              <a:gdLst/>
              <a:ahLst/>
              <a:cxnLst/>
              <a:rect l="l" t="t" r="r" b="b"/>
              <a:pathLst>
                <a:path w="367" h="1152" extrusionOk="0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144715" y="2160918"/>
              <a:ext cx="42645" cy="166660"/>
            </a:xfrm>
            <a:custGeom>
              <a:avLst/>
              <a:gdLst/>
              <a:ahLst/>
              <a:cxnLst/>
              <a:rect l="l" t="t" r="r" b="b"/>
              <a:pathLst>
                <a:path w="402" h="1571" extrusionOk="0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1063261" y="2259305"/>
            <a:ext cx="379967" cy="379976"/>
            <a:chOff x="1116285" y="2741087"/>
            <a:chExt cx="487449" cy="487461"/>
          </a:xfrm>
        </p:grpSpPr>
        <p:sp>
          <p:nvSpPr>
            <p:cNvPr id="528" name="Google Shape;528;p36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1064750" y="3152658"/>
            <a:ext cx="377072" cy="379976"/>
            <a:chOff x="1118194" y="3337276"/>
            <a:chExt cx="483736" cy="487461"/>
          </a:xfrm>
        </p:grpSpPr>
        <p:sp>
          <p:nvSpPr>
            <p:cNvPr id="533" name="Google Shape;533;p36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6"/>
          <p:cNvGrpSpPr/>
          <p:nvPr/>
        </p:nvGrpSpPr>
        <p:grpSpPr>
          <a:xfrm>
            <a:off x="1061773" y="4045587"/>
            <a:ext cx="382199" cy="380717"/>
            <a:chOff x="1114375" y="3933464"/>
            <a:chExt cx="490313" cy="488412"/>
          </a:xfrm>
        </p:grpSpPr>
        <p:sp>
          <p:nvSpPr>
            <p:cNvPr id="537" name="Google Shape;537;p36"/>
            <p:cNvSpPr/>
            <p:nvPr/>
          </p:nvSpPr>
          <p:spPr>
            <a:xfrm>
              <a:off x="1316888" y="4019604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187254" y="393346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14375" y="4164407"/>
              <a:ext cx="490313" cy="257468"/>
            </a:xfrm>
            <a:custGeom>
              <a:avLst/>
              <a:gdLst/>
              <a:ahLst/>
              <a:cxnLst/>
              <a:rect l="l" t="t" r="r" b="b"/>
              <a:pathLst>
                <a:path w="4622" h="2427" extrusionOk="0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>
            <a:spLocks noGrp="1"/>
          </p:cNvSpPr>
          <p:nvPr>
            <p:ph type="title"/>
          </p:nvPr>
        </p:nvSpPr>
        <p:spPr>
          <a:xfrm>
            <a:off x="720000" y="377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Принцип использования команд</a:t>
            </a:r>
            <a:endParaRPr dirty="0"/>
          </a:p>
        </p:txBody>
      </p:sp>
      <p:sp>
        <p:nvSpPr>
          <p:cNvPr id="510" name="Google Shape;510;p36"/>
          <p:cNvSpPr txBox="1">
            <a:spLocks noGrp="1"/>
          </p:cNvSpPr>
          <p:nvPr>
            <p:ph type="subTitle" idx="5"/>
          </p:nvPr>
        </p:nvSpPr>
        <p:spPr>
          <a:xfrm>
            <a:off x="1687244" y="1206187"/>
            <a:ext cx="3359422" cy="875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&gt;DECRYPTO/hello.txt </a:t>
            </a:r>
            <a:r>
              <a:rPr lang="en-US" dirty="0" err="1"/>
              <a:t>mykey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Расшифровано</a:t>
            </a:r>
            <a:endParaRPr sz="1400" dirty="0"/>
          </a:p>
        </p:txBody>
      </p:sp>
      <p:sp>
        <p:nvSpPr>
          <p:cNvPr id="512" name="Google Shape;512;p36"/>
          <p:cNvSpPr txBox="1">
            <a:spLocks noGrp="1"/>
          </p:cNvSpPr>
          <p:nvPr>
            <p:ph type="subTitle" idx="7"/>
          </p:nvPr>
        </p:nvSpPr>
        <p:spPr>
          <a:xfrm>
            <a:off x="1676246" y="3028392"/>
            <a:ext cx="301176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&gt;EXIT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400" dirty="0"/>
              <a:t>Изменения сохранены. Пока!</a:t>
            </a:r>
            <a:endParaRPr sz="1050" dirty="0"/>
          </a:p>
        </p:txBody>
      </p:sp>
      <p:sp>
        <p:nvSpPr>
          <p:cNvPr id="514" name="Google Shape;514;p36"/>
          <p:cNvSpPr/>
          <p:nvPr/>
        </p:nvSpPr>
        <p:spPr>
          <a:xfrm>
            <a:off x="884725" y="1187880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884725" y="208119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884725" y="2974542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6"/>
          <p:cNvGrpSpPr/>
          <p:nvPr/>
        </p:nvGrpSpPr>
        <p:grpSpPr>
          <a:xfrm>
            <a:off x="1085423" y="1365930"/>
            <a:ext cx="335729" cy="380054"/>
            <a:chOff x="1144715" y="2144793"/>
            <a:chExt cx="430698" cy="487561"/>
          </a:xfrm>
        </p:grpSpPr>
        <p:sp>
          <p:nvSpPr>
            <p:cNvPr id="519" name="Google Shape;519;p36"/>
            <p:cNvSpPr/>
            <p:nvPr/>
          </p:nvSpPr>
          <p:spPr>
            <a:xfrm>
              <a:off x="1273394" y="2144793"/>
              <a:ext cx="72030" cy="199864"/>
            </a:xfrm>
            <a:custGeom>
              <a:avLst/>
              <a:gdLst/>
              <a:ahLst/>
              <a:cxnLst/>
              <a:rect l="l" t="t" r="r" b="b"/>
              <a:pathLst>
                <a:path w="679" h="1884" extrusionOk="0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373749" y="2144793"/>
              <a:ext cx="72879" cy="199864"/>
            </a:xfrm>
            <a:custGeom>
              <a:avLst/>
              <a:gdLst/>
              <a:ahLst/>
              <a:cxnLst/>
              <a:rect l="l" t="t" r="r" b="b"/>
              <a:pathLst>
                <a:path w="687" h="1884" extrusionOk="0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173039" y="2374782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173039" y="2517676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479726" y="2184574"/>
              <a:ext cx="38826" cy="122210"/>
            </a:xfrm>
            <a:custGeom>
              <a:avLst/>
              <a:gdLst/>
              <a:ahLst/>
              <a:cxnLst/>
              <a:rect l="l" t="t" r="r" b="b"/>
              <a:pathLst>
                <a:path w="366" h="1152" extrusionOk="0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531707" y="2162827"/>
              <a:ext cx="43706" cy="165705"/>
            </a:xfrm>
            <a:custGeom>
              <a:avLst/>
              <a:gdLst/>
              <a:ahLst/>
              <a:cxnLst/>
              <a:rect l="l" t="t" r="r" b="b"/>
              <a:pathLst>
                <a:path w="412" h="1562" extrusionOk="0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201470" y="2183619"/>
              <a:ext cx="38932" cy="122210"/>
            </a:xfrm>
            <a:custGeom>
              <a:avLst/>
              <a:gdLst/>
              <a:ahLst/>
              <a:cxnLst/>
              <a:rect l="l" t="t" r="r" b="b"/>
              <a:pathLst>
                <a:path w="367" h="1152" extrusionOk="0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144715" y="2160918"/>
              <a:ext cx="42645" cy="166660"/>
            </a:xfrm>
            <a:custGeom>
              <a:avLst/>
              <a:gdLst/>
              <a:ahLst/>
              <a:cxnLst/>
              <a:rect l="l" t="t" r="r" b="b"/>
              <a:pathLst>
                <a:path w="402" h="1571" extrusionOk="0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1063261" y="2259305"/>
            <a:ext cx="379967" cy="379976"/>
            <a:chOff x="1116285" y="2741087"/>
            <a:chExt cx="487449" cy="487461"/>
          </a:xfrm>
        </p:grpSpPr>
        <p:sp>
          <p:nvSpPr>
            <p:cNvPr id="528" name="Google Shape;528;p36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1064750" y="3152658"/>
            <a:ext cx="377072" cy="379976"/>
            <a:chOff x="1118194" y="3337276"/>
            <a:chExt cx="483736" cy="487461"/>
          </a:xfrm>
        </p:grpSpPr>
        <p:sp>
          <p:nvSpPr>
            <p:cNvPr id="533" name="Google Shape;533;p36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B51AF32-153F-4D58-9686-D74324DF92C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532453" y="2106348"/>
            <a:ext cx="3966373" cy="875005"/>
          </a:xfrm>
        </p:spPr>
        <p:txBody>
          <a:bodyPr/>
          <a:lstStyle/>
          <a:p>
            <a:pPr marL="152400" indent="0"/>
            <a:r>
              <a:rPr lang="en-US" dirty="0"/>
              <a:t>&gt;RENAME /hello.txt /docs/hello.txt</a:t>
            </a:r>
          </a:p>
          <a:p>
            <a:pPr marL="152400" indent="0"/>
            <a:r>
              <a:rPr lang="ru-RU" sz="1400" dirty="0"/>
              <a:t>Переименовано</a:t>
            </a:r>
          </a:p>
        </p:txBody>
      </p:sp>
    </p:spTree>
    <p:extLst>
      <p:ext uri="{BB962C8B-B14F-4D97-AF65-F5344CB8AC3E}">
        <p14:creationId xmlns:p14="http://schemas.microsoft.com/office/powerpoint/2010/main" val="325270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 txBox="1">
            <a:spLocks noGrp="1"/>
          </p:cNvSpPr>
          <p:nvPr>
            <p:ph type="title"/>
          </p:nvPr>
        </p:nvSpPr>
        <p:spPr>
          <a:xfrm>
            <a:off x="489016" y="969503"/>
            <a:ext cx="5044323" cy="1434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  <p:sp>
        <p:nvSpPr>
          <p:cNvPr id="901" name="Google Shape;901;p48"/>
          <p:cNvSpPr txBox="1"/>
          <p:nvPr/>
        </p:nvSpPr>
        <p:spPr>
          <a:xfrm>
            <a:off x="713100" y="405878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8" name="Google Shape;928;p48"/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8"/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5062747" y="148039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0D7A4E-6A96-4A21-A94C-17351AC40E99}"/>
              </a:ext>
            </a:extLst>
          </p:cNvPr>
          <p:cNvSpPr/>
          <p:nvPr/>
        </p:nvSpPr>
        <p:spPr>
          <a:xfrm>
            <a:off x="508481" y="3100222"/>
            <a:ext cx="3424600" cy="1264768"/>
          </a:xfrm>
          <a:prstGeom prst="rect">
            <a:avLst/>
          </a:prstGeom>
          <a:solidFill>
            <a:srgbClr val="1D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Google Shape;575;p38">
            <a:extLst>
              <a:ext uri="{FF2B5EF4-FFF2-40B4-BE49-F238E27FC236}">
                <a16:creationId xmlns:a16="http://schemas.microsoft.com/office/drawing/2014/main" id="{564E1CCB-05B3-45E3-9FC3-87AC2874087D}"/>
              </a:ext>
            </a:extLst>
          </p:cNvPr>
          <p:cNvGrpSpPr/>
          <p:nvPr/>
        </p:nvGrpSpPr>
        <p:grpSpPr>
          <a:xfrm>
            <a:off x="-25582" y="2404168"/>
            <a:ext cx="3619987" cy="2400682"/>
            <a:chOff x="-920877" y="697417"/>
            <a:chExt cx="3619987" cy="2400682"/>
          </a:xfrm>
        </p:grpSpPr>
        <p:sp>
          <p:nvSpPr>
            <p:cNvPr id="41" name="Google Shape;576;p38">
              <a:extLst>
                <a:ext uri="{FF2B5EF4-FFF2-40B4-BE49-F238E27FC236}">
                  <a16:creationId xmlns:a16="http://schemas.microsoft.com/office/drawing/2014/main" id="{B1667B98-8B79-469E-98E4-92BD43B8C26B}"/>
                </a:ext>
              </a:extLst>
            </p:cNvPr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7;p38">
              <a:extLst>
                <a:ext uri="{FF2B5EF4-FFF2-40B4-BE49-F238E27FC236}">
                  <a16:creationId xmlns:a16="http://schemas.microsoft.com/office/drawing/2014/main" id="{9C187C0C-3B7B-405C-981A-FFB2FB590707}"/>
                </a:ext>
              </a:extLst>
            </p:cNvPr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8;p38">
              <a:extLst>
                <a:ext uri="{FF2B5EF4-FFF2-40B4-BE49-F238E27FC236}">
                  <a16:creationId xmlns:a16="http://schemas.microsoft.com/office/drawing/2014/main" id="{BB90FDE2-A3E4-4D11-8955-5A3FA2CD0DEC}"/>
                </a:ext>
              </a:extLst>
            </p:cNvPr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;p38">
              <a:extLst>
                <a:ext uri="{FF2B5EF4-FFF2-40B4-BE49-F238E27FC236}">
                  <a16:creationId xmlns:a16="http://schemas.microsoft.com/office/drawing/2014/main" id="{36AC260B-C08F-4A72-B83F-45E142417DF0}"/>
                </a:ext>
              </a:extLst>
            </p:cNvPr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0;p38">
              <a:extLst>
                <a:ext uri="{FF2B5EF4-FFF2-40B4-BE49-F238E27FC236}">
                  <a16:creationId xmlns:a16="http://schemas.microsoft.com/office/drawing/2014/main" id="{CFE79B08-18AE-4EA4-BC44-AD5842DFBD4C}"/>
                </a:ext>
              </a:extLst>
            </p:cNvPr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1;p38">
              <a:extLst>
                <a:ext uri="{FF2B5EF4-FFF2-40B4-BE49-F238E27FC236}">
                  <a16:creationId xmlns:a16="http://schemas.microsoft.com/office/drawing/2014/main" id="{2324B263-A772-4A8F-89F6-7B1F3E0E7814}"/>
                </a:ext>
              </a:extLst>
            </p:cNvPr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;p38">
              <a:extLst>
                <a:ext uri="{FF2B5EF4-FFF2-40B4-BE49-F238E27FC236}">
                  <a16:creationId xmlns:a16="http://schemas.microsoft.com/office/drawing/2014/main" id="{9D0E81ED-F1B8-4DEB-9DD7-67754049D542}"/>
                </a:ext>
              </a:extLst>
            </p:cNvPr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719999" y="5312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Структура репозитория</a:t>
            </a:r>
          </a:p>
        </p:txBody>
      </p:sp>
      <p:graphicFrame>
        <p:nvGraphicFramePr>
          <p:cNvPr id="376" name="Google Shape;376;p30"/>
          <p:cNvGraphicFramePr/>
          <p:nvPr>
            <p:extLst>
              <p:ext uri="{D42A27DB-BD31-4B8C-83A1-F6EECF244321}">
                <p14:modId xmlns:p14="http://schemas.microsoft.com/office/powerpoint/2010/main" val="2420897169"/>
              </p:ext>
            </p:extLst>
          </p:nvPr>
        </p:nvGraphicFramePr>
        <p:xfrm>
          <a:off x="608762" y="1462600"/>
          <a:ext cx="7926475" cy="2118230"/>
        </p:xfrm>
        <a:graphic>
          <a:graphicData uri="http://schemas.openxmlformats.org/drawingml/2006/table">
            <a:tbl>
              <a:tblPr>
                <a:noFill/>
                <a:tableStyleId>{57FDB02F-05EC-4148-9AB7-31DC426411C3}</a:tableStyleId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sng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Файл/папка</a:t>
                      </a:r>
                      <a:endParaRPr sz="12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Назначение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main.c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CLI-утилита: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парсинг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команд, взаимодействие с API файловой системы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filesystem.c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Реализация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in-memory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ФС и загрузка/выгрузка в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disk.filesystem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filesystem.h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Публичный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API 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fs_load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fs_select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…)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err="1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disk.filesystem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Сам «диск»; текстовый контейнер с данными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README.md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u="none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Файл с описанием проекта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DECB354-5292-4C74-ABC7-9B80D66B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53041"/>
              </p:ext>
            </p:extLst>
          </p:nvPr>
        </p:nvGraphicFramePr>
        <p:xfrm>
          <a:off x="608761" y="3573199"/>
          <a:ext cx="7926475" cy="350500"/>
        </p:xfrm>
        <a:graphic>
          <a:graphicData uri="http://schemas.openxmlformats.org/drawingml/2006/table">
            <a:tbl>
              <a:tblPr>
                <a:noFill/>
                <a:tableStyleId>{57FDB02F-05EC-4148-9AB7-31DC426411C3}</a:tableStyleId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1486582857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420270204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presentation.pptx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Презентация(архитектура, демо, перспективы)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64531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C6919CE-A925-40D8-83EF-C6C7321C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93511"/>
              </p:ext>
            </p:extLst>
          </p:nvPr>
        </p:nvGraphicFramePr>
        <p:xfrm>
          <a:off x="608761" y="3916100"/>
          <a:ext cx="7926475" cy="350500"/>
        </p:xfrm>
        <a:graphic>
          <a:graphicData uri="http://schemas.openxmlformats.org/drawingml/2006/table">
            <a:tbl>
              <a:tblPr>
                <a:noFill/>
                <a:tableStyleId>{57FDB02F-05EC-4148-9AB7-31DC426411C3}</a:tableStyleId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1486582857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420270204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logo.png</a:t>
                      </a:r>
                      <a:endParaRPr sz="1000" b="1" u="sng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Логотип проекта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6453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675461-DDE7-428F-9F1E-A312ADB033DE}"/>
              </a:ext>
            </a:extLst>
          </p:cNvPr>
          <p:cNvSpPr txBox="1"/>
          <p:nvPr/>
        </p:nvSpPr>
        <p:spPr>
          <a:xfrm>
            <a:off x="3098043" y="1088900"/>
            <a:ext cx="2818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Описание нашей файловой системы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>
            <a:spLocks noGrp="1"/>
          </p:cNvSpPr>
          <p:nvPr>
            <p:ph type="subTitle" idx="5"/>
          </p:nvPr>
        </p:nvSpPr>
        <p:spPr>
          <a:xfrm>
            <a:off x="6302708" y="1364439"/>
            <a:ext cx="2155500" cy="3487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Скомпилируйте проект: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Убедитесь, что ваш проект компилируется с включением файла </a:t>
            </a:r>
            <a:r>
              <a:rPr lang="ru-RU" dirty="0" err="1"/>
              <a:t>filesystem.c</a:t>
            </a:r>
            <a:r>
              <a:rPr lang="ru-RU" dirty="0"/>
              <a:t>. Если вы используете командную строку для компиляции, убедитесь, что </a:t>
            </a:r>
            <a:r>
              <a:rPr lang="ru-RU" dirty="0" err="1"/>
              <a:t>filesystem.c</a:t>
            </a:r>
            <a:r>
              <a:rPr lang="ru-RU" dirty="0"/>
              <a:t> добавлен в список исходных файлов. Если вы используете среду разработки (IDE), добавьте </a:t>
            </a:r>
            <a:r>
              <a:rPr lang="ru-RU" dirty="0" err="1"/>
              <a:t>filesystem.c</a:t>
            </a:r>
            <a:r>
              <a:rPr lang="ru-RU" dirty="0"/>
              <a:t> в ваш проект через интерфейс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r>
              <a:rPr lang="ru-RU" dirty="0" err="1"/>
              <a:t>IDE.gcc</a:t>
            </a:r>
            <a:r>
              <a:rPr lang="ru-RU" dirty="0"/>
              <a:t> -o </a:t>
            </a:r>
            <a:r>
              <a:rPr lang="ru-RU" dirty="0" err="1"/>
              <a:t>my_program</a:t>
            </a:r>
            <a:r>
              <a:rPr lang="ru-RU" dirty="0"/>
              <a:t> </a:t>
            </a:r>
            <a:r>
              <a:rPr lang="ru-RU" dirty="0" err="1"/>
              <a:t>main.c</a:t>
            </a:r>
            <a:r>
              <a:rPr lang="ru-RU" dirty="0"/>
              <a:t> </a:t>
            </a:r>
            <a:r>
              <a:rPr lang="ru-RU" dirty="0" err="1"/>
              <a:t>filesystem.c</a:t>
            </a:r>
            <a:endParaRPr dirty="0"/>
          </a:p>
        </p:txBody>
      </p:sp>
      <p:sp>
        <p:nvSpPr>
          <p:cNvPr id="546" name="Google Shape;546;p37"/>
          <p:cNvSpPr txBox="1">
            <a:spLocks noGrp="1"/>
          </p:cNvSpPr>
          <p:nvPr>
            <p:ph type="title"/>
          </p:nvPr>
        </p:nvSpPr>
        <p:spPr>
          <a:xfrm>
            <a:off x="604828" y="238499"/>
            <a:ext cx="7704000" cy="105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Подключение к проекту</a:t>
            </a:r>
            <a:br>
              <a:rPr lang="ru-RU" dirty="0"/>
            </a:br>
            <a:r>
              <a:rPr lang="ru-RU" sz="1600" dirty="0"/>
              <a:t>Чтобы подключить функциональность файловой системы к проекту, выполните следующие шаги:</a:t>
            </a:r>
            <a:endParaRPr dirty="0"/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1"/>
          </p:nvPr>
        </p:nvSpPr>
        <p:spPr>
          <a:xfrm>
            <a:off x="940409" y="1454972"/>
            <a:ext cx="2155500" cy="1224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Скачайте файлы библиотеки:</a:t>
            </a:r>
            <a:r>
              <a:rPr lang="ru-RU" dirty="0"/>
              <a:t> Убедитесь, что у вас есть файлы </a:t>
            </a:r>
            <a:r>
              <a:rPr lang="ru-RU" dirty="0" err="1"/>
              <a:t>filesystem.c</a:t>
            </a:r>
            <a:r>
              <a:rPr lang="ru-RU" dirty="0"/>
              <a:t> и </a:t>
            </a:r>
            <a:r>
              <a:rPr lang="ru-RU" dirty="0" err="1"/>
              <a:t>filesystem.h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2"/>
          </p:nvPr>
        </p:nvSpPr>
        <p:spPr>
          <a:xfrm>
            <a:off x="3245571" y="1454972"/>
            <a:ext cx="2742855" cy="1980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Подключите заголовочный файл: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Добавьте включение заголовочного файла в ваши исходные файлы, где вы планируете использовать функциональность библиотеки. Это можно сделать с помощью директивы #include.#include "</a:t>
            </a:r>
            <a:r>
              <a:rPr lang="ru-RU" dirty="0" err="1"/>
              <a:t>filesystem.h</a:t>
            </a:r>
            <a:r>
              <a:rPr lang="ru-RU" dirty="0"/>
              <a:t>"</a:t>
            </a:r>
            <a:endParaRPr dirty="0"/>
          </a:p>
        </p:txBody>
      </p:sp>
      <p:sp>
        <p:nvSpPr>
          <p:cNvPr id="549" name="Google Shape;549;p37"/>
          <p:cNvSpPr txBox="1">
            <a:spLocks noGrp="1"/>
          </p:cNvSpPr>
          <p:nvPr>
            <p:ph type="subTitle" idx="3"/>
          </p:nvPr>
        </p:nvSpPr>
        <p:spPr>
          <a:xfrm>
            <a:off x="685792" y="2990641"/>
            <a:ext cx="2664734" cy="19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Расположите файлы в проекте: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Поместите </a:t>
            </a:r>
            <a:r>
              <a:rPr lang="ru-RU" dirty="0" err="1"/>
              <a:t>filesystem.c</a:t>
            </a:r>
            <a:r>
              <a:rPr lang="ru-RU" dirty="0"/>
              <a:t> в папку с исходным кодом вашего проекта, а </a:t>
            </a:r>
            <a:r>
              <a:rPr lang="ru-RU" dirty="0" err="1"/>
              <a:t>filesystem.h</a:t>
            </a:r>
            <a:r>
              <a:rPr lang="ru-RU" dirty="0"/>
              <a:t> — в директорию, где состоят ваши заголовочные файлы или в ту же директорию, что и </a:t>
            </a:r>
            <a:r>
              <a:rPr lang="ru-RU" dirty="0" err="1"/>
              <a:t>filesystem.c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subTitle" idx="4"/>
          </p:nvPr>
        </p:nvSpPr>
        <p:spPr>
          <a:xfrm>
            <a:off x="3413337" y="3320801"/>
            <a:ext cx="2407325" cy="1659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Используйте функции библиотеки: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 теперь готовы использовать функции из </a:t>
            </a:r>
            <a:r>
              <a:rPr lang="ru-RU" dirty="0" err="1"/>
              <a:t>filesystem.c</a:t>
            </a:r>
            <a:r>
              <a:rPr lang="ru-RU" dirty="0"/>
              <a:t> в коде вашего проекта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3142813" y="139785"/>
            <a:ext cx="5135400" cy="1017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107050" y="1268029"/>
            <a:ext cx="6572320" cy="325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>
                <a:solidFill>
                  <a:schemeClr val="dk1"/>
                </a:solidFill>
              </a:rPr>
              <a:t>Функция для поиска индекса файла в файловой системе</a:t>
            </a:r>
            <a:r>
              <a:rPr lang="en-US" dirty="0"/>
              <a:t>:</a:t>
            </a:r>
            <a:endParaRPr lang="ru-RU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1400" i="1" dirty="0" err="1"/>
              <a:t>find_index</a:t>
            </a:r>
            <a:endParaRPr lang="en-US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Параметры</a:t>
            </a:r>
            <a:r>
              <a:rPr lang="ru-RU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chemeClr val="dk1"/>
                </a:solidFill>
              </a:rPr>
              <a:t>fs</a:t>
            </a:r>
            <a:r>
              <a:rPr lang="ru-RU" dirty="0">
                <a:solidFill>
                  <a:schemeClr val="dk1"/>
                </a:solidFill>
              </a:rPr>
              <a:t>:  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Тип: </a:t>
            </a:r>
            <a:r>
              <a:rPr lang="ru-RU" dirty="0" err="1">
                <a:solidFill>
                  <a:schemeClr val="dk1"/>
                </a:solidFill>
              </a:rPr>
              <a:t>const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FileSystem</a:t>
            </a:r>
            <a:r>
              <a:rPr lang="en-US" dirty="0">
                <a:solidFill>
                  <a:schemeClr val="dk1"/>
                </a:solidFill>
              </a:rPr>
              <a:t> *</a:t>
            </a:r>
            <a:r>
              <a:rPr lang="ru-RU" dirty="0">
                <a:solidFill>
                  <a:schemeClr val="dk1"/>
                </a:solidFill>
              </a:rPr>
              <a:t> 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Описание: Указатель на структуру </a:t>
            </a:r>
            <a:r>
              <a:rPr lang="ru-RU" dirty="0" err="1">
                <a:solidFill>
                  <a:schemeClr val="dk1"/>
                </a:solidFill>
              </a:rPr>
              <a:t>FileSystem</a:t>
            </a:r>
            <a:r>
              <a:rPr lang="ru-RU" dirty="0">
                <a:solidFill>
                  <a:schemeClr val="dk1"/>
                </a:solidFill>
              </a:rPr>
              <a:t>, которая содержит информацию о файлах в файловой системе. Используется для поиска файла по указанному пути.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chemeClr val="dk1"/>
                </a:solidFill>
              </a:rPr>
              <a:t>path</a:t>
            </a:r>
            <a:r>
              <a:rPr lang="ru-RU" dirty="0">
                <a:solidFill>
                  <a:schemeClr val="dk1"/>
                </a:solidFill>
              </a:rPr>
              <a:t>:   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Тип: </a:t>
            </a:r>
            <a:r>
              <a:rPr lang="ru-RU" dirty="0" err="1">
                <a:solidFill>
                  <a:schemeClr val="dk1"/>
                </a:solidFill>
              </a:rPr>
              <a:t>const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char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*</a:t>
            </a:r>
            <a:r>
              <a:rPr lang="ru-RU" dirty="0">
                <a:solidFill>
                  <a:schemeClr val="dk1"/>
                </a:solidFill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Описание: Строка, представляющая путь к файлу. Функция будет сравнивать этот путь с путями файлов в файловой системе.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Возвращает: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Тип: </a:t>
            </a:r>
            <a:r>
              <a:rPr lang="ru-RU" dirty="0" err="1">
                <a:solidFill>
                  <a:schemeClr val="dk1"/>
                </a:solidFill>
              </a:rPr>
              <a:t>int</a:t>
            </a:r>
            <a:endParaRPr lang="ru-RU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chemeClr val="dk1"/>
                </a:solidFill>
              </a:rPr>
              <a:t>Описание: Индекс файла в массиве </a:t>
            </a:r>
            <a:r>
              <a:rPr lang="ru-RU" dirty="0" err="1">
                <a:solidFill>
                  <a:schemeClr val="dk1"/>
                </a:solidFill>
              </a:rPr>
              <a:t>entries</a:t>
            </a:r>
            <a:r>
              <a:rPr lang="ru-RU" dirty="0">
                <a:solidFill>
                  <a:schemeClr val="dk1"/>
                </a:solidFill>
              </a:rPr>
              <a:t> структуры </a:t>
            </a:r>
            <a:r>
              <a:rPr lang="ru-RU" dirty="0" err="1">
                <a:solidFill>
                  <a:schemeClr val="dk1"/>
                </a:solidFill>
              </a:rPr>
              <a:t>FileSystem</a:t>
            </a:r>
            <a:r>
              <a:rPr lang="ru-RU" dirty="0">
                <a:solidFill>
                  <a:schemeClr val="dk1"/>
                </a:solidFill>
              </a:rPr>
              <a:t>. Если файл не найден, возвращает -1.</a:t>
            </a: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852494" y="569504"/>
            <a:ext cx="3500976" cy="3859310"/>
            <a:chOff x="5832023" y="569504"/>
            <a:chExt cx="3500976" cy="3859310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832023" y="569504"/>
              <a:ext cx="3088201" cy="3859310"/>
              <a:chOff x="5531598" y="476042"/>
              <a:chExt cx="3088201" cy="3859310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8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8" name="Google Shape;568;p38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-920877" y="203004"/>
            <a:ext cx="3619987" cy="2400682"/>
            <a:chOff x="-920877" y="697417"/>
            <a:chExt cx="3619987" cy="2400682"/>
          </a:xfrm>
        </p:grpSpPr>
        <p:sp>
          <p:nvSpPr>
            <p:cNvPr id="576" name="Google Shape;576;p38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C65FDC-44F9-46CF-863B-12712B162D3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63563" y="1484879"/>
            <a:ext cx="7270753" cy="2071542"/>
          </a:xfrm>
        </p:spPr>
        <p:txBody>
          <a:bodyPr/>
          <a:lstStyle/>
          <a:p>
            <a:pPr algn="l"/>
            <a:r>
              <a:rPr lang="en-US" sz="1400" dirty="0"/>
              <a:t>static int </a:t>
            </a:r>
            <a:r>
              <a:rPr lang="en-US" sz="1400" dirty="0" err="1"/>
              <a:t>find_index</a:t>
            </a:r>
            <a:r>
              <a:rPr lang="en-US" sz="1400" dirty="0"/>
              <a:t>(const </a:t>
            </a:r>
            <a:r>
              <a:rPr lang="en-US" sz="1400" dirty="0" err="1"/>
              <a:t>FileSystem</a:t>
            </a:r>
            <a:r>
              <a:rPr lang="en-US" sz="1400" dirty="0"/>
              <a:t> *fs, const char *path) {    </a:t>
            </a:r>
            <a:br>
              <a:rPr lang="en-US" sz="1400" dirty="0"/>
            </a:br>
            <a:r>
              <a:rPr lang="en-US" sz="1400" dirty="0"/>
              <a:t>for (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fs-&gt;count; ++</a:t>
            </a:r>
            <a:r>
              <a:rPr lang="en-US" sz="1400" dirty="0" err="1"/>
              <a:t>i</a:t>
            </a:r>
            <a:r>
              <a:rPr lang="en-US" sz="1400" dirty="0"/>
              <a:t>)        </a:t>
            </a:r>
            <a:br>
              <a:rPr lang="en-US" sz="1400" dirty="0"/>
            </a:br>
            <a:r>
              <a:rPr lang="en-US" sz="1400" dirty="0"/>
              <a:t>if (</a:t>
            </a:r>
            <a:r>
              <a:rPr lang="en-US" sz="1400" dirty="0" err="1"/>
              <a:t>strcmp</a:t>
            </a:r>
            <a:r>
              <a:rPr lang="en-US" sz="1400" dirty="0"/>
              <a:t>(fs-&gt;entries[</a:t>
            </a:r>
            <a:r>
              <a:rPr lang="en-US" sz="1400" dirty="0" err="1"/>
              <a:t>i</a:t>
            </a:r>
            <a:r>
              <a:rPr lang="en-US" sz="1400" dirty="0"/>
              <a:t>].path, path) == 0)            </a:t>
            </a:r>
            <a:br>
              <a:rPr lang="en-US" sz="1400" dirty="0"/>
            </a:br>
            <a:r>
              <a:rPr lang="en-US" sz="1400" dirty="0"/>
              <a:t>return (int)</a:t>
            </a:r>
            <a:r>
              <a:rPr lang="en-US" sz="1400" dirty="0" err="1"/>
              <a:t>i</a:t>
            </a:r>
            <a:r>
              <a:rPr lang="en-US" sz="1400" dirty="0"/>
              <a:t>;    </a:t>
            </a:r>
            <a:br>
              <a:rPr lang="en-US" sz="1400" dirty="0"/>
            </a:br>
            <a:r>
              <a:rPr lang="en-US" sz="1400" dirty="0"/>
              <a:t>return -1;</a:t>
            </a:r>
            <a:br>
              <a:rPr lang="en-US" sz="1400" dirty="0"/>
            </a:br>
            <a:r>
              <a:rPr lang="en-US" sz="1400" dirty="0"/>
              <a:t>} 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2989048" y="268833"/>
            <a:ext cx="5135400" cy="1017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89172" y="1271671"/>
            <a:ext cx="6675072" cy="325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2. Функция открытия файла</a:t>
            </a:r>
          </a:p>
          <a:p>
            <a:pPr marL="0" indent="0">
              <a:buNone/>
            </a:pPr>
            <a:r>
              <a:rPr lang="en-US" sz="1400" i="1" dirty="0" err="1"/>
              <a:t>fs_load</a:t>
            </a:r>
            <a:endParaRPr lang="ru-RU" sz="1400" i="1" dirty="0"/>
          </a:p>
          <a:p>
            <a:pPr marL="0" indent="0">
              <a:buNone/>
            </a:pPr>
            <a:r>
              <a:rPr lang="ru-RU" b="1" dirty="0"/>
              <a:t>Параметры:</a:t>
            </a:r>
          </a:p>
          <a:p>
            <a:pPr marL="0" indent="0">
              <a:buNone/>
            </a:pPr>
            <a:r>
              <a:rPr lang="ru-RU" b="1" dirty="0" err="1"/>
              <a:t>fname</a:t>
            </a:r>
            <a:r>
              <a:rPr lang="ru-RU" b="1" dirty="0"/>
              <a:t>: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const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* 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Имя файла, который нужно открыть и загрузить в файловую систему. Это путь к файлу на диске.  </a:t>
            </a:r>
          </a:p>
          <a:p>
            <a:pPr marL="0" indent="0">
              <a:buNone/>
            </a:pPr>
            <a:r>
              <a:rPr lang="ru-RU" b="1" dirty="0" err="1"/>
              <a:t>fs</a:t>
            </a:r>
            <a:r>
              <a:rPr lang="ru-RU" b="1" dirty="0"/>
              <a:t>: 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FileSystem</a:t>
            </a:r>
            <a:r>
              <a:rPr lang="ru-RU" dirty="0"/>
              <a:t> *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Указатель на структуру </a:t>
            </a:r>
            <a:r>
              <a:rPr lang="ru-RU" dirty="0" err="1"/>
              <a:t>FileSystem</a:t>
            </a:r>
            <a:r>
              <a:rPr lang="ru-RU" dirty="0"/>
              <a:t>, в которую будут записаны данные загружаемого файла.</a:t>
            </a:r>
          </a:p>
          <a:p>
            <a:pPr marL="0" indent="0">
              <a:buNone/>
            </a:pPr>
            <a:r>
              <a:rPr lang="ru-RU" dirty="0"/>
              <a:t>Возвращает: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int</a:t>
            </a:r>
            <a:r>
              <a:rPr lang="ru-RU" dirty="0"/>
              <a:t>  </a:t>
            </a:r>
          </a:p>
          <a:p>
            <a:pPr marL="171450" indent="-171450">
              <a:buFontTx/>
              <a:buChar char="-"/>
            </a:pPr>
            <a:r>
              <a:rPr lang="ru-RU" dirty="0"/>
              <a:t> Описание: Возвращает 1, если файл успешно открыт и данные загружены.  Возвращает 0, если произошла ошибка при открытии файла (например, файл не найден).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6497986" y="832790"/>
            <a:ext cx="2835013" cy="3596024"/>
            <a:chOff x="6497986" y="832790"/>
            <a:chExt cx="2835013" cy="3596024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6497986" y="832790"/>
              <a:ext cx="2422238" cy="3596024"/>
              <a:chOff x="6197561" y="739328"/>
              <a:chExt cx="2422238" cy="3596024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3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8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8" name="Google Shape;568;p38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-920877" y="203004"/>
            <a:ext cx="3619987" cy="2400682"/>
            <a:chOff x="-920877" y="697417"/>
            <a:chExt cx="3619987" cy="2400682"/>
          </a:xfrm>
        </p:grpSpPr>
        <p:sp>
          <p:nvSpPr>
            <p:cNvPr id="576" name="Google Shape;576;p38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C65FDC-44F9-46CF-863B-12712B162D3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00223" y="1503624"/>
            <a:ext cx="5933273" cy="2071542"/>
          </a:xfrm>
        </p:spPr>
        <p:txBody>
          <a:bodyPr/>
          <a:lstStyle/>
          <a:p>
            <a:pPr algn="l"/>
            <a:r>
              <a:rPr lang="en-US" sz="1400" dirty="0"/>
              <a:t>int </a:t>
            </a:r>
            <a:r>
              <a:rPr lang="en-US" sz="1400" dirty="0" err="1"/>
              <a:t>fs_load</a:t>
            </a:r>
            <a:r>
              <a:rPr lang="en-US" sz="1400" dirty="0"/>
              <a:t>(const char *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FileSystem</a:t>
            </a:r>
            <a:r>
              <a:rPr lang="en-US" sz="1400" dirty="0"/>
              <a:t> *fs) {    </a:t>
            </a:r>
            <a:br>
              <a:rPr lang="ru-RU" sz="1400" dirty="0"/>
            </a:br>
            <a:r>
              <a:rPr lang="en-US" sz="1400" dirty="0"/>
              <a:t>FILE *f = </a:t>
            </a:r>
            <a:r>
              <a:rPr lang="en-US" sz="1400" dirty="0" err="1"/>
              <a:t>fopen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, "r");    </a:t>
            </a:r>
            <a:br>
              <a:rPr lang="ru-RU" sz="1400" dirty="0"/>
            </a:br>
            <a:r>
              <a:rPr lang="en-US" sz="1400" dirty="0"/>
              <a:t>if (!f) {                               </a:t>
            </a:r>
            <a:br>
              <a:rPr lang="ru-RU" sz="1400" dirty="0"/>
            </a:br>
            <a:r>
              <a:rPr lang="en-US" sz="1400" dirty="0"/>
              <a:t>fs-&gt;entries = NULL;       </a:t>
            </a:r>
            <a:br>
              <a:rPr lang="ru-RU" sz="1400" dirty="0"/>
            </a:br>
            <a:r>
              <a:rPr lang="en-US" sz="1400" dirty="0"/>
              <a:t>fs-&gt;count = 0;        </a:t>
            </a:r>
            <a:br>
              <a:rPr lang="ru-RU" sz="1400" dirty="0"/>
            </a:br>
            <a:r>
              <a:rPr lang="en-US" sz="1400" dirty="0"/>
              <a:t>return 0;</a:t>
            </a:r>
            <a:br>
              <a:rPr lang="ru-RU" sz="1400" dirty="0"/>
            </a:br>
            <a:r>
              <a:rPr lang="en-US" sz="1400" dirty="0"/>
              <a:t>}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89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2884991" y="296131"/>
            <a:ext cx="5135400" cy="1017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140396" y="1361208"/>
            <a:ext cx="6572320" cy="364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r>
              <a:rPr lang="ru-RU" dirty="0">
                <a:solidFill>
                  <a:schemeClr val="dk1"/>
                </a:solidFill>
              </a:rPr>
              <a:t>. Функция для добавления нового элемента (файла) в файловую систему.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/>
              <a:t>fs_insert</a:t>
            </a:r>
            <a:r>
              <a:rPr lang="en-US" sz="1400" i="1" dirty="0"/>
              <a:t> </a:t>
            </a:r>
            <a:endParaRPr lang="ru-RU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Параметры:</a:t>
            </a:r>
          </a:p>
          <a:p>
            <a:pPr marL="0" indent="0">
              <a:buNone/>
            </a:pPr>
            <a:r>
              <a:rPr lang="ru-RU" b="1" dirty="0"/>
              <a:t>f</a:t>
            </a:r>
            <a:r>
              <a:rPr lang="en-US" b="1" dirty="0"/>
              <a:t>s</a:t>
            </a:r>
            <a:r>
              <a:rPr lang="ru-RU" b="1" dirty="0"/>
              <a:t>: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FileSystem</a:t>
            </a:r>
            <a:r>
              <a:rPr lang="ru-RU" dirty="0"/>
              <a:t> *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Указатель на структуру файловой системы, куда будет добавлен новый элемент.</a:t>
            </a:r>
          </a:p>
          <a:p>
            <a:pPr marL="0" indent="0">
              <a:buNone/>
            </a:pPr>
            <a:r>
              <a:rPr lang="en-US" b="1" dirty="0"/>
              <a:t>path</a:t>
            </a:r>
            <a:r>
              <a:rPr lang="ru-RU" b="1" dirty="0"/>
              <a:t>: 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en-US" dirty="0"/>
              <a:t>const char *</a:t>
            </a:r>
            <a:r>
              <a:rPr lang="ru-RU" dirty="0"/>
              <a:t>    </a:t>
            </a:r>
          </a:p>
          <a:p>
            <a:pPr marL="171450" indent="-171450">
              <a:buFontTx/>
              <a:buChar char="-"/>
            </a:pPr>
            <a:r>
              <a:rPr lang="ru-RU" dirty="0"/>
              <a:t>Описание: Строка, представляющая путь к новому элементу, который добавляется в файловую систему </a:t>
            </a:r>
          </a:p>
          <a:p>
            <a:pPr marL="0" indent="0">
              <a:buNone/>
            </a:pPr>
            <a:r>
              <a:rPr lang="ru-RU" dirty="0"/>
              <a:t>Возвращает:  </a:t>
            </a:r>
          </a:p>
          <a:p>
            <a:pPr marL="171450" indent="-171450">
              <a:buFontTx/>
              <a:buChar char="-"/>
            </a:pPr>
            <a:r>
              <a:rPr lang="ru-RU" dirty="0"/>
              <a:t>Тип: </a:t>
            </a:r>
            <a:r>
              <a:rPr lang="ru-RU" dirty="0" err="1"/>
              <a:t>int</a:t>
            </a:r>
            <a:r>
              <a:rPr lang="ru-RU" dirty="0"/>
              <a:t>  </a:t>
            </a:r>
          </a:p>
          <a:p>
            <a:pPr marL="171450" indent="-171450">
              <a:buFontTx/>
              <a:buChar char="-"/>
            </a:pPr>
            <a:r>
              <a:rPr lang="ru-RU" dirty="0"/>
              <a:t> Описание: Возвращает 0 в случае успешного добавления нового элемента. Возвращает -1, если элемент с указанным путем уже существует или при возникновении ошибки выделения памяти</a:t>
            </a:r>
            <a:endParaRPr lang="ru-RU" dirty="0">
              <a:solidFill>
                <a:schemeClr val="dk1"/>
              </a:solidFill>
            </a:endParaRP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6497986" y="832790"/>
            <a:ext cx="2835013" cy="3596024"/>
            <a:chOff x="6497986" y="832790"/>
            <a:chExt cx="2835013" cy="3596024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6497986" y="832790"/>
              <a:ext cx="2422238" cy="3596024"/>
              <a:chOff x="6197561" y="739328"/>
              <a:chExt cx="2422238" cy="3596024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15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8"/>
          <p:cNvGrpSpPr/>
          <p:nvPr/>
        </p:nvGrpSpPr>
        <p:grpSpPr>
          <a:xfrm>
            <a:off x="6262568" y="0"/>
            <a:ext cx="4073907" cy="2878545"/>
            <a:chOff x="6262568" y="0"/>
            <a:chExt cx="4073907" cy="2878545"/>
          </a:xfrm>
        </p:grpSpPr>
        <p:sp>
          <p:nvSpPr>
            <p:cNvPr id="568" name="Google Shape;568;p38"/>
            <p:cNvSpPr/>
            <p:nvPr/>
          </p:nvSpPr>
          <p:spPr>
            <a:xfrm rot="1251533">
              <a:off x="6561876" y="5189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1251537">
              <a:off x="7721552" y="362606"/>
              <a:ext cx="2370119" cy="1811293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1251520">
              <a:off x="7066151" y="11393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548978" y="1987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706165" y="290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524498" y="3275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523673" y="166061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-920877" y="203004"/>
            <a:ext cx="3619987" cy="2400682"/>
            <a:chOff x="-920877" y="697417"/>
            <a:chExt cx="3619987" cy="2400682"/>
          </a:xfrm>
        </p:grpSpPr>
        <p:sp>
          <p:nvSpPr>
            <p:cNvPr id="576" name="Google Shape;576;p38"/>
            <p:cNvSpPr/>
            <p:nvPr/>
          </p:nvSpPr>
          <p:spPr>
            <a:xfrm rot="1251533">
              <a:off x="639026" y="1037750"/>
              <a:ext cx="2060084" cy="2060349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 rot="1251537">
              <a:off x="-920877" y="1470810"/>
              <a:ext cx="2521193" cy="965917"/>
            </a:xfrm>
            <a:custGeom>
              <a:avLst/>
              <a:gdLst/>
              <a:ahLst/>
              <a:cxnLst/>
              <a:rect l="l" t="t" r="r" b="b"/>
              <a:pathLst>
                <a:path w="19075" h="7308" extrusionOk="0">
                  <a:moveTo>
                    <a:pt x="9841" y="1"/>
                  </a:moveTo>
                  <a:cubicBezTo>
                    <a:pt x="9198" y="90"/>
                    <a:pt x="4113" y="2570"/>
                    <a:pt x="4113" y="2570"/>
                  </a:cubicBezTo>
                  <a:lnTo>
                    <a:pt x="4113" y="2570"/>
                  </a:lnTo>
                  <a:cubicBezTo>
                    <a:pt x="2909" y="2971"/>
                    <a:pt x="2775" y="2873"/>
                    <a:pt x="1473" y="3150"/>
                  </a:cubicBezTo>
                  <a:lnTo>
                    <a:pt x="1473" y="3150"/>
                  </a:lnTo>
                  <a:cubicBezTo>
                    <a:pt x="1" y="3471"/>
                    <a:pt x="1901" y="7031"/>
                    <a:pt x="1901" y="7031"/>
                  </a:cubicBezTo>
                  <a:lnTo>
                    <a:pt x="1901" y="7031"/>
                  </a:lnTo>
                  <a:cubicBezTo>
                    <a:pt x="3489" y="6014"/>
                    <a:pt x="4738" y="6317"/>
                    <a:pt x="4738" y="6317"/>
                  </a:cubicBezTo>
                  <a:lnTo>
                    <a:pt x="4738" y="6317"/>
                  </a:lnTo>
                  <a:cubicBezTo>
                    <a:pt x="7503" y="7307"/>
                    <a:pt x="9573" y="6460"/>
                    <a:pt x="9573" y="6460"/>
                  </a:cubicBezTo>
                  <a:lnTo>
                    <a:pt x="9573" y="6460"/>
                  </a:lnTo>
                  <a:cubicBezTo>
                    <a:pt x="9573" y="6460"/>
                    <a:pt x="11268" y="6326"/>
                    <a:pt x="11928" y="6254"/>
                  </a:cubicBezTo>
                  <a:lnTo>
                    <a:pt x="11928" y="6254"/>
                  </a:lnTo>
                  <a:cubicBezTo>
                    <a:pt x="12151" y="6237"/>
                    <a:pt x="12455" y="6263"/>
                    <a:pt x="12811" y="6299"/>
                  </a:cubicBezTo>
                  <a:lnTo>
                    <a:pt x="12811" y="6299"/>
                  </a:lnTo>
                  <a:cubicBezTo>
                    <a:pt x="13498" y="6353"/>
                    <a:pt x="14346" y="6415"/>
                    <a:pt x="15069" y="6085"/>
                  </a:cubicBezTo>
                  <a:lnTo>
                    <a:pt x="15069" y="6085"/>
                  </a:lnTo>
                  <a:cubicBezTo>
                    <a:pt x="15077" y="6076"/>
                    <a:pt x="15077" y="6076"/>
                    <a:pt x="15086" y="6076"/>
                  </a:cubicBezTo>
                  <a:lnTo>
                    <a:pt x="15086" y="6076"/>
                  </a:lnTo>
                  <a:cubicBezTo>
                    <a:pt x="15122" y="6058"/>
                    <a:pt x="15158" y="6040"/>
                    <a:pt x="15184" y="6014"/>
                  </a:cubicBezTo>
                  <a:lnTo>
                    <a:pt x="15184" y="6014"/>
                  </a:lnTo>
                  <a:cubicBezTo>
                    <a:pt x="15577" y="5960"/>
                    <a:pt x="15568" y="5532"/>
                    <a:pt x="15497" y="5291"/>
                  </a:cubicBezTo>
                  <a:lnTo>
                    <a:pt x="15497" y="5291"/>
                  </a:lnTo>
                  <a:cubicBezTo>
                    <a:pt x="15461" y="5166"/>
                    <a:pt x="15283" y="5050"/>
                    <a:pt x="15158" y="4988"/>
                  </a:cubicBezTo>
                  <a:lnTo>
                    <a:pt x="15158" y="4988"/>
                  </a:lnTo>
                  <a:cubicBezTo>
                    <a:pt x="15149" y="4988"/>
                    <a:pt x="15149" y="4988"/>
                    <a:pt x="15149" y="4988"/>
                  </a:cubicBezTo>
                  <a:lnTo>
                    <a:pt x="15149" y="4988"/>
                  </a:lnTo>
                  <a:cubicBezTo>
                    <a:pt x="14783" y="4604"/>
                    <a:pt x="13650" y="4524"/>
                    <a:pt x="13088" y="4506"/>
                  </a:cubicBezTo>
                  <a:lnTo>
                    <a:pt x="13088" y="4506"/>
                  </a:lnTo>
                  <a:cubicBezTo>
                    <a:pt x="12901" y="4506"/>
                    <a:pt x="12776" y="4506"/>
                    <a:pt x="12776" y="4506"/>
                  </a:cubicBezTo>
                  <a:lnTo>
                    <a:pt x="12776" y="4506"/>
                  </a:lnTo>
                  <a:cubicBezTo>
                    <a:pt x="10153" y="4658"/>
                    <a:pt x="10215" y="4417"/>
                    <a:pt x="10215" y="4417"/>
                  </a:cubicBezTo>
                  <a:lnTo>
                    <a:pt x="10215" y="4417"/>
                  </a:lnTo>
                  <a:cubicBezTo>
                    <a:pt x="10421" y="4176"/>
                    <a:pt x="10153" y="3641"/>
                    <a:pt x="10153" y="3641"/>
                  </a:cubicBezTo>
                  <a:lnTo>
                    <a:pt x="10153" y="3641"/>
                  </a:lnTo>
                  <a:cubicBezTo>
                    <a:pt x="10189" y="3623"/>
                    <a:pt x="10251" y="3560"/>
                    <a:pt x="10251" y="3560"/>
                  </a:cubicBezTo>
                  <a:lnTo>
                    <a:pt x="10251" y="3560"/>
                  </a:lnTo>
                  <a:cubicBezTo>
                    <a:pt x="10572" y="3712"/>
                    <a:pt x="10831" y="3596"/>
                    <a:pt x="11001" y="3462"/>
                  </a:cubicBezTo>
                  <a:lnTo>
                    <a:pt x="11001" y="3462"/>
                  </a:lnTo>
                  <a:cubicBezTo>
                    <a:pt x="11152" y="3328"/>
                    <a:pt x="11232" y="3177"/>
                    <a:pt x="11232" y="3177"/>
                  </a:cubicBezTo>
                  <a:lnTo>
                    <a:pt x="11232" y="3177"/>
                  </a:lnTo>
                  <a:cubicBezTo>
                    <a:pt x="11830" y="3284"/>
                    <a:pt x="12580" y="1954"/>
                    <a:pt x="12580" y="1954"/>
                  </a:cubicBezTo>
                  <a:lnTo>
                    <a:pt x="12580" y="1954"/>
                  </a:lnTo>
                  <a:cubicBezTo>
                    <a:pt x="13525" y="2008"/>
                    <a:pt x="14382" y="1491"/>
                    <a:pt x="14382" y="1491"/>
                  </a:cubicBezTo>
                  <a:lnTo>
                    <a:pt x="14382" y="1491"/>
                  </a:lnTo>
                  <a:cubicBezTo>
                    <a:pt x="14542" y="1660"/>
                    <a:pt x="14926" y="1696"/>
                    <a:pt x="15149" y="1687"/>
                  </a:cubicBezTo>
                  <a:lnTo>
                    <a:pt x="15149" y="1687"/>
                  </a:lnTo>
                  <a:cubicBezTo>
                    <a:pt x="15247" y="1696"/>
                    <a:pt x="15318" y="1687"/>
                    <a:pt x="15318" y="1687"/>
                  </a:cubicBezTo>
                  <a:lnTo>
                    <a:pt x="15318" y="1687"/>
                  </a:lnTo>
                  <a:cubicBezTo>
                    <a:pt x="15318" y="1687"/>
                    <a:pt x="17495" y="1901"/>
                    <a:pt x="17968" y="1910"/>
                  </a:cubicBezTo>
                  <a:lnTo>
                    <a:pt x="17968" y="1910"/>
                  </a:lnTo>
                  <a:cubicBezTo>
                    <a:pt x="18780" y="1919"/>
                    <a:pt x="19074" y="1152"/>
                    <a:pt x="19074" y="1152"/>
                  </a:cubicBezTo>
                  <a:lnTo>
                    <a:pt x="19074" y="1152"/>
                  </a:lnTo>
                  <a:lnTo>
                    <a:pt x="17807" y="866"/>
                  </a:lnTo>
                  <a:cubicBezTo>
                    <a:pt x="17807" y="866"/>
                    <a:pt x="15506" y="411"/>
                    <a:pt x="15211" y="331"/>
                  </a:cubicBezTo>
                  <a:lnTo>
                    <a:pt x="15211" y="331"/>
                  </a:lnTo>
                  <a:cubicBezTo>
                    <a:pt x="14926" y="251"/>
                    <a:pt x="14283" y="45"/>
                    <a:pt x="13909" y="126"/>
                  </a:cubicBezTo>
                  <a:lnTo>
                    <a:pt x="13909" y="126"/>
                  </a:lnTo>
                  <a:cubicBezTo>
                    <a:pt x="13543" y="215"/>
                    <a:pt x="11108" y="224"/>
                    <a:pt x="11108" y="224"/>
                  </a:cubicBezTo>
                  <a:lnTo>
                    <a:pt x="11108" y="224"/>
                  </a:lnTo>
                  <a:cubicBezTo>
                    <a:pt x="10483" y="10"/>
                    <a:pt x="9921" y="1"/>
                    <a:pt x="9850" y="1"/>
                  </a:cubicBezTo>
                  <a:lnTo>
                    <a:pt x="9850" y="1"/>
                  </a:lnTo>
                  <a:cubicBezTo>
                    <a:pt x="9841" y="1"/>
                    <a:pt x="9841" y="1"/>
                    <a:pt x="9841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 rot="1251520">
              <a:off x="1143301" y="1658184"/>
              <a:ext cx="904497" cy="904578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54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3540" y="6974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836573" y="269992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360573" y="14287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9C65FDC-44F9-46CF-863B-12712B162D3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60435" y="1440269"/>
            <a:ext cx="5985825" cy="2631880"/>
          </a:xfrm>
        </p:spPr>
        <p:txBody>
          <a:bodyPr/>
          <a:lstStyle/>
          <a:p>
            <a:pPr algn="l"/>
            <a:r>
              <a:rPr lang="en-US" sz="1400" dirty="0"/>
              <a:t>int </a:t>
            </a:r>
            <a:r>
              <a:rPr lang="en-US" sz="1400" dirty="0" err="1"/>
              <a:t>fs_insert</a:t>
            </a:r>
            <a:r>
              <a:rPr lang="en-US" sz="1400" dirty="0"/>
              <a:t>(</a:t>
            </a:r>
            <a:r>
              <a:rPr lang="en-US" sz="1400" dirty="0" err="1"/>
              <a:t>FileSystem</a:t>
            </a:r>
            <a:r>
              <a:rPr lang="en-US" sz="1400" dirty="0"/>
              <a:t> *fs, const char *path) {    if (</a:t>
            </a:r>
            <a:r>
              <a:rPr lang="en-US" sz="1400" dirty="0" err="1"/>
              <a:t>find_index</a:t>
            </a:r>
            <a:r>
              <a:rPr lang="en-US" sz="1400" dirty="0"/>
              <a:t>(fs, path) &gt;= 0) return -1;        </a:t>
            </a:r>
            <a:r>
              <a:rPr lang="en-US" sz="1400" dirty="0" err="1"/>
              <a:t>FileEntry</a:t>
            </a:r>
            <a:r>
              <a:rPr lang="en-US" sz="1400" dirty="0"/>
              <a:t> *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realloc</a:t>
            </a:r>
            <a:r>
              <a:rPr lang="en-US" sz="1400" dirty="0"/>
              <a:t>(fs-&gt;entries, (fs-&gt;count + 1) * </a:t>
            </a:r>
            <a:r>
              <a:rPr lang="en-US" sz="1400" dirty="0" err="1"/>
              <a:t>sizeof</a:t>
            </a:r>
            <a:r>
              <a:rPr lang="en-US" sz="1400" dirty="0"/>
              <a:t> *</a:t>
            </a:r>
            <a:r>
              <a:rPr lang="en-US" sz="1400" dirty="0" err="1"/>
              <a:t>tmp</a:t>
            </a:r>
            <a:r>
              <a:rPr lang="en-US" sz="1400" dirty="0"/>
              <a:t>);    </a:t>
            </a:r>
            <a:br>
              <a:rPr lang="ru-RU" sz="1400" dirty="0"/>
            </a:br>
            <a:r>
              <a:rPr lang="en-US" sz="1400" dirty="0"/>
              <a:t>if (!</a:t>
            </a:r>
            <a:r>
              <a:rPr lang="en-US" sz="1400" dirty="0" err="1"/>
              <a:t>tmp</a:t>
            </a:r>
            <a:r>
              <a:rPr lang="en-US" sz="1400" dirty="0"/>
              <a:t>) return -1;    </a:t>
            </a:r>
            <a:br>
              <a:rPr lang="ru-RU" sz="1400" dirty="0"/>
            </a:br>
            <a:r>
              <a:rPr lang="en-US" sz="1400" dirty="0"/>
              <a:t>fs-&gt;entries = </a:t>
            </a:r>
            <a:r>
              <a:rPr lang="en-US" sz="1400" dirty="0" err="1"/>
              <a:t>tmp</a:t>
            </a:r>
            <a:r>
              <a:rPr lang="en-US" sz="1400" dirty="0"/>
              <a:t>;    </a:t>
            </a:r>
            <a:br>
              <a:rPr lang="ru-RU" sz="1400" dirty="0"/>
            </a:br>
            <a:r>
              <a:rPr lang="en-US" sz="1400" dirty="0"/>
              <a:t>fs-&gt;entries[fs-&gt;count].path = </a:t>
            </a:r>
            <a:r>
              <a:rPr lang="en-US" sz="1400" dirty="0" err="1"/>
              <a:t>strdup</a:t>
            </a:r>
            <a:r>
              <a:rPr lang="en-US" sz="1400" dirty="0"/>
              <a:t>(path);    </a:t>
            </a:r>
            <a:br>
              <a:rPr lang="ru-RU" sz="1400" dirty="0"/>
            </a:br>
            <a:r>
              <a:rPr lang="en-US" sz="1400" dirty="0"/>
              <a:t>fs-&gt;entries[fs-&gt;count].content = </a:t>
            </a:r>
            <a:r>
              <a:rPr lang="en-US" sz="1400" dirty="0" err="1"/>
              <a:t>strdup</a:t>
            </a:r>
            <a:r>
              <a:rPr lang="en-US" sz="1400" dirty="0"/>
              <a:t>("");    </a:t>
            </a:r>
            <a:br>
              <a:rPr lang="ru-RU" sz="1400" dirty="0"/>
            </a:br>
            <a:r>
              <a:rPr lang="en-US" sz="1400" dirty="0"/>
              <a:t>fs-&gt;count++;   </a:t>
            </a:r>
            <a:br>
              <a:rPr lang="ru-RU" sz="1400" dirty="0"/>
            </a:br>
            <a:r>
              <a:rPr lang="en-US" sz="1400" dirty="0"/>
              <a:t>return 0;</a:t>
            </a:r>
            <a:br>
              <a:rPr lang="ru-RU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1068649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1305</Words>
  <Application>Microsoft Office PowerPoint</Application>
  <PresentationFormat>Экран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Trispace</vt:lpstr>
      <vt:lpstr>PT Sans</vt:lpstr>
      <vt:lpstr>Arial</vt:lpstr>
      <vt:lpstr>Maven Pro</vt:lpstr>
      <vt:lpstr>Trebuchet MS</vt:lpstr>
      <vt:lpstr>AI App Pitch Deck by Slidesgo</vt:lpstr>
      <vt:lpstr>File Project</vt:lpstr>
      <vt:lpstr>Структура репозитория</vt:lpstr>
      <vt:lpstr>Подключение к проекту Чтобы подключить функциональность файловой системы к проекту, выполните следующие шаги:</vt:lpstr>
      <vt:lpstr>5 основных функций файловой системы</vt:lpstr>
      <vt:lpstr>static int find_index(const FileSystem *fs, const char *path) {     for (size_t i = 0; i &lt; fs-&gt;count; ++i)         if (strcmp(fs-&gt;entries[i].path, path) == 0)             return (int)i;     return -1; } </vt:lpstr>
      <vt:lpstr>5 основных функций файловой системы</vt:lpstr>
      <vt:lpstr>int fs_load(const char *fname, FileSystem *fs) {     FILE *f = fopen(fname, "r");     if (!f) {                                fs-&gt;entries = NULL;        fs-&gt;count = 0;         return 0; } </vt:lpstr>
      <vt:lpstr>5 основных функций файловой системы</vt:lpstr>
      <vt:lpstr>int fs_insert(FileSystem *fs, const char *path) {    if (find_index(fs, path) &gt;= 0) return -1;        FileEntry *tmp = realloc(fs-&gt;entries, (fs-&gt;count + 1) * sizeof *tmp);     if (!tmp) return -1;     fs-&gt;entries = tmp;     fs-&gt;entries[fs-&gt;count].path = strdup(path);     fs-&gt;entries[fs-&gt;count].content = strdup("");     fs-&gt;count++;    return 0; }</vt:lpstr>
      <vt:lpstr>5 основных функций файловой системы</vt:lpstr>
      <vt:lpstr>int fs_update(FileSystem *fs, const char *path, const char *new_content) {     int idx = find_index(fs, path);     if (idx &lt; 0) return -1;     free(fs-&gt;entries[idx].content);     fs-&gt;entries[idx].content = strdup(new_content);     return 0; }</vt:lpstr>
      <vt:lpstr>5 основных функций файловой системы</vt:lpstr>
      <vt:lpstr>int fs_delete(FileSystem *fs, const char *path) {    int idx = find_index(fs, path);     if (idx &lt; 0) return -1;     free(fs-&gt;entries[idx].path);     free(fs-&gt;entries[idx].content);     memmove(&amp;fs-&gt;entries[idx], &amp;fs-&gt;entries[idx + 1],            (fs-&gt;count - idx - 1) * sizeof(FileEntry));      fs-&gt;count--;     return 0; }</vt:lpstr>
      <vt:lpstr>Логотип нашего проекта</vt:lpstr>
      <vt:lpstr>Принцип использования команд</vt:lpstr>
      <vt:lpstr>Принцип использования команд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Project</dc:title>
  <dc:creator>User</dc:creator>
  <cp:lastModifiedBy>User</cp:lastModifiedBy>
  <cp:revision>2</cp:revision>
  <dcterms:modified xsi:type="dcterms:W3CDTF">2025-05-21T11:02:37Z</dcterms:modified>
</cp:coreProperties>
</file>