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f8e107ae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f8e107ae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f8e107ae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f8e107ae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f86f246c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f86f246c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f8e107ae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f8e107ae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f86f246ca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f86f246ca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f8e107a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f8e107a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f8e107ae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f8e107ae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f8e107a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f8e107a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f8e107ae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f8e107ae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f8e107ae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f8e107ae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Using Data to Predict the Next Hit Album</a:t>
            </a:r>
            <a:endParaRPr sz="3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Springboard Capstone Project</a:t>
            </a:r>
            <a:endParaRPr sz="1800"/>
          </a:p>
          <a:p>
            <a:pPr indent="0" lvl="0" marL="0" rtl="0" algn="l">
              <a:spcBef>
                <a:spcPts val="0"/>
              </a:spcBef>
              <a:spcAft>
                <a:spcPts val="0"/>
              </a:spcAft>
              <a:buNone/>
            </a:pPr>
            <a:r>
              <a:rPr lang="en" sz="1800"/>
              <a:t>By Jessica Wulzen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by Genre</a:t>
            </a:r>
            <a:endParaRPr/>
          </a:p>
        </p:txBody>
      </p:sp>
      <p:sp>
        <p:nvSpPr>
          <p:cNvPr id="130" name="Google Shape;130;p22"/>
          <p:cNvSpPr txBox="1"/>
          <p:nvPr>
            <p:ph idx="1" type="body"/>
          </p:nvPr>
        </p:nvSpPr>
        <p:spPr>
          <a:xfrm>
            <a:off x="311700" y="1152475"/>
            <a:ext cx="456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albums up into quality categories by review score and looking at how genre impacts this reveals that:</a:t>
            </a:r>
            <a:endParaRPr/>
          </a:p>
          <a:p>
            <a:pPr indent="0" lvl="0" marL="0" rtl="0" algn="l">
              <a:spcBef>
                <a:spcPts val="1600"/>
              </a:spcBef>
              <a:spcAft>
                <a:spcPts val="0"/>
              </a:spcAft>
              <a:buNone/>
            </a:pPr>
            <a:r>
              <a:rPr lang="en"/>
              <a:t>Rock, Electronic, Pop/R&amp;B and Rap are overrepresented in the bottom 10%</a:t>
            </a:r>
            <a:endParaRPr/>
          </a:p>
          <a:p>
            <a:pPr indent="0" lvl="0" marL="0" rtl="0" algn="l">
              <a:spcBef>
                <a:spcPts val="1600"/>
              </a:spcBef>
              <a:spcAft>
                <a:spcPts val="0"/>
              </a:spcAft>
              <a:buNone/>
            </a:pPr>
            <a:r>
              <a:rPr lang="en"/>
              <a:t>Experimental music is massively overrepresented in the top 10%</a:t>
            </a:r>
            <a:endParaRPr/>
          </a:p>
          <a:p>
            <a:pPr indent="0" lvl="0" marL="0" rtl="0" algn="l">
              <a:spcBef>
                <a:spcPts val="1600"/>
              </a:spcBef>
              <a:spcAft>
                <a:spcPts val="1600"/>
              </a:spcAft>
              <a:buNone/>
            </a:pPr>
            <a:r>
              <a:rPr lang="en"/>
              <a:t>Other genres have even distributions</a:t>
            </a:r>
            <a:endParaRPr/>
          </a:p>
        </p:txBody>
      </p:sp>
      <p:pic>
        <p:nvPicPr>
          <p:cNvPr id="131" name="Google Shape;131;p22"/>
          <p:cNvPicPr preferRelativeResize="0"/>
          <p:nvPr/>
        </p:nvPicPr>
        <p:blipFill>
          <a:blip r:embed="rId3">
            <a:alphaModFix/>
          </a:blip>
          <a:stretch>
            <a:fillRect/>
          </a:stretch>
        </p:blipFill>
        <p:spPr>
          <a:xfrm>
            <a:off x="5531575" y="1133525"/>
            <a:ext cx="3413625" cy="287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Still to come...</a:t>
            </a:r>
            <a:endParaRPr/>
          </a:p>
        </p:txBody>
      </p:sp>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cleaned, prepared, merged, and explored the data… </a:t>
            </a:r>
            <a:endParaRPr/>
          </a:p>
          <a:p>
            <a:pPr indent="0" lvl="0" marL="0" rtl="0" algn="l">
              <a:spcBef>
                <a:spcPts val="1600"/>
              </a:spcBef>
              <a:spcAft>
                <a:spcPts val="1600"/>
              </a:spcAft>
              <a:buNone/>
            </a:pPr>
            <a:r>
              <a:rPr lang="en"/>
              <a:t>Next up: apply machine learning algorithms to predict review scores!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Music critics play a key role in promoting new releases from up and coming artists</a:t>
            </a:r>
            <a:endParaRPr/>
          </a:p>
          <a:p>
            <a:pPr indent="-342900" lvl="0" marL="457200" rtl="0" algn="l">
              <a:spcBef>
                <a:spcPts val="0"/>
              </a:spcBef>
              <a:spcAft>
                <a:spcPts val="0"/>
              </a:spcAft>
              <a:buSzPts val="1800"/>
              <a:buChar char="●"/>
            </a:pPr>
            <a:r>
              <a:rPr lang="en"/>
              <a:t>Understanding what kinds of music critics respond well to will help aspiring musicians craft albums, and record labels to make informed decisions about what acts have the best chance of being successful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72" name="Google Shape;72;p15"/>
          <p:cNvSpPr txBox="1"/>
          <p:nvPr>
            <p:ph idx="1" type="body"/>
          </p:nvPr>
        </p:nvSpPr>
        <p:spPr>
          <a:xfrm>
            <a:off x="311700" y="1152475"/>
            <a:ext cx="40782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most widely used music streaming platform</a:t>
            </a:r>
            <a:endParaRPr sz="1400"/>
          </a:p>
          <a:p>
            <a:pPr indent="-317500" lvl="0" marL="457200" rtl="0" algn="l">
              <a:spcBef>
                <a:spcPts val="0"/>
              </a:spcBef>
              <a:spcAft>
                <a:spcPts val="0"/>
              </a:spcAft>
              <a:buSzPts val="1400"/>
              <a:buChar char="●"/>
            </a:pPr>
            <a:r>
              <a:rPr lang="en" sz="1400"/>
              <a:t>Spotify’s API contains a tremendous amount of data about every song, such as: key, time signature, energy, loudness, acousticness, speechiness, and much more</a:t>
            </a:r>
            <a:endParaRPr sz="1400"/>
          </a:p>
        </p:txBody>
      </p:sp>
      <p:pic>
        <p:nvPicPr>
          <p:cNvPr id="73" name="Google Shape;73;p15"/>
          <p:cNvPicPr preferRelativeResize="0"/>
          <p:nvPr/>
        </p:nvPicPr>
        <p:blipFill>
          <a:blip r:embed="rId3">
            <a:alphaModFix/>
          </a:blip>
          <a:stretch>
            <a:fillRect/>
          </a:stretch>
        </p:blipFill>
        <p:spPr>
          <a:xfrm>
            <a:off x="390825" y="2938813"/>
            <a:ext cx="3728326" cy="1557326"/>
          </a:xfrm>
          <a:prstGeom prst="rect">
            <a:avLst/>
          </a:prstGeom>
          <a:noFill/>
          <a:ln>
            <a:noFill/>
          </a:ln>
        </p:spPr>
      </p:pic>
      <p:sp>
        <p:nvSpPr>
          <p:cNvPr id="74" name="Google Shape;74;p15"/>
          <p:cNvSpPr txBox="1"/>
          <p:nvPr/>
        </p:nvSpPr>
        <p:spPr>
          <a:xfrm>
            <a:off x="4817100" y="1187375"/>
            <a:ext cx="4326900" cy="341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#1 Website for music reviews</a:t>
            </a:r>
            <a:endParaRPr>
              <a:solidFill>
                <a:schemeClr val="accent3"/>
              </a:solidFill>
              <a:latin typeface="Proxima Nova"/>
              <a:ea typeface="Proxima Nova"/>
              <a:cs typeface="Proxima Nova"/>
              <a:sym typeface="Proxima Nova"/>
            </a:endParaRPr>
          </a:p>
          <a:p>
            <a:pPr indent="-317500" lvl="0" marL="457200" rtl="0" algn="l">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Over 17,000 reviews from 1996 to 2017</a:t>
            </a:r>
            <a:endParaRPr>
              <a:solidFill>
                <a:schemeClr val="accent3"/>
              </a:solidFill>
              <a:latin typeface="Proxima Nova"/>
              <a:ea typeface="Proxima Nova"/>
              <a:cs typeface="Proxima Nova"/>
              <a:sym typeface="Proxima Nova"/>
            </a:endParaRPr>
          </a:p>
          <a:p>
            <a:pPr indent="-317500" lvl="0" marL="457200" rtl="0" algn="l">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Each review contains a numeric score from zero to ten</a:t>
            </a:r>
            <a:endParaRPr>
              <a:solidFill>
                <a:schemeClr val="accent3"/>
              </a:solidFill>
              <a:latin typeface="Proxima Nova"/>
              <a:ea typeface="Proxima Nova"/>
              <a:cs typeface="Proxima Nova"/>
              <a:sym typeface="Proxima Nova"/>
            </a:endParaRPr>
          </a:p>
        </p:txBody>
      </p:sp>
      <p:pic>
        <p:nvPicPr>
          <p:cNvPr id="75" name="Google Shape;75;p15"/>
          <p:cNvPicPr preferRelativeResize="0"/>
          <p:nvPr/>
        </p:nvPicPr>
        <p:blipFill>
          <a:blip r:embed="rId4">
            <a:alphaModFix/>
          </a:blip>
          <a:stretch>
            <a:fillRect/>
          </a:stretch>
        </p:blipFill>
        <p:spPr>
          <a:xfrm>
            <a:off x="4627050" y="3285700"/>
            <a:ext cx="4264500" cy="86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 needs to be prepared so that the albums in the Pitchfork dataset can be searched for in the Spotify API</a:t>
            </a:r>
            <a:endParaRPr/>
          </a:p>
          <a:p>
            <a:pPr indent="-342900" lvl="0" marL="457200" rtl="0" algn="l">
              <a:spcBef>
                <a:spcPts val="0"/>
              </a:spcBef>
              <a:spcAft>
                <a:spcPts val="0"/>
              </a:spcAft>
              <a:buSzPts val="1800"/>
              <a:buChar char="●"/>
            </a:pPr>
            <a:r>
              <a:rPr lang="en"/>
              <a:t>Many albums have differences in how they are listed in the two data sources, such as:</a:t>
            </a:r>
            <a:endParaRPr/>
          </a:p>
          <a:p>
            <a:pPr indent="-317500" lvl="1" marL="914400" rtl="0" algn="l">
              <a:spcBef>
                <a:spcPts val="0"/>
              </a:spcBef>
              <a:spcAft>
                <a:spcPts val="0"/>
              </a:spcAft>
              <a:buSzPts val="1400"/>
              <a:buChar char="○"/>
            </a:pPr>
            <a:r>
              <a:rPr lang="en"/>
              <a:t>Fleet Foxes - Sun Giant EP vs Fleet Foxes - Sun Giant</a:t>
            </a:r>
            <a:endParaRPr/>
          </a:p>
          <a:p>
            <a:pPr indent="-317500" lvl="1" marL="914400" rtl="0" algn="l">
              <a:spcBef>
                <a:spcPts val="0"/>
              </a:spcBef>
              <a:spcAft>
                <a:spcPts val="0"/>
              </a:spcAft>
              <a:buSzPts val="1400"/>
              <a:buChar char="○"/>
            </a:pPr>
            <a:r>
              <a:rPr lang="en"/>
              <a:t>Massive Attack - Mezzanine vs Massive Attack - Mezzanine [Remastered]</a:t>
            </a:r>
            <a:endParaRPr/>
          </a:p>
          <a:p>
            <a:pPr indent="-342900" lvl="0" marL="457200" rtl="0" algn="l">
              <a:spcBef>
                <a:spcPts val="0"/>
              </a:spcBef>
              <a:spcAft>
                <a:spcPts val="0"/>
              </a:spcAft>
              <a:buSzPts val="1800"/>
              <a:buChar char="●"/>
            </a:pPr>
            <a:r>
              <a:rPr lang="en"/>
              <a:t>To fix this, regular expressions are used to remove troublesome phrases such as ‘EP’ and other common sources of discrepancies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Spotify API</a:t>
            </a:r>
            <a:endParaRPr/>
          </a:p>
        </p:txBody>
      </p:sp>
      <p:sp>
        <p:nvSpPr>
          <p:cNvPr id="87" name="Google Shape;87;p17"/>
          <p:cNvSpPr txBox="1"/>
          <p:nvPr>
            <p:ph idx="1" type="body"/>
          </p:nvPr>
        </p:nvSpPr>
        <p:spPr>
          <a:xfrm>
            <a:off x="311700" y="1152475"/>
            <a:ext cx="8520600" cy="147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python package Spotipy allows for easy use of the Spotify API</a:t>
            </a:r>
            <a:endParaRPr/>
          </a:p>
          <a:p>
            <a:pPr indent="-342900" lvl="0" marL="457200" rtl="0" algn="l">
              <a:spcBef>
                <a:spcPts val="0"/>
              </a:spcBef>
              <a:spcAft>
                <a:spcPts val="0"/>
              </a:spcAft>
              <a:buSzPts val="1800"/>
              <a:buChar char="●"/>
            </a:pPr>
            <a:r>
              <a:rPr lang="en"/>
              <a:t>Spotify limits results to a certain number, making it difficult to find obscure musicians and albums</a:t>
            </a:r>
            <a:endParaRPr/>
          </a:p>
          <a:p>
            <a:pPr indent="-342900" lvl="0" marL="457200" rtl="0" algn="l">
              <a:spcBef>
                <a:spcPts val="0"/>
              </a:spcBef>
              <a:spcAft>
                <a:spcPts val="0"/>
              </a:spcAft>
              <a:buSzPts val="1800"/>
              <a:buChar char="●"/>
            </a:pPr>
            <a:r>
              <a:rPr lang="en"/>
              <a:t>To find as many matches as possible, we’ll look for matches in two ways:</a:t>
            </a:r>
            <a:br>
              <a:rPr lang="en"/>
            </a:br>
            <a:r>
              <a:rPr lang="en"/>
              <a:t>					</a:t>
            </a:r>
            <a:r>
              <a:rPr b="1" lang="en"/>
              <a:t>Sun Giant by Fleet Foxes</a:t>
            </a:r>
            <a:endParaRPr b="1"/>
          </a:p>
        </p:txBody>
      </p:sp>
      <p:sp>
        <p:nvSpPr>
          <p:cNvPr id="88" name="Google Shape;88;p17"/>
          <p:cNvSpPr txBox="1"/>
          <p:nvPr/>
        </p:nvSpPr>
        <p:spPr>
          <a:xfrm>
            <a:off x="423325" y="2815175"/>
            <a:ext cx="3725400" cy="1566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accent3"/>
              </a:solidFill>
              <a:latin typeface="Proxima Nova"/>
              <a:ea typeface="Proxima Nova"/>
              <a:cs typeface="Proxima Nova"/>
              <a:sym typeface="Proxima Nova"/>
            </a:endParaRPr>
          </a:p>
          <a:p>
            <a:pPr indent="-317500" lvl="0" marL="457200" rtl="0" algn="l">
              <a:spcBef>
                <a:spcPts val="0"/>
              </a:spcBef>
              <a:spcAft>
                <a:spcPts val="0"/>
              </a:spcAft>
              <a:buClr>
                <a:schemeClr val="accent3"/>
              </a:buClr>
              <a:buSzPts val="1400"/>
              <a:buFont typeface="Proxima Nova"/>
              <a:buAutoNum type="arabicPeriod"/>
            </a:pPr>
            <a:r>
              <a:rPr lang="en">
                <a:solidFill>
                  <a:schemeClr val="accent3"/>
                </a:solidFill>
                <a:latin typeface="Proxima Nova"/>
                <a:ea typeface="Proxima Nova"/>
                <a:cs typeface="Proxima Nova"/>
                <a:sym typeface="Proxima Nova"/>
              </a:rPr>
              <a:t>Search for the album ‘Sun Giant’</a:t>
            </a:r>
            <a:endParaRPr>
              <a:solidFill>
                <a:schemeClr val="accent3"/>
              </a:solidFill>
              <a:latin typeface="Proxima Nova"/>
              <a:ea typeface="Proxima Nova"/>
              <a:cs typeface="Proxima Nova"/>
              <a:sym typeface="Proxima Nova"/>
            </a:endParaRPr>
          </a:p>
          <a:p>
            <a:pPr indent="-317500" lvl="0" marL="457200" rtl="0" algn="l">
              <a:spcBef>
                <a:spcPts val="0"/>
              </a:spcBef>
              <a:spcAft>
                <a:spcPts val="0"/>
              </a:spcAft>
              <a:buClr>
                <a:schemeClr val="accent3"/>
              </a:buClr>
              <a:buSzPts val="1400"/>
              <a:buFont typeface="Proxima Nova"/>
              <a:buAutoNum type="arabicPeriod"/>
            </a:pPr>
            <a:r>
              <a:rPr lang="en">
                <a:solidFill>
                  <a:schemeClr val="accent3"/>
                </a:solidFill>
                <a:latin typeface="Proxima Nova"/>
                <a:ea typeface="Proxima Nova"/>
                <a:cs typeface="Proxima Nova"/>
                <a:sym typeface="Proxima Nova"/>
              </a:rPr>
              <a:t>Check to see if the musician is ‘Fleet Foxes’</a:t>
            </a:r>
            <a:endParaRPr>
              <a:solidFill>
                <a:schemeClr val="accent3"/>
              </a:solidFill>
              <a:latin typeface="Proxima Nova"/>
              <a:ea typeface="Proxima Nova"/>
              <a:cs typeface="Proxima Nova"/>
              <a:sym typeface="Proxima Nova"/>
            </a:endParaRPr>
          </a:p>
        </p:txBody>
      </p:sp>
      <p:sp>
        <p:nvSpPr>
          <p:cNvPr id="89" name="Google Shape;89;p17"/>
          <p:cNvSpPr txBox="1"/>
          <p:nvPr/>
        </p:nvSpPr>
        <p:spPr>
          <a:xfrm>
            <a:off x="4607275" y="2871600"/>
            <a:ext cx="4064100" cy="100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Proxima Nova"/>
              <a:buAutoNum type="arabicPeriod"/>
            </a:pPr>
            <a:r>
              <a:rPr lang="en">
                <a:solidFill>
                  <a:schemeClr val="accent3"/>
                </a:solidFill>
                <a:latin typeface="Proxima Nova"/>
                <a:ea typeface="Proxima Nova"/>
                <a:cs typeface="Proxima Nova"/>
                <a:sym typeface="Proxima Nova"/>
              </a:rPr>
              <a:t>Search for the musician ‘Fleet Foxes’</a:t>
            </a:r>
            <a:endParaRPr>
              <a:solidFill>
                <a:schemeClr val="accent3"/>
              </a:solidFill>
              <a:latin typeface="Proxima Nova"/>
              <a:ea typeface="Proxima Nova"/>
              <a:cs typeface="Proxima Nova"/>
              <a:sym typeface="Proxima Nova"/>
            </a:endParaRPr>
          </a:p>
          <a:p>
            <a:pPr indent="-317500" lvl="0" marL="457200" rtl="0" algn="l">
              <a:spcBef>
                <a:spcPts val="0"/>
              </a:spcBef>
              <a:spcAft>
                <a:spcPts val="0"/>
              </a:spcAft>
              <a:buClr>
                <a:schemeClr val="accent3"/>
              </a:buClr>
              <a:buSzPts val="1400"/>
              <a:buFont typeface="Proxima Nova"/>
              <a:buAutoNum type="arabicPeriod"/>
            </a:pPr>
            <a:r>
              <a:rPr lang="en">
                <a:solidFill>
                  <a:schemeClr val="accent3"/>
                </a:solidFill>
                <a:latin typeface="Proxima Nova"/>
                <a:ea typeface="Proxima Nova"/>
                <a:cs typeface="Proxima Nova"/>
                <a:sym typeface="Proxima Nova"/>
              </a:rPr>
              <a:t>Retrieve the list of albums released by this musician</a:t>
            </a:r>
            <a:endParaRPr>
              <a:solidFill>
                <a:schemeClr val="accent3"/>
              </a:solidFill>
              <a:latin typeface="Proxima Nova"/>
              <a:ea typeface="Proxima Nova"/>
              <a:cs typeface="Proxima Nova"/>
              <a:sym typeface="Proxima Nova"/>
            </a:endParaRPr>
          </a:p>
          <a:p>
            <a:pPr indent="-317500" lvl="0" marL="457200" rtl="0" algn="l">
              <a:spcBef>
                <a:spcPts val="0"/>
              </a:spcBef>
              <a:spcAft>
                <a:spcPts val="0"/>
              </a:spcAft>
              <a:buClr>
                <a:schemeClr val="accent3"/>
              </a:buClr>
              <a:buSzPts val="1400"/>
              <a:buFont typeface="Proxima Nova"/>
              <a:buAutoNum type="arabicPeriod"/>
            </a:pPr>
            <a:r>
              <a:rPr lang="en">
                <a:solidFill>
                  <a:schemeClr val="accent3"/>
                </a:solidFill>
                <a:latin typeface="Proxima Nova"/>
                <a:ea typeface="Proxima Nova"/>
                <a:cs typeface="Proxima Nova"/>
                <a:sym typeface="Proxima Nova"/>
              </a:rPr>
              <a:t>Search for a match on the album name ‘Sun Giant’</a:t>
            </a:r>
            <a:endParaRPr>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accent3"/>
              </a:solidFill>
              <a:latin typeface="Proxima Nova"/>
              <a:ea typeface="Proxima Nova"/>
              <a:cs typeface="Proxima Nova"/>
              <a:sym typeface="Proxima Nova"/>
            </a:endParaRPr>
          </a:p>
        </p:txBody>
      </p:sp>
      <p:cxnSp>
        <p:nvCxnSpPr>
          <p:cNvPr id="90" name="Google Shape;90;p17"/>
          <p:cNvCxnSpPr/>
          <p:nvPr/>
        </p:nvCxnSpPr>
        <p:spPr>
          <a:xfrm>
            <a:off x="2603500" y="3983400"/>
            <a:ext cx="613800" cy="44430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7"/>
          <p:cNvCxnSpPr/>
          <p:nvPr/>
        </p:nvCxnSpPr>
        <p:spPr>
          <a:xfrm flipH="1">
            <a:off x="5422150" y="4025400"/>
            <a:ext cx="719700" cy="4023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7"/>
          <p:cNvCxnSpPr/>
          <p:nvPr/>
        </p:nvCxnSpPr>
        <p:spPr>
          <a:xfrm flipH="1">
            <a:off x="2730400" y="2766525"/>
            <a:ext cx="268200" cy="2118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7"/>
          <p:cNvCxnSpPr/>
          <p:nvPr/>
        </p:nvCxnSpPr>
        <p:spPr>
          <a:xfrm>
            <a:off x="5866750" y="2766525"/>
            <a:ext cx="275100" cy="225900"/>
          </a:xfrm>
          <a:prstGeom prst="straightConnector1">
            <a:avLst/>
          </a:prstGeom>
          <a:noFill/>
          <a:ln cap="flat" cmpd="sng" w="9525">
            <a:solidFill>
              <a:schemeClr val="dk2"/>
            </a:solidFill>
            <a:prstDash val="solid"/>
            <a:round/>
            <a:headEnd len="med" w="med" type="none"/>
            <a:tailEnd len="med" w="med" type="triangle"/>
          </a:ln>
        </p:spPr>
      </p:cxnSp>
      <p:sp>
        <p:nvSpPr>
          <p:cNvPr id="94" name="Google Shape;94;p17"/>
          <p:cNvSpPr txBox="1"/>
          <p:nvPr/>
        </p:nvSpPr>
        <p:spPr>
          <a:xfrm>
            <a:off x="585600" y="4491400"/>
            <a:ext cx="82833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Proxima Nova"/>
                <a:ea typeface="Proxima Nova"/>
                <a:cs typeface="Proxima Nova"/>
                <a:sym typeface="Proxima Nova"/>
              </a:rPr>
              <a:t>Using this two-part algorithm, we are able to find 12k albums in Spotify out of 17k reviews</a:t>
            </a:r>
            <a:endParaRPr b="1">
              <a:solidFill>
                <a:schemeClr val="accent3"/>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understand the data, we’ll look for how certain variables are related with each other and how they may have changed over time, such as:</a:t>
            </a:r>
            <a:endParaRPr/>
          </a:p>
          <a:p>
            <a:pPr indent="-342900" lvl="0" marL="457200" rtl="0" algn="l">
              <a:spcBef>
                <a:spcPts val="1600"/>
              </a:spcBef>
              <a:spcAft>
                <a:spcPts val="0"/>
              </a:spcAft>
              <a:buSzPts val="1800"/>
              <a:buChar char="●"/>
            </a:pPr>
            <a:r>
              <a:rPr lang="en"/>
              <a:t>How have review scores changed over time?</a:t>
            </a:r>
            <a:endParaRPr/>
          </a:p>
          <a:p>
            <a:pPr indent="-342900" lvl="0" marL="457200" rtl="0" algn="l">
              <a:spcBef>
                <a:spcPts val="0"/>
              </a:spcBef>
              <a:spcAft>
                <a:spcPts val="0"/>
              </a:spcAft>
              <a:buSzPts val="1800"/>
              <a:buChar char="●"/>
            </a:pPr>
            <a:r>
              <a:rPr lang="en"/>
              <a:t>How has music itself changed over time?</a:t>
            </a:r>
            <a:endParaRPr/>
          </a:p>
          <a:p>
            <a:pPr indent="-342900" lvl="0" marL="457200" rtl="0" algn="l">
              <a:spcBef>
                <a:spcPts val="0"/>
              </a:spcBef>
              <a:spcAft>
                <a:spcPts val="0"/>
              </a:spcAft>
              <a:buSzPts val="1800"/>
              <a:buChar char="●"/>
            </a:pPr>
            <a:r>
              <a:rPr lang="en"/>
              <a:t>Does the key music is composed in impact the review score?</a:t>
            </a:r>
            <a:endParaRPr/>
          </a:p>
          <a:p>
            <a:pPr indent="-342900" lvl="0" marL="457200" rtl="0" algn="l">
              <a:spcBef>
                <a:spcPts val="0"/>
              </a:spcBef>
              <a:spcAft>
                <a:spcPts val="0"/>
              </a:spcAft>
              <a:buSzPts val="1800"/>
              <a:buChar char="●"/>
            </a:pPr>
            <a:r>
              <a:rPr lang="en"/>
              <a:t>Are certain genres of music better-received than others?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Scores over Time</a:t>
            </a:r>
            <a:endParaRPr/>
          </a:p>
        </p:txBody>
      </p:sp>
      <p:sp>
        <p:nvSpPr>
          <p:cNvPr id="106" name="Google Shape;106;p19"/>
          <p:cNvSpPr txBox="1"/>
          <p:nvPr>
            <p:ph idx="1" type="body"/>
          </p:nvPr>
        </p:nvSpPr>
        <p:spPr>
          <a:xfrm>
            <a:off x="311700" y="1152475"/>
            <a:ext cx="4401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time, we observe a change in how Pitchfork has issued scores for reviews</a:t>
            </a:r>
            <a:endParaRPr/>
          </a:p>
          <a:p>
            <a:pPr indent="0" lvl="0" marL="0" rtl="0" algn="l">
              <a:spcBef>
                <a:spcPts val="1600"/>
              </a:spcBef>
              <a:spcAft>
                <a:spcPts val="0"/>
              </a:spcAft>
              <a:buNone/>
            </a:pPr>
            <a:r>
              <a:rPr lang="en"/>
              <a:t>While the average score has remained consistent at around a 7, the distribution has consistently gotten more tightly focused around the mean </a:t>
            </a:r>
            <a:endParaRPr/>
          </a:p>
          <a:p>
            <a:pPr indent="0" lvl="0" marL="0" rtl="0" algn="l">
              <a:spcBef>
                <a:spcPts val="1600"/>
              </a:spcBef>
              <a:spcAft>
                <a:spcPts val="1600"/>
              </a:spcAft>
              <a:buNone/>
            </a:pPr>
            <a:r>
              <a:rPr lang="en"/>
              <a:t>In other words, Pitchfork has given less extreme scores over time</a:t>
            </a:r>
            <a:endParaRPr/>
          </a:p>
        </p:txBody>
      </p:sp>
      <p:pic>
        <p:nvPicPr>
          <p:cNvPr id="107" name="Google Shape;107;p19"/>
          <p:cNvPicPr preferRelativeResize="0"/>
          <p:nvPr/>
        </p:nvPicPr>
        <p:blipFill>
          <a:blip r:embed="rId3">
            <a:alphaModFix/>
          </a:blip>
          <a:stretch>
            <a:fillRect/>
          </a:stretch>
        </p:blipFill>
        <p:spPr>
          <a:xfrm>
            <a:off x="5006625" y="1288350"/>
            <a:ext cx="3714750" cy="280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music has changed over time</a:t>
            </a:r>
            <a:endParaRPr/>
          </a:p>
        </p:txBody>
      </p:sp>
      <p:sp>
        <p:nvSpPr>
          <p:cNvPr id="113" name="Google Shape;113;p20"/>
          <p:cNvSpPr txBox="1"/>
          <p:nvPr>
            <p:ph idx="1" type="body"/>
          </p:nvPr>
        </p:nvSpPr>
        <p:spPr>
          <a:xfrm>
            <a:off x="311700" y="1152475"/>
            <a:ext cx="8520600" cy="47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Spotify’s musical attribute data, we can look at trends in music over time</a:t>
            </a:r>
            <a:endParaRPr/>
          </a:p>
        </p:txBody>
      </p:sp>
      <p:pic>
        <p:nvPicPr>
          <p:cNvPr id="114" name="Google Shape;114;p20"/>
          <p:cNvPicPr preferRelativeResize="0"/>
          <p:nvPr/>
        </p:nvPicPr>
        <p:blipFill>
          <a:blip r:embed="rId3">
            <a:alphaModFix/>
          </a:blip>
          <a:stretch>
            <a:fillRect/>
          </a:stretch>
        </p:blipFill>
        <p:spPr>
          <a:xfrm>
            <a:off x="6540900" y="1622863"/>
            <a:ext cx="2255150" cy="3363875"/>
          </a:xfrm>
          <a:prstGeom prst="rect">
            <a:avLst/>
          </a:prstGeom>
          <a:noFill/>
          <a:ln>
            <a:noFill/>
          </a:ln>
        </p:spPr>
      </p:pic>
      <p:pic>
        <p:nvPicPr>
          <p:cNvPr id="115" name="Google Shape;115;p20"/>
          <p:cNvPicPr preferRelativeResize="0"/>
          <p:nvPr/>
        </p:nvPicPr>
        <p:blipFill>
          <a:blip r:embed="rId4">
            <a:alphaModFix/>
          </a:blip>
          <a:stretch>
            <a:fillRect/>
          </a:stretch>
        </p:blipFill>
        <p:spPr>
          <a:xfrm>
            <a:off x="3948500" y="1604975"/>
            <a:ext cx="2305750" cy="3328050"/>
          </a:xfrm>
          <a:prstGeom prst="rect">
            <a:avLst/>
          </a:prstGeom>
          <a:noFill/>
          <a:ln>
            <a:noFill/>
          </a:ln>
        </p:spPr>
      </p:pic>
      <p:sp>
        <p:nvSpPr>
          <p:cNvPr id="116" name="Google Shape;116;p20"/>
          <p:cNvSpPr txBox="1"/>
          <p:nvPr/>
        </p:nvSpPr>
        <p:spPr>
          <a:xfrm>
            <a:off x="451550" y="1622875"/>
            <a:ext cx="3210300" cy="28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Proxima Nova"/>
                <a:ea typeface="Proxima Nova"/>
                <a:cs typeface="Proxima Nova"/>
                <a:sym typeface="Proxima Nova"/>
              </a:rPr>
              <a:t>From these, it is clear that music has gotten louder and more energetic over time</a:t>
            </a:r>
            <a:endParaRPr>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accent3"/>
                </a:solidFill>
                <a:latin typeface="Proxima Nova"/>
                <a:ea typeface="Proxima Nova"/>
                <a:cs typeface="Proxima Nova"/>
                <a:sym typeface="Proxima Nova"/>
              </a:rPr>
              <a:t>As well, the album energy and loudness standard deviation has dropped over this time, meaning albums have varied less and less over time - music is louder, more energetic, and songs on an album tend to be more similar to each other than they used to be</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by key</a:t>
            </a:r>
            <a:endParaRPr/>
          </a:p>
        </p:txBody>
      </p:sp>
      <p:sp>
        <p:nvSpPr>
          <p:cNvPr id="122" name="Google Shape;122;p21"/>
          <p:cNvSpPr txBox="1"/>
          <p:nvPr>
            <p:ph idx="1" type="body"/>
          </p:nvPr>
        </p:nvSpPr>
        <p:spPr>
          <a:xfrm>
            <a:off x="311700" y="1152475"/>
            <a:ext cx="511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way of looking at these albums is examining the primary key they are composed in</a:t>
            </a:r>
            <a:endParaRPr/>
          </a:p>
          <a:p>
            <a:pPr indent="0" lvl="0" marL="0" rtl="0" algn="l">
              <a:spcBef>
                <a:spcPts val="1600"/>
              </a:spcBef>
              <a:spcAft>
                <a:spcPts val="0"/>
              </a:spcAft>
              <a:buNone/>
            </a:pPr>
            <a:r>
              <a:rPr lang="en"/>
              <a:t>Some keys are vastly more common than others</a:t>
            </a:r>
            <a:endParaRPr/>
          </a:p>
          <a:p>
            <a:pPr indent="0" lvl="0" marL="0" rtl="0" algn="l">
              <a:spcBef>
                <a:spcPts val="1600"/>
              </a:spcBef>
              <a:spcAft>
                <a:spcPts val="1600"/>
              </a:spcAft>
              <a:buNone/>
            </a:pPr>
            <a:r>
              <a:rPr lang="en"/>
              <a:t>The obscure keys tend to do better than the popular ones, and do not typically get extremely low scores</a:t>
            </a:r>
            <a:endParaRPr/>
          </a:p>
        </p:txBody>
      </p:sp>
      <p:pic>
        <p:nvPicPr>
          <p:cNvPr id="123" name="Google Shape;123;p21"/>
          <p:cNvPicPr preferRelativeResize="0"/>
          <p:nvPr/>
        </p:nvPicPr>
        <p:blipFill>
          <a:blip r:embed="rId3">
            <a:alphaModFix/>
          </a:blip>
          <a:stretch>
            <a:fillRect/>
          </a:stretch>
        </p:blipFill>
        <p:spPr>
          <a:xfrm>
            <a:off x="5732325" y="582825"/>
            <a:ext cx="2799775" cy="2084200"/>
          </a:xfrm>
          <a:prstGeom prst="rect">
            <a:avLst/>
          </a:prstGeom>
          <a:noFill/>
          <a:ln>
            <a:noFill/>
          </a:ln>
        </p:spPr>
      </p:pic>
      <p:pic>
        <p:nvPicPr>
          <p:cNvPr id="124" name="Google Shape;124;p21"/>
          <p:cNvPicPr preferRelativeResize="0"/>
          <p:nvPr/>
        </p:nvPicPr>
        <p:blipFill>
          <a:blip r:embed="rId4">
            <a:alphaModFix/>
          </a:blip>
          <a:stretch>
            <a:fillRect/>
          </a:stretch>
        </p:blipFill>
        <p:spPr>
          <a:xfrm>
            <a:off x="5747500" y="2822225"/>
            <a:ext cx="2769419" cy="198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