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roup"/>
          <p:cNvGrpSpPr/>
          <p:nvPr/>
        </p:nvGrpSpPr>
        <p:grpSpPr>
          <a:xfrm>
            <a:off x="-2637284" y="8356600"/>
            <a:ext cx="18279368" cy="1270000"/>
            <a:chOff x="0" y="0"/>
            <a:chExt cx="18279367" cy="1270000"/>
          </a:xfrm>
        </p:grpSpPr>
        <p:sp>
          <p:nvSpPr>
            <p:cNvPr id="119" name="Rectangle"/>
            <p:cNvSpPr/>
            <p:nvPr/>
          </p:nvSpPr>
          <p:spPr>
            <a:xfrm>
              <a:off x="0" y="160411"/>
              <a:ext cx="18279368" cy="949178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pic>
          <p:nvPicPr>
            <p:cNvPr id="120" name="Image Gallery" descr="Image Gallery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13460" r="0" b="13460"/>
            <a:stretch>
              <a:fillRect/>
            </a:stretch>
          </p:blipFill>
          <p:spPr>
            <a:xfrm>
              <a:off x="2319783" y="0"/>
              <a:ext cx="2794001" cy="1270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22" name="WALLETS"/>
          <p:cNvSpPr txBox="1"/>
          <p:nvPr/>
        </p:nvSpPr>
        <p:spPr>
          <a:xfrm>
            <a:off x="3880668" y="3437706"/>
            <a:ext cx="5243464" cy="140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0" sz="8400"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pPr/>
            <a:r>
              <a:t>WALLETS</a:t>
            </a:r>
          </a:p>
        </p:txBody>
      </p:sp>
      <p:pic>
        <p:nvPicPr>
          <p:cNvPr id="123" name="Image Gallery" descr="Image Gallery"/>
          <p:cNvPicPr>
            <a:picLocks noChangeAspect="1"/>
          </p:cNvPicPr>
          <p:nvPr/>
        </p:nvPicPr>
        <p:blipFill>
          <a:blip r:embed="rId3">
            <a:extLst/>
          </a:blip>
          <a:srcRect l="0" t="1932" r="0" b="1932"/>
          <a:stretch>
            <a:fillRect/>
          </a:stretch>
        </p:blipFill>
        <p:spPr>
          <a:xfrm>
            <a:off x="9702093" y="4919612"/>
            <a:ext cx="2997076" cy="4291188"/>
          </a:xfrm>
          <a:prstGeom prst="rect">
            <a:avLst/>
          </a:prstGeom>
          <a:ln w="12700">
            <a:miter lim="400000"/>
          </a:ln>
        </p:spPr>
      </p:pic>
      <p:sp>
        <p:nvSpPr>
          <p:cNvPr id="124" name="Rounded Rectangle"/>
          <p:cNvSpPr/>
          <p:nvPr/>
        </p:nvSpPr>
        <p:spPr>
          <a:xfrm>
            <a:off x="2424509" y="3213100"/>
            <a:ext cx="8155782" cy="152400"/>
          </a:xfrm>
          <a:prstGeom prst="roundRect">
            <a:avLst>
              <a:gd name="adj" fmla="val 50000"/>
            </a:avLst>
          </a:prstGeom>
          <a:solidFill>
            <a:srgbClr val="F15E3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5" name="RESILIENT"/>
          <p:cNvSpPr txBox="1"/>
          <p:nvPr/>
        </p:nvSpPr>
        <p:spPr>
          <a:xfrm>
            <a:off x="3880668" y="1733549"/>
            <a:ext cx="5243464" cy="140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0" sz="8400">
                <a:solidFill>
                  <a:srgbClr val="5E5E5E"/>
                </a:solidFill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pPr/>
            <a:r>
              <a:t>RESILIENT</a:t>
            </a:r>
          </a:p>
        </p:txBody>
      </p:sp>
      <p:sp>
        <p:nvSpPr>
          <p:cNvPr id="126" name="DELIVERING TRUSTED CONNECTIVITY"/>
          <p:cNvSpPr txBox="1"/>
          <p:nvPr/>
        </p:nvSpPr>
        <p:spPr>
          <a:xfrm>
            <a:off x="2150789" y="8756649"/>
            <a:ext cx="4385222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rgbClr val="F15E31"/>
                </a:solidFill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pPr/>
            <a:r>
              <a:t>DELIVERING TRUSTED CONNECTIVITY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3" name="Group"/>
          <p:cNvGrpSpPr/>
          <p:nvPr/>
        </p:nvGrpSpPr>
        <p:grpSpPr>
          <a:xfrm>
            <a:off x="-2637284" y="8356600"/>
            <a:ext cx="18279368" cy="1270000"/>
            <a:chOff x="0" y="0"/>
            <a:chExt cx="18279367" cy="1270000"/>
          </a:xfrm>
        </p:grpSpPr>
        <p:sp>
          <p:nvSpPr>
            <p:cNvPr id="291" name="Rectangle"/>
            <p:cNvSpPr/>
            <p:nvPr/>
          </p:nvSpPr>
          <p:spPr>
            <a:xfrm>
              <a:off x="0" y="160411"/>
              <a:ext cx="18279368" cy="949178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pic>
          <p:nvPicPr>
            <p:cNvPr id="292" name="Image Gallery" descr="Image Gallery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13460" r="0" b="13460"/>
            <a:stretch>
              <a:fillRect/>
            </a:stretch>
          </p:blipFill>
          <p:spPr>
            <a:xfrm>
              <a:off x="2319783" y="0"/>
              <a:ext cx="2794001" cy="1270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94" name="WALLETS"/>
          <p:cNvSpPr txBox="1"/>
          <p:nvPr/>
        </p:nvSpPr>
        <p:spPr>
          <a:xfrm>
            <a:off x="3880668" y="3437706"/>
            <a:ext cx="5243464" cy="140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0" sz="8400"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pPr/>
            <a:r>
              <a:t>WALLETS</a:t>
            </a:r>
          </a:p>
        </p:txBody>
      </p:sp>
      <p:pic>
        <p:nvPicPr>
          <p:cNvPr id="295" name="Image Gallery" descr="Image Gallery"/>
          <p:cNvPicPr>
            <a:picLocks noChangeAspect="1"/>
          </p:cNvPicPr>
          <p:nvPr/>
        </p:nvPicPr>
        <p:blipFill>
          <a:blip r:embed="rId3">
            <a:extLst/>
          </a:blip>
          <a:srcRect l="0" t="1932" r="0" b="1932"/>
          <a:stretch>
            <a:fillRect/>
          </a:stretch>
        </p:blipFill>
        <p:spPr>
          <a:xfrm>
            <a:off x="9702093" y="4919612"/>
            <a:ext cx="2997076" cy="4291188"/>
          </a:xfrm>
          <a:prstGeom prst="rect">
            <a:avLst/>
          </a:prstGeom>
          <a:ln w="12700">
            <a:miter lim="400000"/>
          </a:ln>
        </p:spPr>
      </p:pic>
      <p:sp>
        <p:nvSpPr>
          <p:cNvPr id="296" name="Rounded Rectangle"/>
          <p:cNvSpPr/>
          <p:nvPr/>
        </p:nvSpPr>
        <p:spPr>
          <a:xfrm>
            <a:off x="2424509" y="3213100"/>
            <a:ext cx="8155782" cy="152400"/>
          </a:xfrm>
          <a:prstGeom prst="roundRect">
            <a:avLst>
              <a:gd name="adj" fmla="val 50000"/>
            </a:avLst>
          </a:prstGeom>
          <a:solidFill>
            <a:srgbClr val="F15E3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97" name="RESILIENT"/>
          <p:cNvSpPr txBox="1"/>
          <p:nvPr/>
        </p:nvSpPr>
        <p:spPr>
          <a:xfrm>
            <a:off x="3706663" y="1731193"/>
            <a:ext cx="5591474" cy="140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0" sz="8400">
                <a:solidFill>
                  <a:srgbClr val="5E5E5E"/>
                </a:solidFill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pPr/>
            <a:r>
              <a:t>RESILIENT</a:t>
            </a:r>
          </a:p>
        </p:txBody>
      </p:sp>
      <p:sp>
        <p:nvSpPr>
          <p:cNvPr id="298" name="DELIVERING TRUSTED CONNECTIVITY"/>
          <p:cNvSpPr txBox="1"/>
          <p:nvPr/>
        </p:nvSpPr>
        <p:spPr>
          <a:xfrm>
            <a:off x="2150789" y="8756649"/>
            <a:ext cx="4385222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rgbClr val="F15E31"/>
                </a:solidFill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pPr/>
            <a:r>
              <a:t>DELIVERING TRUSTED CONNECTIVITY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Group"/>
          <p:cNvGrpSpPr/>
          <p:nvPr/>
        </p:nvGrpSpPr>
        <p:grpSpPr>
          <a:xfrm>
            <a:off x="-2637284" y="152400"/>
            <a:ext cx="18279368" cy="1270000"/>
            <a:chOff x="0" y="0"/>
            <a:chExt cx="18279367" cy="1270000"/>
          </a:xfrm>
        </p:grpSpPr>
        <p:sp>
          <p:nvSpPr>
            <p:cNvPr id="128" name="Rectangle"/>
            <p:cNvSpPr/>
            <p:nvPr/>
          </p:nvSpPr>
          <p:spPr>
            <a:xfrm>
              <a:off x="0" y="160411"/>
              <a:ext cx="18279368" cy="949178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pic>
          <p:nvPicPr>
            <p:cNvPr id="129" name="Image Gallery" descr="Image Gallery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13460" r="0" b="13460"/>
            <a:stretch>
              <a:fillRect/>
            </a:stretch>
          </p:blipFill>
          <p:spPr>
            <a:xfrm>
              <a:off x="2319783" y="0"/>
              <a:ext cx="2794001" cy="1270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33" name="Group"/>
          <p:cNvGrpSpPr/>
          <p:nvPr/>
        </p:nvGrpSpPr>
        <p:grpSpPr>
          <a:xfrm>
            <a:off x="10998150" y="7600751"/>
            <a:ext cx="11707913" cy="1936553"/>
            <a:chOff x="0" y="0"/>
            <a:chExt cx="11707911" cy="1936551"/>
          </a:xfrm>
        </p:grpSpPr>
        <p:sp>
          <p:nvSpPr>
            <p:cNvPr id="131" name="Rectangle"/>
            <p:cNvSpPr/>
            <p:nvPr/>
          </p:nvSpPr>
          <p:spPr>
            <a:xfrm>
              <a:off x="750260" y="0"/>
              <a:ext cx="10957652" cy="1936552"/>
            </a:xfrm>
            <a:prstGeom prst="rect">
              <a:avLst/>
            </a:prstGeom>
            <a:solidFill>
              <a:srgbClr val="F15E3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32" name="Oval"/>
            <p:cNvSpPr/>
            <p:nvPr/>
          </p:nvSpPr>
          <p:spPr>
            <a:xfrm>
              <a:off x="0" y="0"/>
              <a:ext cx="1453505" cy="1936552"/>
            </a:xfrm>
            <a:prstGeom prst="ellipse">
              <a:avLst/>
            </a:prstGeom>
            <a:solidFill>
              <a:srgbClr val="F15E3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pic>
        <p:nvPicPr>
          <p:cNvPr id="134" name="Image Gallery" descr="Image Gallery"/>
          <p:cNvPicPr>
            <a:picLocks noChangeAspect="1"/>
          </p:cNvPicPr>
          <p:nvPr/>
        </p:nvPicPr>
        <p:blipFill>
          <a:blip r:embed="rId3">
            <a:extLst/>
          </a:blip>
          <a:srcRect l="0" t="13460" r="0" b="13460"/>
          <a:stretch>
            <a:fillRect/>
          </a:stretch>
        </p:blipFill>
        <p:spPr>
          <a:xfrm>
            <a:off x="10782300" y="7934027"/>
            <a:ext cx="2794000" cy="12700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39" name="Group"/>
          <p:cNvGrpSpPr/>
          <p:nvPr/>
        </p:nvGrpSpPr>
        <p:grpSpPr>
          <a:xfrm>
            <a:off x="12704886" y="3996556"/>
            <a:ext cx="625228" cy="3539481"/>
            <a:chOff x="0" y="0"/>
            <a:chExt cx="625226" cy="3539480"/>
          </a:xfrm>
        </p:grpSpPr>
        <p:sp>
          <p:nvSpPr>
            <p:cNvPr id="135" name="Oval"/>
            <p:cNvSpPr/>
            <p:nvPr/>
          </p:nvSpPr>
          <p:spPr>
            <a:xfrm>
              <a:off x="0" y="901565"/>
              <a:ext cx="625227" cy="834784"/>
            </a:xfrm>
            <a:prstGeom prst="ellipse">
              <a:avLst/>
            </a:prstGeom>
            <a:solidFill>
              <a:srgbClr val="F15E3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36" name="Oval"/>
            <p:cNvSpPr/>
            <p:nvPr/>
          </p:nvSpPr>
          <p:spPr>
            <a:xfrm>
              <a:off x="0" y="0"/>
              <a:ext cx="625227" cy="834784"/>
            </a:xfrm>
            <a:prstGeom prst="ellipse">
              <a:avLst/>
            </a:prstGeom>
            <a:solidFill>
              <a:srgbClr val="F15E3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37" name="Oval"/>
            <p:cNvSpPr/>
            <p:nvPr/>
          </p:nvSpPr>
          <p:spPr>
            <a:xfrm>
              <a:off x="0" y="1803131"/>
              <a:ext cx="625227" cy="834784"/>
            </a:xfrm>
            <a:prstGeom prst="ellipse">
              <a:avLst/>
            </a:prstGeom>
            <a:solidFill>
              <a:srgbClr val="F15E3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38" name="Oval"/>
            <p:cNvSpPr/>
            <p:nvPr/>
          </p:nvSpPr>
          <p:spPr>
            <a:xfrm>
              <a:off x="0" y="2704697"/>
              <a:ext cx="625227" cy="834784"/>
            </a:xfrm>
            <a:prstGeom prst="ellipse">
              <a:avLst/>
            </a:prstGeom>
            <a:solidFill>
              <a:srgbClr val="F15E3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140" name="Overview"/>
          <p:cNvSpPr txBox="1"/>
          <p:nvPr>
            <p:ph type="ctrTitle"/>
          </p:nvPr>
        </p:nvSpPr>
        <p:spPr>
          <a:xfrm>
            <a:off x="1270000" y="1708348"/>
            <a:ext cx="10464800" cy="1936552"/>
          </a:xfrm>
          <a:prstGeom prst="rect">
            <a:avLst/>
          </a:prstGeom>
        </p:spPr>
        <p:txBody>
          <a:bodyPr/>
          <a:lstStyle>
            <a:lvl1pPr>
              <a:defRPr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pPr/>
            <a:r>
              <a:t>Overview</a:t>
            </a:r>
          </a:p>
        </p:txBody>
      </p:sp>
      <p:sp>
        <p:nvSpPr>
          <p:cNvPr id="141" name="Company Overview…"/>
          <p:cNvSpPr txBox="1"/>
          <p:nvPr>
            <p:ph type="subTitle" sz="half" idx="1"/>
          </p:nvPr>
        </p:nvSpPr>
        <p:spPr>
          <a:xfrm>
            <a:off x="1269999" y="5041899"/>
            <a:ext cx="10464801" cy="4244778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20000"/>
              </a:lnSpc>
              <a:defRPr>
                <a:solidFill>
                  <a:srgbClr val="5E5E5E"/>
                </a:solidFill>
                <a:latin typeface="Impact"/>
                <a:ea typeface="Impact"/>
                <a:cs typeface="Impact"/>
                <a:sym typeface="Impact"/>
              </a:defRPr>
            </a:pPr>
            <a:r>
              <a:t>Company Overview</a:t>
            </a:r>
          </a:p>
          <a:p>
            <a:pPr>
              <a:lnSpc>
                <a:spcPct val="120000"/>
              </a:lnSpc>
              <a:defRPr>
                <a:solidFill>
                  <a:srgbClr val="5E5E5E"/>
                </a:solidFill>
                <a:latin typeface="Impact"/>
                <a:ea typeface="Impact"/>
                <a:cs typeface="Impact"/>
                <a:sym typeface="Impact"/>
              </a:defRPr>
            </a:pPr>
            <a:r>
              <a:t>Cryptocurrency Adoption</a:t>
            </a:r>
          </a:p>
          <a:p>
            <a:pPr>
              <a:lnSpc>
                <a:spcPct val="120000"/>
              </a:lnSpc>
              <a:defRPr>
                <a:solidFill>
                  <a:srgbClr val="5E5E5E"/>
                </a:solidFill>
                <a:latin typeface="Impact"/>
                <a:ea typeface="Impact"/>
                <a:cs typeface="Impact"/>
                <a:sym typeface="Impact"/>
              </a:defRPr>
            </a:pPr>
            <a:r>
              <a:t>Hardware Wallet History</a:t>
            </a:r>
          </a:p>
          <a:p>
            <a:pPr>
              <a:lnSpc>
                <a:spcPct val="120000"/>
              </a:lnSpc>
              <a:defRPr>
                <a:solidFill>
                  <a:srgbClr val="5E5E5E"/>
                </a:solidFill>
                <a:latin typeface="Impact"/>
                <a:ea typeface="Impact"/>
                <a:cs typeface="Impact"/>
                <a:sym typeface="Impact"/>
              </a:defRPr>
            </a:pPr>
            <a:r>
              <a:t>Secure Multiparty Computation</a:t>
            </a:r>
          </a:p>
          <a:p>
            <a:pPr>
              <a:lnSpc>
                <a:spcPct val="120000"/>
              </a:lnSpc>
              <a:defRPr>
                <a:solidFill>
                  <a:srgbClr val="5E5E5E"/>
                </a:solidFill>
                <a:latin typeface="Impact"/>
                <a:ea typeface="Impact"/>
                <a:cs typeface="Impact"/>
                <a:sym typeface="Impact"/>
              </a:defRPr>
            </a:pPr>
            <a:r>
              <a:t>User Experience</a:t>
            </a:r>
          </a:p>
        </p:txBody>
      </p:sp>
      <p:sp>
        <p:nvSpPr>
          <p:cNvPr id="142" name="Rounded Rectangle"/>
          <p:cNvSpPr/>
          <p:nvPr/>
        </p:nvSpPr>
        <p:spPr>
          <a:xfrm>
            <a:off x="2424509" y="4267200"/>
            <a:ext cx="8155782" cy="152400"/>
          </a:xfrm>
          <a:prstGeom prst="roundRect">
            <a:avLst>
              <a:gd name="adj" fmla="val 50000"/>
            </a:avLst>
          </a:prstGeom>
          <a:solidFill>
            <a:srgbClr val="F15E3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Image Gallery" descr="Image Gallery"/>
          <p:cNvPicPr>
            <a:picLocks noChangeAspect="1"/>
          </p:cNvPicPr>
          <p:nvPr/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952500" y="4167726"/>
            <a:ext cx="11099800" cy="4029015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47" name="Group"/>
          <p:cNvGrpSpPr/>
          <p:nvPr/>
        </p:nvGrpSpPr>
        <p:grpSpPr>
          <a:xfrm>
            <a:off x="-2637284" y="152400"/>
            <a:ext cx="18279368" cy="1270000"/>
            <a:chOff x="0" y="0"/>
            <a:chExt cx="18279367" cy="1270000"/>
          </a:xfrm>
        </p:grpSpPr>
        <p:sp>
          <p:nvSpPr>
            <p:cNvPr id="145" name="Rectangle"/>
            <p:cNvSpPr/>
            <p:nvPr/>
          </p:nvSpPr>
          <p:spPr>
            <a:xfrm>
              <a:off x="0" y="160411"/>
              <a:ext cx="18279368" cy="949178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pic>
          <p:nvPicPr>
            <p:cNvPr id="146" name="Image Gallery" descr="Image Gallery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13460" r="0" b="13460"/>
            <a:stretch>
              <a:fillRect/>
            </a:stretch>
          </p:blipFill>
          <p:spPr>
            <a:xfrm>
              <a:off x="2319783" y="0"/>
              <a:ext cx="2794001" cy="1270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50" name="Group"/>
          <p:cNvGrpSpPr/>
          <p:nvPr/>
        </p:nvGrpSpPr>
        <p:grpSpPr>
          <a:xfrm>
            <a:off x="10998150" y="7600751"/>
            <a:ext cx="11707913" cy="1936553"/>
            <a:chOff x="0" y="0"/>
            <a:chExt cx="11707911" cy="1936551"/>
          </a:xfrm>
        </p:grpSpPr>
        <p:sp>
          <p:nvSpPr>
            <p:cNvPr id="148" name="Rectangle"/>
            <p:cNvSpPr/>
            <p:nvPr/>
          </p:nvSpPr>
          <p:spPr>
            <a:xfrm>
              <a:off x="750260" y="0"/>
              <a:ext cx="10957652" cy="1936552"/>
            </a:xfrm>
            <a:prstGeom prst="rect">
              <a:avLst/>
            </a:prstGeom>
            <a:solidFill>
              <a:srgbClr val="F15E3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49" name="Oval"/>
            <p:cNvSpPr/>
            <p:nvPr/>
          </p:nvSpPr>
          <p:spPr>
            <a:xfrm>
              <a:off x="0" y="0"/>
              <a:ext cx="1453505" cy="1936552"/>
            </a:xfrm>
            <a:prstGeom prst="ellipse">
              <a:avLst/>
            </a:prstGeom>
            <a:solidFill>
              <a:srgbClr val="F15E3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pic>
        <p:nvPicPr>
          <p:cNvPr id="151" name="Image Gallery" descr="Image Gallery"/>
          <p:cNvPicPr>
            <a:picLocks noChangeAspect="1"/>
          </p:cNvPicPr>
          <p:nvPr/>
        </p:nvPicPr>
        <p:blipFill>
          <a:blip r:embed="rId4">
            <a:extLst/>
          </a:blip>
          <a:srcRect l="0" t="13460" r="0" b="13460"/>
          <a:stretch>
            <a:fillRect/>
          </a:stretch>
        </p:blipFill>
        <p:spPr>
          <a:xfrm>
            <a:off x="10782300" y="7934027"/>
            <a:ext cx="2794000" cy="12700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56" name="Group"/>
          <p:cNvGrpSpPr/>
          <p:nvPr/>
        </p:nvGrpSpPr>
        <p:grpSpPr>
          <a:xfrm>
            <a:off x="12704886" y="3996556"/>
            <a:ext cx="625228" cy="3539481"/>
            <a:chOff x="0" y="0"/>
            <a:chExt cx="625226" cy="3539480"/>
          </a:xfrm>
        </p:grpSpPr>
        <p:sp>
          <p:nvSpPr>
            <p:cNvPr id="152" name="Oval"/>
            <p:cNvSpPr/>
            <p:nvPr/>
          </p:nvSpPr>
          <p:spPr>
            <a:xfrm>
              <a:off x="0" y="901565"/>
              <a:ext cx="625227" cy="834784"/>
            </a:xfrm>
            <a:prstGeom prst="ellipse">
              <a:avLst/>
            </a:prstGeom>
            <a:solidFill>
              <a:srgbClr val="F15E3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53" name="Oval"/>
            <p:cNvSpPr/>
            <p:nvPr/>
          </p:nvSpPr>
          <p:spPr>
            <a:xfrm>
              <a:off x="0" y="0"/>
              <a:ext cx="625227" cy="834784"/>
            </a:xfrm>
            <a:prstGeom prst="ellipse">
              <a:avLst/>
            </a:prstGeom>
            <a:solidFill>
              <a:srgbClr val="F15E3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54" name="Oval"/>
            <p:cNvSpPr/>
            <p:nvPr/>
          </p:nvSpPr>
          <p:spPr>
            <a:xfrm>
              <a:off x="0" y="1803131"/>
              <a:ext cx="625227" cy="834784"/>
            </a:xfrm>
            <a:prstGeom prst="ellipse">
              <a:avLst/>
            </a:prstGeom>
            <a:solidFill>
              <a:srgbClr val="F15E3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55" name="Oval"/>
            <p:cNvSpPr/>
            <p:nvPr/>
          </p:nvSpPr>
          <p:spPr>
            <a:xfrm>
              <a:off x="0" y="2704697"/>
              <a:ext cx="625227" cy="834784"/>
            </a:xfrm>
            <a:prstGeom prst="ellipse">
              <a:avLst/>
            </a:prstGeom>
            <a:solidFill>
              <a:srgbClr val="F15E3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157" name="Pioneers of the world’s first dual-interface USIM smart card."/>
          <p:cNvSpPr txBox="1"/>
          <p:nvPr/>
        </p:nvSpPr>
        <p:spPr>
          <a:xfrm>
            <a:off x="2287841" y="3016249"/>
            <a:ext cx="8429118" cy="5461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b="0" sz="3500">
                <a:solidFill>
                  <a:srgbClr val="5E5E5E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pPr/>
            <a:r>
              <a:t>Pioneers of the world’s first dual-interface USIM smart card.</a:t>
            </a:r>
          </a:p>
        </p:txBody>
      </p:sp>
      <p:sp>
        <p:nvSpPr>
          <p:cNvPr id="158" name="COMPANY OVERVIEW"/>
          <p:cNvSpPr txBox="1"/>
          <p:nvPr/>
        </p:nvSpPr>
        <p:spPr>
          <a:xfrm>
            <a:off x="10208294" y="552449"/>
            <a:ext cx="2570412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rgbClr val="F15E31"/>
                </a:solidFill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pPr/>
            <a:r>
              <a:t>COMPANY OVERVIEW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2" name="Image Gallery"/>
          <p:cNvGrpSpPr/>
          <p:nvPr/>
        </p:nvGrpSpPr>
        <p:grpSpPr>
          <a:xfrm>
            <a:off x="-589682" y="1169156"/>
            <a:ext cx="14184164" cy="9401821"/>
            <a:chOff x="0" y="0"/>
            <a:chExt cx="14184163" cy="9401819"/>
          </a:xfrm>
        </p:grpSpPr>
        <p:pic>
          <p:nvPicPr>
            <p:cNvPr id="160" name="Mark Carney header.jpg" descr="Mark Carney header.jp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19937" t="0" r="19937" b="0"/>
            <a:stretch>
              <a:fillRect/>
            </a:stretch>
          </p:blipFill>
          <p:spPr>
            <a:xfrm>
              <a:off x="0" y="0"/>
              <a:ext cx="14184164" cy="886308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61" name="Type to enter a caption."/>
            <p:cNvSpPr/>
            <p:nvPr/>
          </p:nvSpPr>
          <p:spPr>
            <a:xfrm>
              <a:off x="0" y="8939287"/>
              <a:ext cx="14184164" cy="4625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6200" tIns="76200" rIns="76200" bIns="76200" numCol="1" anchor="t">
              <a:noAutofit/>
            </a:bodyPr>
            <a:lstStyle>
              <a:lvl1pPr>
                <a:defRPr sz="2000"/>
              </a:lvl1pPr>
            </a:lstStyle>
            <a:p>
              <a:pPr/>
              <a:r>
                <a:t>Type to enter a caption.</a:t>
              </a:r>
            </a:p>
          </p:txBody>
        </p:sp>
      </p:grpSp>
      <p:grpSp>
        <p:nvGrpSpPr>
          <p:cNvPr id="165" name="Group"/>
          <p:cNvGrpSpPr/>
          <p:nvPr/>
        </p:nvGrpSpPr>
        <p:grpSpPr>
          <a:xfrm>
            <a:off x="-2637284" y="152400"/>
            <a:ext cx="18279368" cy="1270000"/>
            <a:chOff x="0" y="0"/>
            <a:chExt cx="18279367" cy="1270000"/>
          </a:xfrm>
        </p:grpSpPr>
        <p:sp>
          <p:nvSpPr>
            <p:cNvPr id="163" name="Rectangle"/>
            <p:cNvSpPr/>
            <p:nvPr/>
          </p:nvSpPr>
          <p:spPr>
            <a:xfrm>
              <a:off x="0" y="160411"/>
              <a:ext cx="18279368" cy="949178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pic>
          <p:nvPicPr>
            <p:cNvPr id="164" name="Image Gallery" descr="Image Gallery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13460" r="0" b="13460"/>
            <a:stretch>
              <a:fillRect/>
            </a:stretch>
          </p:blipFill>
          <p:spPr>
            <a:xfrm>
              <a:off x="2319783" y="0"/>
              <a:ext cx="2794001" cy="1270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68" name="Group"/>
          <p:cNvGrpSpPr/>
          <p:nvPr/>
        </p:nvGrpSpPr>
        <p:grpSpPr>
          <a:xfrm>
            <a:off x="10998150" y="7600751"/>
            <a:ext cx="11707913" cy="1936553"/>
            <a:chOff x="0" y="0"/>
            <a:chExt cx="11707911" cy="1936551"/>
          </a:xfrm>
        </p:grpSpPr>
        <p:sp>
          <p:nvSpPr>
            <p:cNvPr id="166" name="Rectangle"/>
            <p:cNvSpPr/>
            <p:nvPr/>
          </p:nvSpPr>
          <p:spPr>
            <a:xfrm>
              <a:off x="750260" y="0"/>
              <a:ext cx="10957652" cy="1936552"/>
            </a:xfrm>
            <a:prstGeom prst="rect">
              <a:avLst/>
            </a:prstGeom>
            <a:solidFill>
              <a:srgbClr val="F15E3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67" name="Oval"/>
            <p:cNvSpPr/>
            <p:nvPr/>
          </p:nvSpPr>
          <p:spPr>
            <a:xfrm>
              <a:off x="0" y="0"/>
              <a:ext cx="1453505" cy="1936552"/>
            </a:xfrm>
            <a:prstGeom prst="ellipse">
              <a:avLst/>
            </a:prstGeom>
            <a:solidFill>
              <a:srgbClr val="F15E3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pic>
        <p:nvPicPr>
          <p:cNvPr id="169" name="Image Gallery" descr="Image Gallery"/>
          <p:cNvPicPr>
            <a:picLocks noChangeAspect="1"/>
          </p:cNvPicPr>
          <p:nvPr/>
        </p:nvPicPr>
        <p:blipFill>
          <a:blip r:embed="rId4">
            <a:extLst/>
          </a:blip>
          <a:srcRect l="0" t="13460" r="0" b="13460"/>
          <a:stretch>
            <a:fillRect/>
          </a:stretch>
        </p:blipFill>
        <p:spPr>
          <a:xfrm>
            <a:off x="10782300" y="7934027"/>
            <a:ext cx="2794000" cy="12700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74" name="Group"/>
          <p:cNvGrpSpPr/>
          <p:nvPr/>
        </p:nvGrpSpPr>
        <p:grpSpPr>
          <a:xfrm>
            <a:off x="12704886" y="3996556"/>
            <a:ext cx="625228" cy="3539481"/>
            <a:chOff x="0" y="0"/>
            <a:chExt cx="625226" cy="3539480"/>
          </a:xfrm>
        </p:grpSpPr>
        <p:sp>
          <p:nvSpPr>
            <p:cNvPr id="170" name="Oval"/>
            <p:cNvSpPr/>
            <p:nvPr/>
          </p:nvSpPr>
          <p:spPr>
            <a:xfrm>
              <a:off x="0" y="901565"/>
              <a:ext cx="625227" cy="834784"/>
            </a:xfrm>
            <a:prstGeom prst="ellipse">
              <a:avLst/>
            </a:prstGeom>
            <a:solidFill>
              <a:srgbClr val="F15E3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71" name="Oval"/>
            <p:cNvSpPr/>
            <p:nvPr/>
          </p:nvSpPr>
          <p:spPr>
            <a:xfrm>
              <a:off x="0" y="0"/>
              <a:ext cx="625227" cy="834784"/>
            </a:xfrm>
            <a:prstGeom prst="ellipse">
              <a:avLst/>
            </a:prstGeom>
            <a:solidFill>
              <a:srgbClr val="F15E3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72" name="Oval"/>
            <p:cNvSpPr/>
            <p:nvPr/>
          </p:nvSpPr>
          <p:spPr>
            <a:xfrm>
              <a:off x="0" y="1803131"/>
              <a:ext cx="625227" cy="834784"/>
            </a:xfrm>
            <a:prstGeom prst="ellipse">
              <a:avLst/>
            </a:prstGeom>
            <a:solidFill>
              <a:srgbClr val="F15E3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73" name="Oval"/>
            <p:cNvSpPr/>
            <p:nvPr/>
          </p:nvSpPr>
          <p:spPr>
            <a:xfrm>
              <a:off x="0" y="2704697"/>
              <a:ext cx="625227" cy="834784"/>
            </a:xfrm>
            <a:prstGeom prst="ellipse">
              <a:avLst/>
            </a:prstGeom>
            <a:solidFill>
              <a:srgbClr val="F15E3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175" name="Rectangle"/>
          <p:cNvSpPr/>
          <p:nvPr/>
        </p:nvSpPr>
        <p:spPr>
          <a:xfrm>
            <a:off x="359866" y="8246814"/>
            <a:ext cx="5604868" cy="1244601"/>
          </a:xfrm>
          <a:prstGeom prst="rect">
            <a:avLst/>
          </a:prstGeom>
          <a:solidFill>
            <a:srgbClr val="000000">
              <a:alpha val="50000"/>
            </a:srgbClr>
          </a:solidFill>
          <a:ln w="25400">
            <a:solidFill>
              <a:srgbClr val="FFFFFF"/>
            </a:solidFill>
            <a:miter lim="400000"/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</a:defRPr>
            </a:pPr>
          </a:p>
        </p:txBody>
      </p:sp>
      <p:sp>
        <p:nvSpPr>
          <p:cNvPr id="176" name="Mark Carney"/>
          <p:cNvSpPr txBox="1"/>
          <p:nvPr/>
        </p:nvSpPr>
        <p:spPr>
          <a:xfrm>
            <a:off x="2062559" y="8308677"/>
            <a:ext cx="2199482" cy="596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320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pPr/>
            <a:r>
              <a:t>Mark Carney</a:t>
            </a:r>
          </a:p>
        </p:txBody>
      </p:sp>
      <p:sp>
        <p:nvSpPr>
          <p:cNvPr id="177" name="Governor of the Bank of England"/>
          <p:cNvSpPr txBox="1"/>
          <p:nvPr/>
        </p:nvSpPr>
        <p:spPr>
          <a:xfrm>
            <a:off x="480417" y="8858250"/>
            <a:ext cx="5363766" cy="596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320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pPr/>
            <a:r>
              <a:t>Governor of the Bank of England</a:t>
            </a:r>
          </a:p>
        </p:txBody>
      </p:sp>
      <p:sp>
        <p:nvSpPr>
          <p:cNvPr id="178" name="Rectangle"/>
          <p:cNvSpPr/>
          <p:nvPr/>
        </p:nvSpPr>
        <p:spPr>
          <a:xfrm>
            <a:off x="8561685" y="1592014"/>
            <a:ext cx="3771553" cy="1965227"/>
          </a:xfrm>
          <a:prstGeom prst="rect">
            <a:avLst/>
          </a:prstGeom>
          <a:solidFill>
            <a:srgbClr val="000000">
              <a:alpha val="50000"/>
            </a:srgbClr>
          </a:solidFill>
          <a:ln w="25400">
            <a:solidFill>
              <a:srgbClr val="FFFFFF"/>
            </a:solidFill>
            <a:miter lim="400000"/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</a:defRPr>
            </a:pPr>
          </a:p>
        </p:txBody>
      </p:sp>
      <p:sp>
        <p:nvSpPr>
          <p:cNvPr id="179" name="Cryptocurrencies will…"/>
          <p:cNvSpPr txBox="1"/>
          <p:nvPr/>
        </p:nvSpPr>
        <p:spPr>
          <a:xfrm>
            <a:off x="8768277" y="1838027"/>
            <a:ext cx="3358369" cy="147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sz="220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defRPr>
            </a:pPr>
            <a:r>
              <a:t>Cryptocurrencies will</a:t>
            </a:r>
          </a:p>
          <a:p>
            <a:pPr>
              <a:defRPr b="0" sz="220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defRPr>
            </a:pPr>
            <a:r>
              <a:t>create “a more sustainable, </a:t>
            </a:r>
          </a:p>
          <a:p>
            <a:pPr>
              <a:defRPr b="0" sz="220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defRPr>
            </a:pPr>
            <a:r>
              <a:t>inclusive and prosperous</a:t>
            </a:r>
          </a:p>
          <a:p>
            <a:pPr>
              <a:defRPr b="0" sz="220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defRPr>
            </a:pPr>
            <a:r>
              <a:t>future”.</a:t>
            </a:r>
          </a:p>
        </p:txBody>
      </p:sp>
      <p:sp>
        <p:nvSpPr>
          <p:cNvPr id="180" name="CRYPTOCURRENCY ADOPTION"/>
          <p:cNvSpPr txBox="1"/>
          <p:nvPr/>
        </p:nvSpPr>
        <p:spPr>
          <a:xfrm>
            <a:off x="9222730" y="552449"/>
            <a:ext cx="3576340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rgbClr val="F15E31"/>
                </a:solidFill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pPr/>
            <a:r>
              <a:t>CRYPTOCURRENCY ADOPTION</a:t>
            </a:r>
          </a:p>
        </p:txBody>
      </p:sp>
      <p:sp>
        <p:nvSpPr>
          <p:cNvPr id="181" name="Image courtesy the Bank of England"/>
          <p:cNvSpPr txBox="1"/>
          <p:nvPr/>
        </p:nvSpPr>
        <p:spPr>
          <a:xfrm>
            <a:off x="8160518" y="8742114"/>
            <a:ext cx="1966964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00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pPr/>
            <a:r>
              <a:t>Image courtesy the Bank of England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5" name="Group"/>
          <p:cNvGrpSpPr/>
          <p:nvPr/>
        </p:nvGrpSpPr>
        <p:grpSpPr>
          <a:xfrm>
            <a:off x="-2637284" y="152400"/>
            <a:ext cx="18279368" cy="1270000"/>
            <a:chOff x="0" y="0"/>
            <a:chExt cx="18279367" cy="1270000"/>
          </a:xfrm>
        </p:grpSpPr>
        <p:sp>
          <p:nvSpPr>
            <p:cNvPr id="183" name="Rectangle"/>
            <p:cNvSpPr/>
            <p:nvPr/>
          </p:nvSpPr>
          <p:spPr>
            <a:xfrm>
              <a:off x="0" y="160411"/>
              <a:ext cx="18279368" cy="949178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pic>
          <p:nvPicPr>
            <p:cNvPr id="184" name="Image Gallery" descr="Image Gallery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13460" r="0" b="13460"/>
            <a:stretch>
              <a:fillRect/>
            </a:stretch>
          </p:blipFill>
          <p:spPr>
            <a:xfrm>
              <a:off x="2319783" y="0"/>
              <a:ext cx="2794001" cy="1270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88" name="Group"/>
          <p:cNvGrpSpPr/>
          <p:nvPr/>
        </p:nvGrpSpPr>
        <p:grpSpPr>
          <a:xfrm>
            <a:off x="10998150" y="7600751"/>
            <a:ext cx="11707913" cy="1936553"/>
            <a:chOff x="0" y="0"/>
            <a:chExt cx="11707911" cy="1936551"/>
          </a:xfrm>
        </p:grpSpPr>
        <p:sp>
          <p:nvSpPr>
            <p:cNvPr id="186" name="Rectangle"/>
            <p:cNvSpPr/>
            <p:nvPr/>
          </p:nvSpPr>
          <p:spPr>
            <a:xfrm>
              <a:off x="750260" y="0"/>
              <a:ext cx="10957652" cy="1936552"/>
            </a:xfrm>
            <a:prstGeom prst="rect">
              <a:avLst/>
            </a:prstGeom>
            <a:solidFill>
              <a:srgbClr val="F15E3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87" name="Oval"/>
            <p:cNvSpPr/>
            <p:nvPr/>
          </p:nvSpPr>
          <p:spPr>
            <a:xfrm>
              <a:off x="0" y="0"/>
              <a:ext cx="1453505" cy="1936552"/>
            </a:xfrm>
            <a:prstGeom prst="ellipse">
              <a:avLst/>
            </a:prstGeom>
            <a:solidFill>
              <a:srgbClr val="F15E3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pic>
        <p:nvPicPr>
          <p:cNvPr id="189" name="Image Gallery" descr="Image Gallery"/>
          <p:cNvPicPr>
            <a:picLocks noChangeAspect="1"/>
          </p:cNvPicPr>
          <p:nvPr/>
        </p:nvPicPr>
        <p:blipFill>
          <a:blip r:embed="rId3">
            <a:extLst/>
          </a:blip>
          <a:srcRect l="0" t="13460" r="0" b="13460"/>
          <a:stretch>
            <a:fillRect/>
          </a:stretch>
        </p:blipFill>
        <p:spPr>
          <a:xfrm>
            <a:off x="10782300" y="7934027"/>
            <a:ext cx="2794000" cy="12700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94" name="Group"/>
          <p:cNvGrpSpPr/>
          <p:nvPr/>
        </p:nvGrpSpPr>
        <p:grpSpPr>
          <a:xfrm>
            <a:off x="12704886" y="3996556"/>
            <a:ext cx="625228" cy="3539481"/>
            <a:chOff x="0" y="0"/>
            <a:chExt cx="625226" cy="3539480"/>
          </a:xfrm>
        </p:grpSpPr>
        <p:sp>
          <p:nvSpPr>
            <p:cNvPr id="190" name="Oval"/>
            <p:cNvSpPr/>
            <p:nvPr/>
          </p:nvSpPr>
          <p:spPr>
            <a:xfrm>
              <a:off x="0" y="901565"/>
              <a:ext cx="625227" cy="834784"/>
            </a:xfrm>
            <a:prstGeom prst="ellipse">
              <a:avLst/>
            </a:prstGeom>
            <a:solidFill>
              <a:srgbClr val="F15E3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91" name="Oval"/>
            <p:cNvSpPr/>
            <p:nvPr/>
          </p:nvSpPr>
          <p:spPr>
            <a:xfrm>
              <a:off x="0" y="0"/>
              <a:ext cx="625227" cy="834784"/>
            </a:xfrm>
            <a:prstGeom prst="ellipse">
              <a:avLst/>
            </a:prstGeom>
            <a:solidFill>
              <a:srgbClr val="F15E3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92" name="Oval"/>
            <p:cNvSpPr/>
            <p:nvPr/>
          </p:nvSpPr>
          <p:spPr>
            <a:xfrm>
              <a:off x="0" y="1803131"/>
              <a:ext cx="625227" cy="834784"/>
            </a:xfrm>
            <a:prstGeom prst="ellipse">
              <a:avLst/>
            </a:prstGeom>
            <a:solidFill>
              <a:srgbClr val="F15E3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93" name="Oval"/>
            <p:cNvSpPr/>
            <p:nvPr/>
          </p:nvSpPr>
          <p:spPr>
            <a:xfrm>
              <a:off x="0" y="2704697"/>
              <a:ext cx="625227" cy="834784"/>
            </a:xfrm>
            <a:prstGeom prst="ellipse">
              <a:avLst/>
            </a:prstGeom>
            <a:solidFill>
              <a:srgbClr val="F15E3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195" name="HARDWARE WALLET HISTORY"/>
          <p:cNvSpPr txBox="1"/>
          <p:nvPr/>
        </p:nvSpPr>
        <p:spPr>
          <a:xfrm>
            <a:off x="9352632" y="552449"/>
            <a:ext cx="3494336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rgbClr val="F15E31"/>
                </a:solidFill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pPr/>
            <a:r>
              <a:t>HARDWARE WALLET HISTORY</a:t>
            </a:r>
          </a:p>
        </p:txBody>
      </p:sp>
      <p:sp>
        <p:nvSpPr>
          <p:cNvPr id="196" name="Image courtesy the Bank of England"/>
          <p:cNvSpPr txBox="1"/>
          <p:nvPr/>
        </p:nvSpPr>
        <p:spPr>
          <a:xfrm>
            <a:off x="8160518" y="8742114"/>
            <a:ext cx="1966964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00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pPr/>
            <a:r>
              <a:t>Image courtesy the Bank of England</a:t>
            </a:r>
          </a:p>
        </p:txBody>
      </p:sp>
      <p:pic>
        <p:nvPicPr>
          <p:cNvPr id="197" name="Image Gallery" descr="Image Gallery"/>
          <p:cNvPicPr>
            <a:picLocks noChangeAspect="1"/>
          </p:cNvPicPr>
          <p:nvPr/>
        </p:nvPicPr>
        <p:blipFill>
          <a:blip r:embed="rId4">
            <a:extLst/>
          </a:blip>
          <a:srcRect l="0" t="14176" r="0" b="14176"/>
          <a:stretch>
            <a:fillRect/>
          </a:stretch>
        </p:blipFill>
        <p:spPr>
          <a:xfrm>
            <a:off x="2010717" y="3039057"/>
            <a:ext cx="8983366" cy="5123286"/>
          </a:xfrm>
          <a:prstGeom prst="rect">
            <a:avLst/>
          </a:prstGeom>
          <a:ln w="12700">
            <a:miter lim="400000"/>
          </a:ln>
        </p:spPr>
      </p:pic>
      <p:sp>
        <p:nvSpPr>
          <p:cNvPr id="198" name="Tamperproof smart cards for digital currencies are not new."/>
          <p:cNvSpPr txBox="1"/>
          <p:nvPr/>
        </p:nvSpPr>
        <p:spPr>
          <a:xfrm>
            <a:off x="2335402" y="1957678"/>
            <a:ext cx="8333995" cy="5461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b="0" sz="3500">
                <a:solidFill>
                  <a:srgbClr val="5E5E5E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pPr/>
            <a:r>
              <a:t>Tamperproof smart cards for digital currencies are not new.</a:t>
            </a:r>
          </a:p>
        </p:txBody>
      </p:sp>
      <p:sp>
        <p:nvSpPr>
          <p:cNvPr id="199" name="Image courtesy British Museum"/>
          <p:cNvSpPr txBox="1"/>
          <p:nvPr/>
        </p:nvSpPr>
        <p:spPr>
          <a:xfrm>
            <a:off x="8259272" y="8742114"/>
            <a:ext cx="1769456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000"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pPr/>
            <a:r>
              <a:t>Image courtesy British Museum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3" name="Group"/>
          <p:cNvGrpSpPr/>
          <p:nvPr/>
        </p:nvGrpSpPr>
        <p:grpSpPr>
          <a:xfrm>
            <a:off x="-2637284" y="152400"/>
            <a:ext cx="18279368" cy="1270000"/>
            <a:chOff x="0" y="0"/>
            <a:chExt cx="18279367" cy="1270000"/>
          </a:xfrm>
        </p:grpSpPr>
        <p:sp>
          <p:nvSpPr>
            <p:cNvPr id="201" name="Rectangle"/>
            <p:cNvSpPr/>
            <p:nvPr/>
          </p:nvSpPr>
          <p:spPr>
            <a:xfrm>
              <a:off x="0" y="160411"/>
              <a:ext cx="18279368" cy="949178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pic>
          <p:nvPicPr>
            <p:cNvPr id="202" name="Image Gallery" descr="Image Gallery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13460" r="0" b="13460"/>
            <a:stretch>
              <a:fillRect/>
            </a:stretch>
          </p:blipFill>
          <p:spPr>
            <a:xfrm>
              <a:off x="2319783" y="0"/>
              <a:ext cx="2794001" cy="1270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06" name="Group"/>
          <p:cNvGrpSpPr/>
          <p:nvPr/>
        </p:nvGrpSpPr>
        <p:grpSpPr>
          <a:xfrm>
            <a:off x="10998150" y="7600751"/>
            <a:ext cx="11707913" cy="1936553"/>
            <a:chOff x="0" y="0"/>
            <a:chExt cx="11707911" cy="1936551"/>
          </a:xfrm>
        </p:grpSpPr>
        <p:sp>
          <p:nvSpPr>
            <p:cNvPr id="204" name="Rectangle"/>
            <p:cNvSpPr/>
            <p:nvPr/>
          </p:nvSpPr>
          <p:spPr>
            <a:xfrm>
              <a:off x="750260" y="0"/>
              <a:ext cx="10957652" cy="1936552"/>
            </a:xfrm>
            <a:prstGeom prst="rect">
              <a:avLst/>
            </a:prstGeom>
            <a:solidFill>
              <a:srgbClr val="F15E3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05" name="Oval"/>
            <p:cNvSpPr/>
            <p:nvPr/>
          </p:nvSpPr>
          <p:spPr>
            <a:xfrm>
              <a:off x="0" y="0"/>
              <a:ext cx="1453505" cy="1936552"/>
            </a:xfrm>
            <a:prstGeom prst="ellipse">
              <a:avLst/>
            </a:prstGeom>
            <a:solidFill>
              <a:srgbClr val="F15E3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pic>
        <p:nvPicPr>
          <p:cNvPr id="207" name="Image Gallery" descr="Image Gallery"/>
          <p:cNvPicPr>
            <a:picLocks noChangeAspect="1"/>
          </p:cNvPicPr>
          <p:nvPr/>
        </p:nvPicPr>
        <p:blipFill>
          <a:blip r:embed="rId3">
            <a:extLst/>
          </a:blip>
          <a:srcRect l="0" t="13460" r="0" b="13460"/>
          <a:stretch>
            <a:fillRect/>
          </a:stretch>
        </p:blipFill>
        <p:spPr>
          <a:xfrm>
            <a:off x="10782300" y="7934027"/>
            <a:ext cx="2794000" cy="12700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12" name="Group"/>
          <p:cNvGrpSpPr/>
          <p:nvPr/>
        </p:nvGrpSpPr>
        <p:grpSpPr>
          <a:xfrm>
            <a:off x="12704886" y="3996556"/>
            <a:ext cx="625228" cy="3539481"/>
            <a:chOff x="0" y="0"/>
            <a:chExt cx="625226" cy="3539480"/>
          </a:xfrm>
        </p:grpSpPr>
        <p:sp>
          <p:nvSpPr>
            <p:cNvPr id="208" name="Oval"/>
            <p:cNvSpPr/>
            <p:nvPr/>
          </p:nvSpPr>
          <p:spPr>
            <a:xfrm>
              <a:off x="0" y="901565"/>
              <a:ext cx="625227" cy="834784"/>
            </a:xfrm>
            <a:prstGeom prst="ellipse">
              <a:avLst/>
            </a:prstGeom>
            <a:solidFill>
              <a:srgbClr val="F15E3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09" name="Oval"/>
            <p:cNvSpPr/>
            <p:nvPr/>
          </p:nvSpPr>
          <p:spPr>
            <a:xfrm>
              <a:off x="0" y="0"/>
              <a:ext cx="625227" cy="834784"/>
            </a:xfrm>
            <a:prstGeom prst="ellipse">
              <a:avLst/>
            </a:prstGeom>
            <a:solidFill>
              <a:srgbClr val="F15E3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10" name="Oval"/>
            <p:cNvSpPr/>
            <p:nvPr/>
          </p:nvSpPr>
          <p:spPr>
            <a:xfrm>
              <a:off x="0" y="1803131"/>
              <a:ext cx="625227" cy="834784"/>
            </a:xfrm>
            <a:prstGeom prst="ellipse">
              <a:avLst/>
            </a:prstGeom>
            <a:solidFill>
              <a:srgbClr val="F15E3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11" name="Oval"/>
            <p:cNvSpPr/>
            <p:nvPr/>
          </p:nvSpPr>
          <p:spPr>
            <a:xfrm>
              <a:off x="0" y="2704697"/>
              <a:ext cx="625227" cy="834784"/>
            </a:xfrm>
            <a:prstGeom prst="ellipse">
              <a:avLst/>
            </a:prstGeom>
            <a:solidFill>
              <a:srgbClr val="F15E3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213" name="HARDWARE WALLET HISTORY"/>
          <p:cNvSpPr txBox="1"/>
          <p:nvPr/>
        </p:nvSpPr>
        <p:spPr>
          <a:xfrm>
            <a:off x="9352632" y="552449"/>
            <a:ext cx="3494336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rgbClr val="F15E31"/>
                </a:solidFill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pPr/>
            <a:r>
              <a:t>HARDWARE WALLET HISTORY</a:t>
            </a:r>
          </a:p>
        </p:txBody>
      </p:sp>
      <p:sp>
        <p:nvSpPr>
          <p:cNvPr id="214" name="Image courtesy the Bank of England"/>
          <p:cNvSpPr txBox="1"/>
          <p:nvPr/>
        </p:nvSpPr>
        <p:spPr>
          <a:xfrm>
            <a:off x="8160518" y="8742114"/>
            <a:ext cx="1966964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00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pPr/>
            <a:r>
              <a:t>Image courtesy the Bank of England</a:t>
            </a:r>
          </a:p>
        </p:txBody>
      </p:sp>
      <p:sp>
        <p:nvSpPr>
          <p:cNvPr id="215" name="Paper wallets are cold storage."/>
          <p:cNvSpPr txBox="1"/>
          <p:nvPr/>
        </p:nvSpPr>
        <p:spPr>
          <a:xfrm>
            <a:off x="4313872" y="1825103"/>
            <a:ext cx="4377056" cy="5461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b="0" sz="3500">
                <a:solidFill>
                  <a:srgbClr val="5E5E5E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pPr/>
            <a:r>
              <a:t>Paper wallets are cold storage.</a:t>
            </a:r>
          </a:p>
        </p:txBody>
      </p:sp>
      <p:pic>
        <p:nvPicPr>
          <p:cNvPr id="216" name="Image Gallery" descr="Image Gallery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636625" y="2773908"/>
            <a:ext cx="7731550" cy="5192044"/>
          </a:xfrm>
          <a:prstGeom prst="rect">
            <a:avLst/>
          </a:prstGeom>
          <a:ln w="12700">
            <a:miter lim="400000"/>
          </a:ln>
        </p:spPr>
      </p:pic>
      <p:sp>
        <p:nvSpPr>
          <p:cNvPr id="217" name="Image courtesy 99Bitcoins"/>
          <p:cNvSpPr txBox="1"/>
          <p:nvPr/>
        </p:nvSpPr>
        <p:spPr>
          <a:xfrm>
            <a:off x="8383792" y="8742114"/>
            <a:ext cx="1520416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000"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pPr/>
            <a:r>
              <a:t>Image courtesy 99Bitcoins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1" name="Group"/>
          <p:cNvGrpSpPr/>
          <p:nvPr/>
        </p:nvGrpSpPr>
        <p:grpSpPr>
          <a:xfrm>
            <a:off x="-2637284" y="152400"/>
            <a:ext cx="18279368" cy="1270000"/>
            <a:chOff x="0" y="0"/>
            <a:chExt cx="18279367" cy="1270000"/>
          </a:xfrm>
        </p:grpSpPr>
        <p:sp>
          <p:nvSpPr>
            <p:cNvPr id="219" name="Rectangle"/>
            <p:cNvSpPr/>
            <p:nvPr/>
          </p:nvSpPr>
          <p:spPr>
            <a:xfrm>
              <a:off x="0" y="160411"/>
              <a:ext cx="18279368" cy="949178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pic>
          <p:nvPicPr>
            <p:cNvPr id="220" name="Image Gallery" descr="Image Gallery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13460" r="0" b="13460"/>
            <a:stretch>
              <a:fillRect/>
            </a:stretch>
          </p:blipFill>
          <p:spPr>
            <a:xfrm>
              <a:off x="2319783" y="0"/>
              <a:ext cx="2794001" cy="1270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24" name="Group"/>
          <p:cNvGrpSpPr/>
          <p:nvPr/>
        </p:nvGrpSpPr>
        <p:grpSpPr>
          <a:xfrm>
            <a:off x="10998150" y="7600751"/>
            <a:ext cx="11707913" cy="1936553"/>
            <a:chOff x="0" y="0"/>
            <a:chExt cx="11707911" cy="1936551"/>
          </a:xfrm>
        </p:grpSpPr>
        <p:sp>
          <p:nvSpPr>
            <p:cNvPr id="222" name="Rectangle"/>
            <p:cNvSpPr/>
            <p:nvPr/>
          </p:nvSpPr>
          <p:spPr>
            <a:xfrm>
              <a:off x="750260" y="0"/>
              <a:ext cx="10957652" cy="1936552"/>
            </a:xfrm>
            <a:prstGeom prst="rect">
              <a:avLst/>
            </a:prstGeom>
            <a:solidFill>
              <a:srgbClr val="F15E3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23" name="Oval"/>
            <p:cNvSpPr/>
            <p:nvPr/>
          </p:nvSpPr>
          <p:spPr>
            <a:xfrm>
              <a:off x="0" y="0"/>
              <a:ext cx="1453505" cy="1936552"/>
            </a:xfrm>
            <a:prstGeom prst="ellipse">
              <a:avLst/>
            </a:prstGeom>
            <a:solidFill>
              <a:srgbClr val="F15E3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pic>
        <p:nvPicPr>
          <p:cNvPr id="225" name="Image Gallery" descr="Image Gallery"/>
          <p:cNvPicPr>
            <a:picLocks noChangeAspect="1"/>
          </p:cNvPicPr>
          <p:nvPr/>
        </p:nvPicPr>
        <p:blipFill>
          <a:blip r:embed="rId3">
            <a:extLst/>
          </a:blip>
          <a:srcRect l="0" t="13460" r="0" b="13460"/>
          <a:stretch>
            <a:fillRect/>
          </a:stretch>
        </p:blipFill>
        <p:spPr>
          <a:xfrm>
            <a:off x="10782300" y="7934027"/>
            <a:ext cx="2794000" cy="12700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30" name="Group"/>
          <p:cNvGrpSpPr/>
          <p:nvPr/>
        </p:nvGrpSpPr>
        <p:grpSpPr>
          <a:xfrm>
            <a:off x="12704886" y="3996556"/>
            <a:ext cx="625228" cy="3539481"/>
            <a:chOff x="0" y="0"/>
            <a:chExt cx="625226" cy="3539480"/>
          </a:xfrm>
        </p:grpSpPr>
        <p:sp>
          <p:nvSpPr>
            <p:cNvPr id="226" name="Oval"/>
            <p:cNvSpPr/>
            <p:nvPr/>
          </p:nvSpPr>
          <p:spPr>
            <a:xfrm>
              <a:off x="0" y="901565"/>
              <a:ext cx="625227" cy="834784"/>
            </a:xfrm>
            <a:prstGeom prst="ellipse">
              <a:avLst/>
            </a:prstGeom>
            <a:solidFill>
              <a:srgbClr val="F15E3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27" name="Oval"/>
            <p:cNvSpPr/>
            <p:nvPr/>
          </p:nvSpPr>
          <p:spPr>
            <a:xfrm>
              <a:off x="0" y="0"/>
              <a:ext cx="625227" cy="834784"/>
            </a:xfrm>
            <a:prstGeom prst="ellipse">
              <a:avLst/>
            </a:prstGeom>
            <a:solidFill>
              <a:srgbClr val="F15E3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28" name="Oval"/>
            <p:cNvSpPr/>
            <p:nvPr/>
          </p:nvSpPr>
          <p:spPr>
            <a:xfrm>
              <a:off x="0" y="1803131"/>
              <a:ext cx="625227" cy="834784"/>
            </a:xfrm>
            <a:prstGeom prst="ellipse">
              <a:avLst/>
            </a:prstGeom>
            <a:solidFill>
              <a:srgbClr val="F15E3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29" name="Oval"/>
            <p:cNvSpPr/>
            <p:nvPr/>
          </p:nvSpPr>
          <p:spPr>
            <a:xfrm>
              <a:off x="0" y="2704697"/>
              <a:ext cx="625227" cy="834784"/>
            </a:xfrm>
            <a:prstGeom prst="ellipse">
              <a:avLst/>
            </a:prstGeom>
            <a:solidFill>
              <a:srgbClr val="F15E3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231" name="EXEXc"/>
          <p:cNvSpPr/>
          <p:nvPr/>
        </p:nvSpPr>
        <p:spPr>
          <a:xfrm>
            <a:off x="8348060" y="6293660"/>
            <a:ext cx="902007" cy="8557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0" y="4809"/>
                </a:lnTo>
                <a:lnTo>
                  <a:pt x="0" y="6302"/>
                </a:lnTo>
                <a:lnTo>
                  <a:pt x="21600" y="6302"/>
                </a:lnTo>
                <a:lnTo>
                  <a:pt x="21600" y="4809"/>
                </a:lnTo>
                <a:lnTo>
                  <a:pt x="10800" y="0"/>
                </a:lnTo>
                <a:close/>
                <a:moveTo>
                  <a:pt x="2300" y="7104"/>
                </a:moveTo>
                <a:lnTo>
                  <a:pt x="2300" y="7712"/>
                </a:lnTo>
                <a:lnTo>
                  <a:pt x="2688" y="7712"/>
                </a:lnTo>
                <a:lnTo>
                  <a:pt x="2688" y="16945"/>
                </a:lnTo>
                <a:lnTo>
                  <a:pt x="2300" y="16945"/>
                </a:lnTo>
                <a:lnTo>
                  <a:pt x="2300" y="17559"/>
                </a:lnTo>
                <a:lnTo>
                  <a:pt x="5189" y="17559"/>
                </a:lnTo>
                <a:lnTo>
                  <a:pt x="5189" y="16945"/>
                </a:lnTo>
                <a:lnTo>
                  <a:pt x="4799" y="16945"/>
                </a:lnTo>
                <a:lnTo>
                  <a:pt x="4799" y="7712"/>
                </a:lnTo>
                <a:lnTo>
                  <a:pt x="5189" y="7712"/>
                </a:lnTo>
                <a:lnTo>
                  <a:pt x="5189" y="7104"/>
                </a:lnTo>
                <a:lnTo>
                  <a:pt x="2300" y="7104"/>
                </a:lnTo>
                <a:close/>
                <a:moveTo>
                  <a:pt x="6350" y="7104"/>
                </a:moveTo>
                <a:lnTo>
                  <a:pt x="6350" y="7712"/>
                </a:lnTo>
                <a:lnTo>
                  <a:pt x="6738" y="7712"/>
                </a:lnTo>
                <a:lnTo>
                  <a:pt x="6738" y="16945"/>
                </a:lnTo>
                <a:lnTo>
                  <a:pt x="6350" y="16945"/>
                </a:lnTo>
                <a:lnTo>
                  <a:pt x="6350" y="17559"/>
                </a:lnTo>
                <a:lnTo>
                  <a:pt x="9239" y="17559"/>
                </a:lnTo>
                <a:lnTo>
                  <a:pt x="9239" y="16945"/>
                </a:lnTo>
                <a:lnTo>
                  <a:pt x="8849" y="16945"/>
                </a:lnTo>
                <a:lnTo>
                  <a:pt x="8849" y="7712"/>
                </a:lnTo>
                <a:lnTo>
                  <a:pt x="9239" y="7712"/>
                </a:lnTo>
                <a:lnTo>
                  <a:pt x="9239" y="7104"/>
                </a:lnTo>
                <a:lnTo>
                  <a:pt x="6350" y="7104"/>
                </a:lnTo>
                <a:close/>
                <a:moveTo>
                  <a:pt x="12359" y="7104"/>
                </a:moveTo>
                <a:lnTo>
                  <a:pt x="12359" y="7712"/>
                </a:lnTo>
                <a:lnTo>
                  <a:pt x="12749" y="7712"/>
                </a:lnTo>
                <a:lnTo>
                  <a:pt x="12749" y="16945"/>
                </a:lnTo>
                <a:lnTo>
                  <a:pt x="12359" y="16945"/>
                </a:lnTo>
                <a:lnTo>
                  <a:pt x="12359" y="17559"/>
                </a:lnTo>
                <a:lnTo>
                  <a:pt x="15248" y="17559"/>
                </a:lnTo>
                <a:lnTo>
                  <a:pt x="15248" y="16945"/>
                </a:lnTo>
                <a:lnTo>
                  <a:pt x="14860" y="16945"/>
                </a:lnTo>
                <a:lnTo>
                  <a:pt x="14860" y="7712"/>
                </a:lnTo>
                <a:lnTo>
                  <a:pt x="15248" y="7712"/>
                </a:lnTo>
                <a:lnTo>
                  <a:pt x="15248" y="7104"/>
                </a:lnTo>
                <a:lnTo>
                  <a:pt x="12359" y="7104"/>
                </a:lnTo>
                <a:close/>
                <a:moveTo>
                  <a:pt x="16409" y="7104"/>
                </a:moveTo>
                <a:lnTo>
                  <a:pt x="16409" y="7712"/>
                </a:lnTo>
                <a:lnTo>
                  <a:pt x="16799" y="7712"/>
                </a:lnTo>
                <a:lnTo>
                  <a:pt x="16799" y="16945"/>
                </a:lnTo>
                <a:lnTo>
                  <a:pt x="16409" y="16945"/>
                </a:lnTo>
                <a:lnTo>
                  <a:pt x="16409" y="17559"/>
                </a:lnTo>
                <a:lnTo>
                  <a:pt x="19298" y="17559"/>
                </a:lnTo>
                <a:lnTo>
                  <a:pt x="19298" y="16945"/>
                </a:lnTo>
                <a:lnTo>
                  <a:pt x="18910" y="16945"/>
                </a:lnTo>
                <a:lnTo>
                  <a:pt x="18910" y="7712"/>
                </a:lnTo>
                <a:lnTo>
                  <a:pt x="19298" y="7712"/>
                </a:lnTo>
                <a:lnTo>
                  <a:pt x="19298" y="7104"/>
                </a:lnTo>
                <a:lnTo>
                  <a:pt x="16409" y="7104"/>
                </a:lnTo>
                <a:close/>
                <a:moveTo>
                  <a:pt x="1068" y="18363"/>
                </a:moveTo>
                <a:lnTo>
                  <a:pt x="1068" y="19579"/>
                </a:lnTo>
                <a:lnTo>
                  <a:pt x="20530" y="19579"/>
                </a:lnTo>
                <a:lnTo>
                  <a:pt x="20530" y="18363"/>
                </a:lnTo>
                <a:lnTo>
                  <a:pt x="1068" y="18363"/>
                </a:lnTo>
                <a:close/>
                <a:moveTo>
                  <a:pt x="0" y="20383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20383"/>
                </a:lnTo>
                <a:lnTo>
                  <a:pt x="0" y="20383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EXEXc</a:t>
            </a:r>
          </a:p>
        </p:txBody>
      </p:sp>
      <p:sp>
        <p:nvSpPr>
          <p:cNvPr id="232" name="Trusted…"/>
          <p:cNvSpPr txBox="1"/>
          <p:nvPr/>
        </p:nvSpPr>
        <p:spPr>
          <a:xfrm>
            <a:off x="8204661" y="7124783"/>
            <a:ext cx="1188805" cy="574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1200">
                <a:latin typeface="헤드라인A"/>
                <a:ea typeface="헤드라인A"/>
                <a:cs typeface="헤드라인A"/>
                <a:sym typeface="헤드라인A"/>
              </a:defRPr>
            </a:pPr>
            <a:r>
              <a:t>Trusted</a:t>
            </a:r>
          </a:p>
          <a:p>
            <a:pPr>
              <a:defRPr b="0" sz="1200">
                <a:latin typeface="헤드라인A"/>
                <a:ea typeface="헤드라인A"/>
                <a:cs typeface="헤드라인A"/>
                <a:sym typeface="헤드라인A"/>
              </a:defRPr>
            </a:pPr>
            <a:r>
              <a:t>Party</a:t>
            </a:r>
          </a:p>
        </p:txBody>
      </p:sp>
      <p:sp>
        <p:nvSpPr>
          <p:cNvPr id="233" name="Mobile…"/>
          <p:cNvSpPr txBox="1"/>
          <p:nvPr/>
        </p:nvSpPr>
        <p:spPr>
          <a:xfrm>
            <a:off x="3565624" y="5313526"/>
            <a:ext cx="724217" cy="5743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1200">
                <a:latin typeface="헤드라인A"/>
                <a:ea typeface="헤드라인A"/>
                <a:cs typeface="헤드라인A"/>
                <a:sym typeface="헤드라인A"/>
              </a:defRPr>
            </a:pPr>
            <a:r>
              <a:t>Mobile</a:t>
            </a:r>
          </a:p>
          <a:p>
            <a:pPr>
              <a:defRPr b="0" sz="1200">
                <a:latin typeface="헤드라인A"/>
                <a:ea typeface="헤드라인A"/>
                <a:cs typeface="헤드라인A"/>
                <a:sym typeface="헤드라인A"/>
              </a:defRPr>
            </a:pPr>
            <a:r>
              <a:t>Phone</a:t>
            </a:r>
          </a:p>
        </p:txBody>
      </p:sp>
      <p:sp>
        <p:nvSpPr>
          <p:cNvPr id="234" name="Skeleton Key"/>
          <p:cNvSpPr/>
          <p:nvPr/>
        </p:nvSpPr>
        <p:spPr>
          <a:xfrm>
            <a:off x="5739740" y="4546286"/>
            <a:ext cx="1060734" cy="4059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3046" y="0"/>
                </a:moveTo>
                <a:cubicBezTo>
                  <a:pt x="1367" y="0"/>
                  <a:pt x="0" y="4839"/>
                  <a:pt x="0" y="10802"/>
                </a:cubicBezTo>
                <a:cubicBezTo>
                  <a:pt x="0" y="16765"/>
                  <a:pt x="1361" y="21600"/>
                  <a:pt x="3046" y="21600"/>
                </a:cubicBezTo>
                <a:cubicBezTo>
                  <a:pt x="4451" y="21600"/>
                  <a:pt x="5635" y="18226"/>
                  <a:pt x="5984" y="13641"/>
                </a:cubicBezTo>
                <a:cubicBezTo>
                  <a:pt x="6017" y="13191"/>
                  <a:pt x="6174" y="12868"/>
                  <a:pt x="6346" y="12868"/>
                </a:cubicBezTo>
                <a:lnTo>
                  <a:pt x="6953" y="12868"/>
                </a:lnTo>
                <a:lnTo>
                  <a:pt x="6953" y="13193"/>
                </a:lnTo>
                <a:cubicBezTo>
                  <a:pt x="6953" y="13643"/>
                  <a:pt x="7094" y="14006"/>
                  <a:pt x="7266" y="14006"/>
                </a:cubicBezTo>
                <a:cubicBezTo>
                  <a:pt x="7438" y="14006"/>
                  <a:pt x="7579" y="13643"/>
                  <a:pt x="7579" y="13193"/>
                </a:cubicBezTo>
                <a:lnTo>
                  <a:pt x="7579" y="12868"/>
                </a:lnTo>
                <a:lnTo>
                  <a:pt x="15679" y="12868"/>
                </a:lnTo>
                <a:lnTo>
                  <a:pt x="15679" y="13193"/>
                </a:lnTo>
                <a:cubicBezTo>
                  <a:pt x="15679" y="13643"/>
                  <a:pt x="15818" y="14006"/>
                  <a:pt x="15991" y="14006"/>
                </a:cubicBezTo>
                <a:cubicBezTo>
                  <a:pt x="16163" y="14006"/>
                  <a:pt x="16303" y="13643"/>
                  <a:pt x="16303" y="13193"/>
                </a:cubicBezTo>
                <a:lnTo>
                  <a:pt x="16303" y="12868"/>
                </a:lnTo>
                <a:lnTo>
                  <a:pt x="17901" y="12868"/>
                </a:lnTo>
                <a:cubicBezTo>
                  <a:pt x="17966" y="12868"/>
                  <a:pt x="18021" y="13011"/>
                  <a:pt x="18021" y="13180"/>
                </a:cubicBezTo>
                <a:lnTo>
                  <a:pt x="18021" y="16287"/>
                </a:lnTo>
                <a:cubicBezTo>
                  <a:pt x="18021" y="16456"/>
                  <a:pt x="17966" y="16594"/>
                  <a:pt x="17901" y="16594"/>
                </a:cubicBezTo>
                <a:lnTo>
                  <a:pt x="17810" y="16594"/>
                </a:lnTo>
                <a:cubicBezTo>
                  <a:pt x="17746" y="16594"/>
                  <a:pt x="17691" y="16738"/>
                  <a:pt x="17691" y="16906"/>
                </a:cubicBezTo>
                <a:lnTo>
                  <a:pt x="17691" y="18717"/>
                </a:lnTo>
                <a:cubicBezTo>
                  <a:pt x="17691" y="18886"/>
                  <a:pt x="17746" y="19029"/>
                  <a:pt x="17810" y="19029"/>
                </a:cubicBezTo>
                <a:lnTo>
                  <a:pt x="18618" y="19029"/>
                </a:lnTo>
                <a:cubicBezTo>
                  <a:pt x="18682" y="19029"/>
                  <a:pt x="18736" y="18886"/>
                  <a:pt x="18736" y="18717"/>
                </a:cubicBezTo>
                <a:lnTo>
                  <a:pt x="18736" y="17649"/>
                </a:lnTo>
                <a:cubicBezTo>
                  <a:pt x="18736" y="17480"/>
                  <a:pt x="18790" y="17342"/>
                  <a:pt x="18855" y="17342"/>
                </a:cubicBezTo>
                <a:lnTo>
                  <a:pt x="19237" y="17342"/>
                </a:lnTo>
                <a:cubicBezTo>
                  <a:pt x="19301" y="17342"/>
                  <a:pt x="19355" y="17480"/>
                  <a:pt x="19355" y="17649"/>
                </a:cubicBezTo>
                <a:lnTo>
                  <a:pt x="19355" y="18717"/>
                </a:lnTo>
                <a:cubicBezTo>
                  <a:pt x="19355" y="18886"/>
                  <a:pt x="19409" y="19029"/>
                  <a:pt x="19474" y="19029"/>
                </a:cubicBezTo>
                <a:lnTo>
                  <a:pt x="20281" y="19029"/>
                </a:lnTo>
                <a:cubicBezTo>
                  <a:pt x="20346" y="19029"/>
                  <a:pt x="20399" y="18886"/>
                  <a:pt x="20399" y="18717"/>
                </a:cubicBezTo>
                <a:lnTo>
                  <a:pt x="20399" y="16906"/>
                </a:lnTo>
                <a:cubicBezTo>
                  <a:pt x="20399" y="16738"/>
                  <a:pt x="20346" y="16594"/>
                  <a:pt x="20281" y="16594"/>
                </a:cubicBezTo>
                <a:lnTo>
                  <a:pt x="20189" y="16594"/>
                </a:lnTo>
                <a:cubicBezTo>
                  <a:pt x="20124" y="16594"/>
                  <a:pt x="20071" y="16456"/>
                  <a:pt x="20071" y="16287"/>
                </a:cubicBezTo>
                <a:lnTo>
                  <a:pt x="20071" y="13180"/>
                </a:lnTo>
                <a:cubicBezTo>
                  <a:pt x="20071" y="13011"/>
                  <a:pt x="20124" y="12868"/>
                  <a:pt x="20189" y="12868"/>
                </a:cubicBezTo>
                <a:lnTo>
                  <a:pt x="21324" y="12868"/>
                </a:lnTo>
                <a:cubicBezTo>
                  <a:pt x="21475" y="12868"/>
                  <a:pt x="21600" y="12545"/>
                  <a:pt x="21600" y="12151"/>
                </a:cubicBezTo>
                <a:lnTo>
                  <a:pt x="21600" y="9453"/>
                </a:lnTo>
                <a:cubicBezTo>
                  <a:pt x="21589" y="9059"/>
                  <a:pt x="21465" y="8732"/>
                  <a:pt x="21314" y="8732"/>
                </a:cubicBezTo>
                <a:lnTo>
                  <a:pt x="16303" y="8732"/>
                </a:lnTo>
                <a:lnTo>
                  <a:pt x="16303" y="8411"/>
                </a:lnTo>
                <a:cubicBezTo>
                  <a:pt x="16303" y="7961"/>
                  <a:pt x="16163" y="7594"/>
                  <a:pt x="15991" y="7594"/>
                </a:cubicBezTo>
                <a:cubicBezTo>
                  <a:pt x="15818" y="7594"/>
                  <a:pt x="15679" y="7961"/>
                  <a:pt x="15679" y="8411"/>
                </a:cubicBezTo>
                <a:lnTo>
                  <a:pt x="15679" y="8732"/>
                </a:lnTo>
                <a:lnTo>
                  <a:pt x="7579" y="8732"/>
                </a:lnTo>
                <a:lnTo>
                  <a:pt x="7579" y="8411"/>
                </a:lnTo>
                <a:cubicBezTo>
                  <a:pt x="7579" y="7961"/>
                  <a:pt x="7438" y="7594"/>
                  <a:pt x="7266" y="7594"/>
                </a:cubicBezTo>
                <a:cubicBezTo>
                  <a:pt x="7094" y="7594"/>
                  <a:pt x="6953" y="7961"/>
                  <a:pt x="6953" y="8411"/>
                </a:cubicBezTo>
                <a:lnTo>
                  <a:pt x="6953" y="8732"/>
                </a:lnTo>
                <a:lnTo>
                  <a:pt x="6346" y="8732"/>
                </a:lnTo>
                <a:cubicBezTo>
                  <a:pt x="6174" y="8732"/>
                  <a:pt x="6017" y="8409"/>
                  <a:pt x="5984" y="7959"/>
                </a:cubicBezTo>
                <a:cubicBezTo>
                  <a:pt x="5635" y="3374"/>
                  <a:pt x="4451" y="0"/>
                  <a:pt x="3046" y="0"/>
                </a:cubicBezTo>
                <a:close/>
                <a:moveTo>
                  <a:pt x="3041" y="3054"/>
                </a:moveTo>
                <a:cubicBezTo>
                  <a:pt x="3843" y="3054"/>
                  <a:pt x="4494" y="5062"/>
                  <a:pt x="4494" y="7537"/>
                </a:cubicBezTo>
                <a:cubicBezTo>
                  <a:pt x="4494" y="8521"/>
                  <a:pt x="4392" y="9438"/>
                  <a:pt x="4220" y="10169"/>
                </a:cubicBezTo>
                <a:cubicBezTo>
                  <a:pt x="4129" y="10549"/>
                  <a:pt x="4129" y="11054"/>
                  <a:pt x="4220" y="11448"/>
                </a:cubicBezTo>
                <a:cubicBezTo>
                  <a:pt x="4392" y="12194"/>
                  <a:pt x="4494" y="13092"/>
                  <a:pt x="4494" y="14076"/>
                </a:cubicBezTo>
                <a:cubicBezTo>
                  <a:pt x="4494" y="16551"/>
                  <a:pt x="3843" y="18563"/>
                  <a:pt x="3041" y="18563"/>
                </a:cubicBezTo>
                <a:cubicBezTo>
                  <a:pt x="2239" y="18563"/>
                  <a:pt x="1588" y="16551"/>
                  <a:pt x="1588" y="14076"/>
                </a:cubicBezTo>
                <a:cubicBezTo>
                  <a:pt x="1588" y="13092"/>
                  <a:pt x="1690" y="12179"/>
                  <a:pt x="1862" y="11448"/>
                </a:cubicBezTo>
                <a:cubicBezTo>
                  <a:pt x="1953" y="11054"/>
                  <a:pt x="1953" y="10563"/>
                  <a:pt x="1862" y="10169"/>
                </a:cubicBezTo>
                <a:cubicBezTo>
                  <a:pt x="1690" y="9424"/>
                  <a:pt x="1588" y="8521"/>
                  <a:pt x="1588" y="7537"/>
                </a:cubicBezTo>
                <a:cubicBezTo>
                  <a:pt x="1588" y="5062"/>
                  <a:pt x="2239" y="3054"/>
                  <a:pt x="3041" y="3054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35" name="Credit Card"/>
          <p:cNvSpPr/>
          <p:nvPr/>
        </p:nvSpPr>
        <p:spPr>
          <a:xfrm>
            <a:off x="8289133" y="2054468"/>
            <a:ext cx="1019861" cy="6638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515" y="0"/>
                </a:moveTo>
                <a:cubicBezTo>
                  <a:pt x="678" y="0"/>
                  <a:pt x="0" y="1042"/>
                  <a:pt x="0" y="2327"/>
                </a:cubicBezTo>
                <a:lnTo>
                  <a:pt x="0" y="19273"/>
                </a:lnTo>
                <a:cubicBezTo>
                  <a:pt x="0" y="20558"/>
                  <a:pt x="678" y="21600"/>
                  <a:pt x="1515" y="21600"/>
                </a:cubicBezTo>
                <a:lnTo>
                  <a:pt x="20085" y="21600"/>
                </a:lnTo>
                <a:cubicBezTo>
                  <a:pt x="20922" y="21600"/>
                  <a:pt x="21600" y="20558"/>
                  <a:pt x="21600" y="19273"/>
                </a:cubicBezTo>
                <a:lnTo>
                  <a:pt x="21600" y="2327"/>
                </a:lnTo>
                <a:cubicBezTo>
                  <a:pt x="21600" y="1042"/>
                  <a:pt x="20922" y="0"/>
                  <a:pt x="20085" y="0"/>
                </a:cubicBezTo>
                <a:lnTo>
                  <a:pt x="1515" y="0"/>
                </a:lnTo>
                <a:close/>
                <a:moveTo>
                  <a:pt x="2576" y="7104"/>
                </a:moveTo>
                <a:lnTo>
                  <a:pt x="2756" y="7104"/>
                </a:lnTo>
                <a:lnTo>
                  <a:pt x="2756" y="8874"/>
                </a:lnTo>
                <a:lnTo>
                  <a:pt x="1451" y="8874"/>
                </a:lnTo>
                <a:lnTo>
                  <a:pt x="1451" y="8832"/>
                </a:lnTo>
                <a:cubicBezTo>
                  <a:pt x="1451" y="7879"/>
                  <a:pt x="1955" y="7104"/>
                  <a:pt x="2576" y="7104"/>
                </a:cubicBezTo>
                <a:close/>
                <a:moveTo>
                  <a:pt x="3071" y="7104"/>
                </a:moveTo>
                <a:lnTo>
                  <a:pt x="4765" y="7104"/>
                </a:lnTo>
                <a:cubicBezTo>
                  <a:pt x="5385" y="7104"/>
                  <a:pt x="5889" y="7879"/>
                  <a:pt x="5889" y="8832"/>
                </a:cubicBezTo>
                <a:lnTo>
                  <a:pt x="5889" y="8874"/>
                </a:lnTo>
                <a:lnTo>
                  <a:pt x="3071" y="8874"/>
                </a:lnTo>
                <a:lnTo>
                  <a:pt x="3071" y="7104"/>
                </a:lnTo>
                <a:close/>
                <a:moveTo>
                  <a:pt x="1451" y="9356"/>
                </a:moveTo>
                <a:lnTo>
                  <a:pt x="2756" y="9356"/>
                </a:lnTo>
                <a:lnTo>
                  <a:pt x="2756" y="10879"/>
                </a:lnTo>
                <a:lnTo>
                  <a:pt x="1451" y="10879"/>
                </a:lnTo>
                <a:lnTo>
                  <a:pt x="1451" y="9356"/>
                </a:lnTo>
                <a:close/>
                <a:moveTo>
                  <a:pt x="3071" y="9356"/>
                </a:moveTo>
                <a:lnTo>
                  <a:pt x="4236" y="9356"/>
                </a:lnTo>
                <a:lnTo>
                  <a:pt x="4236" y="10879"/>
                </a:lnTo>
                <a:lnTo>
                  <a:pt x="3071" y="10879"/>
                </a:lnTo>
                <a:lnTo>
                  <a:pt x="3071" y="9356"/>
                </a:lnTo>
                <a:close/>
                <a:moveTo>
                  <a:pt x="4550" y="9356"/>
                </a:moveTo>
                <a:lnTo>
                  <a:pt x="5889" y="9356"/>
                </a:lnTo>
                <a:lnTo>
                  <a:pt x="5889" y="10879"/>
                </a:lnTo>
                <a:lnTo>
                  <a:pt x="4550" y="10879"/>
                </a:lnTo>
                <a:lnTo>
                  <a:pt x="4550" y="9356"/>
                </a:lnTo>
                <a:close/>
                <a:moveTo>
                  <a:pt x="1451" y="11362"/>
                </a:moveTo>
                <a:lnTo>
                  <a:pt x="2756" y="11362"/>
                </a:lnTo>
                <a:lnTo>
                  <a:pt x="2756" y="13121"/>
                </a:lnTo>
                <a:lnTo>
                  <a:pt x="2576" y="13121"/>
                </a:lnTo>
                <a:cubicBezTo>
                  <a:pt x="1955" y="13121"/>
                  <a:pt x="1451" y="12349"/>
                  <a:pt x="1451" y="11395"/>
                </a:cubicBezTo>
                <a:lnTo>
                  <a:pt x="1451" y="11362"/>
                </a:lnTo>
                <a:close/>
                <a:moveTo>
                  <a:pt x="3071" y="11362"/>
                </a:moveTo>
                <a:lnTo>
                  <a:pt x="4236" y="11362"/>
                </a:lnTo>
                <a:lnTo>
                  <a:pt x="4236" y="13121"/>
                </a:lnTo>
                <a:lnTo>
                  <a:pt x="3071" y="13121"/>
                </a:lnTo>
                <a:lnTo>
                  <a:pt x="3071" y="11362"/>
                </a:lnTo>
                <a:close/>
                <a:moveTo>
                  <a:pt x="4550" y="11362"/>
                </a:moveTo>
                <a:lnTo>
                  <a:pt x="5889" y="11362"/>
                </a:lnTo>
                <a:lnTo>
                  <a:pt x="5889" y="11395"/>
                </a:lnTo>
                <a:cubicBezTo>
                  <a:pt x="5889" y="12349"/>
                  <a:pt x="5385" y="13121"/>
                  <a:pt x="4765" y="13121"/>
                </a:cubicBezTo>
                <a:lnTo>
                  <a:pt x="4550" y="13121"/>
                </a:lnTo>
                <a:lnTo>
                  <a:pt x="4550" y="11362"/>
                </a:lnTo>
                <a:close/>
                <a:moveTo>
                  <a:pt x="1662" y="16421"/>
                </a:moveTo>
                <a:lnTo>
                  <a:pt x="2082" y="16421"/>
                </a:lnTo>
                <a:cubicBezTo>
                  <a:pt x="2162" y="16421"/>
                  <a:pt x="2224" y="16520"/>
                  <a:pt x="2224" y="16647"/>
                </a:cubicBezTo>
                <a:lnTo>
                  <a:pt x="2224" y="17908"/>
                </a:lnTo>
                <a:cubicBezTo>
                  <a:pt x="2224" y="18015"/>
                  <a:pt x="2157" y="18113"/>
                  <a:pt x="2084" y="18113"/>
                </a:cubicBezTo>
                <a:lnTo>
                  <a:pt x="1659" y="18113"/>
                </a:lnTo>
                <a:cubicBezTo>
                  <a:pt x="1586" y="18113"/>
                  <a:pt x="1523" y="18012"/>
                  <a:pt x="1523" y="17898"/>
                </a:cubicBezTo>
                <a:lnTo>
                  <a:pt x="1523" y="16639"/>
                </a:lnTo>
                <a:cubicBezTo>
                  <a:pt x="1523" y="16520"/>
                  <a:pt x="1586" y="16421"/>
                  <a:pt x="1662" y="16421"/>
                </a:cubicBezTo>
                <a:close/>
                <a:moveTo>
                  <a:pt x="2613" y="16421"/>
                </a:moveTo>
                <a:lnTo>
                  <a:pt x="2626" y="16421"/>
                </a:lnTo>
                <a:lnTo>
                  <a:pt x="2952" y="16421"/>
                </a:lnTo>
                <a:lnTo>
                  <a:pt x="2952" y="17898"/>
                </a:lnTo>
                <a:lnTo>
                  <a:pt x="3092" y="17898"/>
                </a:lnTo>
                <a:lnTo>
                  <a:pt x="3092" y="17490"/>
                </a:lnTo>
                <a:lnTo>
                  <a:pt x="3092" y="17467"/>
                </a:lnTo>
                <a:cubicBezTo>
                  <a:pt x="3094" y="17393"/>
                  <a:pt x="3122" y="17345"/>
                  <a:pt x="3163" y="17345"/>
                </a:cubicBezTo>
                <a:cubicBezTo>
                  <a:pt x="3206" y="17345"/>
                  <a:pt x="3234" y="17393"/>
                  <a:pt x="3234" y="17464"/>
                </a:cubicBezTo>
                <a:lnTo>
                  <a:pt x="3234" y="17488"/>
                </a:lnTo>
                <a:lnTo>
                  <a:pt x="3234" y="17994"/>
                </a:lnTo>
                <a:cubicBezTo>
                  <a:pt x="3234" y="18065"/>
                  <a:pt x="3206" y="18113"/>
                  <a:pt x="3168" y="18113"/>
                </a:cubicBezTo>
                <a:lnTo>
                  <a:pt x="2626" y="18113"/>
                </a:lnTo>
                <a:lnTo>
                  <a:pt x="2613" y="18113"/>
                </a:lnTo>
                <a:cubicBezTo>
                  <a:pt x="2565" y="18113"/>
                  <a:pt x="2533" y="18070"/>
                  <a:pt x="2533" y="18006"/>
                </a:cubicBezTo>
                <a:cubicBezTo>
                  <a:pt x="2533" y="17940"/>
                  <a:pt x="2565" y="17897"/>
                  <a:pt x="2613" y="17898"/>
                </a:cubicBezTo>
                <a:lnTo>
                  <a:pt x="2626" y="17898"/>
                </a:lnTo>
                <a:lnTo>
                  <a:pt x="2812" y="17898"/>
                </a:lnTo>
                <a:lnTo>
                  <a:pt x="2812" y="16639"/>
                </a:lnTo>
                <a:lnTo>
                  <a:pt x="2626" y="16639"/>
                </a:lnTo>
                <a:lnTo>
                  <a:pt x="2613" y="16639"/>
                </a:lnTo>
                <a:cubicBezTo>
                  <a:pt x="2565" y="16637"/>
                  <a:pt x="2533" y="16594"/>
                  <a:pt x="2533" y="16530"/>
                </a:cubicBezTo>
                <a:cubicBezTo>
                  <a:pt x="2533" y="16464"/>
                  <a:pt x="2565" y="16421"/>
                  <a:pt x="2613" y="16421"/>
                </a:cubicBezTo>
                <a:close/>
                <a:moveTo>
                  <a:pt x="3619" y="16421"/>
                </a:moveTo>
                <a:lnTo>
                  <a:pt x="3635" y="16421"/>
                </a:lnTo>
                <a:lnTo>
                  <a:pt x="4099" y="16421"/>
                </a:lnTo>
                <a:cubicBezTo>
                  <a:pt x="4182" y="16421"/>
                  <a:pt x="4244" y="16517"/>
                  <a:pt x="4244" y="16647"/>
                </a:cubicBezTo>
                <a:lnTo>
                  <a:pt x="4243" y="17158"/>
                </a:lnTo>
                <a:cubicBezTo>
                  <a:pt x="4243" y="17285"/>
                  <a:pt x="4182" y="17379"/>
                  <a:pt x="4101" y="17379"/>
                </a:cubicBezTo>
                <a:lnTo>
                  <a:pt x="3685" y="17379"/>
                </a:lnTo>
                <a:lnTo>
                  <a:pt x="3685" y="17898"/>
                </a:lnTo>
                <a:lnTo>
                  <a:pt x="4148" y="17898"/>
                </a:lnTo>
                <a:lnTo>
                  <a:pt x="4163" y="17898"/>
                </a:lnTo>
                <a:cubicBezTo>
                  <a:pt x="4213" y="17898"/>
                  <a:pt x="4243" y="17940"/>
                  <a:pt x="4243" y="18006"/>
                </a:cubicBezTo>
                <a:cubicBezTo>
                  <a:pt x="4243" y="18070"/>
                  <a:pt x="4213" y="18113"/>
                  <a:pt x="4165" y="18113"/>
                </a:cubicBezTo>
                <a:lnTo>
                  <a:pt x="4150" y="18113"/>
                </a:lnTo>
                <a:lnTo>
                  <a:pt x="3540" y="18113"/>
                </a:lnTo>
                <a:lnTo>
                  <a:pt x="3540" y="17379"/>
                </a:lnTo>
                <a:cubicBezTo>
                  <a:pt x="3540" y="17252"/>
                  <a:pt x="3603" y="17158"/>
                  <a:pt x="3685" y="17158"/>
                </a:cubicBezTo>
                <a:lnTo>
                  <a:pt x="4099" y="17158"/>
                </a:lnTo>
                <a:lnTo>
                  <a:pt x="4099" y="16637"/>
                </a:lnTo>
                <a:lnTo>
                  <a:pt x="3635" y="16637"/>
                </a:lnTo>
                <a:lnTo>
                  <a:pt x="3619" y="16637"/>
                </a:lnTo>
                <a:cubicBezTo>
                  <a:pt x="3573" y="16637"/>
                  <a:pt x="3540" y="16594"/>
                  <a:pt x="3540" y="16530"/>
                </a:cubicBezTo>
                <a:cubicBezTo>
                  <a:pt x="3540" y="16464"/>
                  <a:pt x="3571" y="16421"/>
                  <a:pt x="3619" y="16421"/>
                </a:cubicBezTo>
                <a:close/>
                <a:moveTo>
                  <a:pt x="4628" y="16421"/>
                </a:moveTo>
                <a:lnTo>
                  <a:pt x="4643" y="16421"/>
                </a:lnTo>
                <a:lnTo>
                  <a:pt x="5107" y="16421"/>
                </a:lnTo>
                <a:cubicBezTo>
                  <a:pt x="5184" y="16421"/>
                  <a:pt x="5246" y="16506"/>
                  <a:pt x="5246" y="16608"/>
                </a:cubicBezTo>
                <a:lnTo>
                  <a:pt x="5246" y="17080"/>
                </a:lnTo>
                <a:cubicBezTo>
                  <a:pt x="5246" y="17156"/>
                  <a:pt x="5232" y="17211"/>
                  <a:pt x="5195" y="17270"/>
                </a:cubicBezTo>
                <a:cubicBezTo>
                  <a:pt x="5237" y="17341"/>
                  <a:pt x="5249" y="17394"/>
                  <a:pt x="5249" y="17490"/>
                </a:cubicBezTo>
                <a:lnTo>
                  <a:pt x="5249" y="17898"/>
                </a:lnTo>
                <a:cubicBezTo>
                  <a:pt x="5249" y="18020"/>
                  <a:pt x="5189" y="18113"/>
                  <a:pt x="5109" y="18113"/>
                </a:cubicBezTo>
                <a:lnTo>
                  <a:pt x="4645" y="18113"/>
                </a:lnTo>
                <a:lnTo>
                  <a:pt x="4629" y="18113"/>
                </a:lnTo>
                <a:cubicBezTo>
                  <a:pt x="4581" y="18113"/>
                  <a:pt x="4548" y="18070"/>
                  <a:pt x="4548" y="18006"/>
                </a:cubicBezTo>
                <a:cubicBezTo>
                  <a:pt x="4548" y="17940"/>
                  <a:pt x="4582" y="17897"/>
                  <a:pt x="4628" y="17898"/>
                </a:cubicBezTo>
                <a:lnTo>
                  <a:pt x="4643" y="17898"/>
                </a:lnTo>
                <a:lnTo>
                  <a:pt x="5107" y="17898"/>
                </a:lnTo>
                <a:lnTo>
                  <a:pt x="5107" y="17508"/>
                </a:lnTo>
                <a:cubicBezTo>
                  <a:pt x="5109" y="17422"/>
                  <a:pt x="5083" y="17376"/>
                  <a:pt x="5033" y="17376"/>
                </a:cubicBezTo>
                <a:lnTo>
                  <a:pt x="4785" y="17376"/>
                </a:lnTo>
                <a:lnTo>
                  <a:pt x="4770" y="17376"/>
                </a:lnTo>
                <a:cubicBezTo>
                  <a:pt x="4722" y="17376"/>
                  <a:pt x="4690" y="17333"/>
                  <a:pt x="4690" y="17270"/>
                </a:cubicBezTo>
                <a:cubicBezTo>
                  <a:pt x="4690" y="17206"/>
                  <a:pt x="4723" y="17161"/>
                  <a:pt x="4770" y="17161"/>
                </a:cubicBezTo>
                <a:lnTo>
                  <a:pt x="4783" y="17161"/>
                </a:lnTo>
                <a:lnTo>
                  <a:pt x="5033" y="17161"/>
                </a:lnTo>
                <a:cubicBezTo>
                  <a:pt x="5081" y="17161"/>
                  <a:pt x="5106" y="17115"/>
                  <a:pt x="5106" y="17026"/>
                </a:cubicBezTo>
                <a:lnTo>
                  <a:pt x="5106" y="16637"/>
                </a:lnTo>
                <a:lnTo>
                  <a:pt x="4645" y="16637"/>
                </a:lnTo>
                <a:lnTo>
                  <a:pt x="4629" y="16637"/>
                </a:lnTo>
                <a:cubicBezTo>
                  <a:pt x="4581" y="16637"/>
                  <a:pt x="4548" y="16594"/>
                  <a:pt x="4548" y="16530"/>
                </a:cubicBezTo>
                <a:cubicBezTo>
                  <a:pt x="4548" y="16464"/>
                  <a:pt x="4582" y="16421"/>
                  <a:pt x="4628" y="16421"/>
                </a:cubicBezTo>
                <a:close/>
                <a:moveTo>
                  <a:pt x="6648" y="16421"/>
                </a:moveTo>
                <a:cubicBezTo>
                  <a:pt x="6689" y="16421"/>
                  <a:pt x="6717" y="16469"/>
                  <a:pt x="6717" y="16541"/>
                </a:cubicBezTo>
                <a:lnTo>
                  <a:pt x="6717" y="16564"/>
                </a:lnTo>
                <a:lnTo>
                  <a:pt x="6717" y="17342"/>
                </a:lnTo>
                <a:lnTo>
                  <a:pt x="6994" y="17342"/>
                </a:lnTo>
                <a:lnTo>
                  <a:pt x="6994" y="16751"/>
                </a:lnTo>
                <a:lnTo>
                  <a:pt x="6994" y="16727"/>
                </a:lnTo>
                <a:cubicBezTo>
                  <a:pt x="6996" y="16656"/>
                  <a:pt x="7023" y="16608"/>
                  <a:pt x="7067" y="16608"/>
                </a:cubicBezTo>
                <a:cubicBezTo>
                  <a:pt x="7108" y="16608"/>
                  <a:pt x="7136" y="16656"/>
                  <a:pt x="7136" y="16727"/>
                </a:cubicBezTo>
                <a:lnTo>
                  <a:pt x="7136" y="16751"/>
                </a:lnTo>
                <a:lnTo>
                  <a:pt x="7136" y="17342"/>
                </a:lnTo>
                <a:cubicBezTo>
                  <a:pt x="7185" y="17352"/>
                  <a:pt x="7208" y="17385"/>
                  <a:pt x="7208" y="17449"/>
                </a:cubicBezTo>
                <a:cubicBezTo>
                  <a:pt x="7208" y="17504"/>
                  <a:pt x="7176" y="17558"/>
                  <a:pt x="7144" y="17558"/>
                </a:cubicBezTo>
                <a:lnTo>
                  <a:pt x="7138" y="17558"/>
                </a:lnTo>
                <a:lnTo>
                  <a:pt x="7138" y="17968"/>
                </a:lnTo>
                <a:lnTo>
                  <a:pt x="7138" y="17991"/>
                </a:lnTo>
                <a:cubicBezTo>
                  <a:pt x="7136" y="18065"/>
                  <a:pt x="7108" y="18113"/>
                  <a:pt x="7067" y="18113"/>
                </a:cubicBezTo>
                <a:cubicBezTo>
                  <a:pt x="7023" y="18113"/>
                  <a:pt x="6996" y="18065"/>
                  <a:pt x="6996" y="17994"/>
                </a:cubicBezTo>
                <a:lnTo>
                  <a:pt x="6996" y="17970"/>
                </a:lnTo>
                <a:lnTo>
                  <a:pt x="6996" y="17560"/>
                </a:lnTo>
                <a:lnTo>
                  <a:pt x="6577" y="17560"/>
                </a:lnTo>
                <a:lnTo>
                  <a:pt x="6577" y="16569"/>
                </a:lnTo>
                <a:lnTo>
                  <a:pt x="6577" y="16546"/>
                </a:lnTo>
                <a:cubicBezTo>
                  <a:pt x="6577" y="16470"/>
                  <a:pt x="6605" y="16421"/>
                  <a:pt x="6648" y="16421"/>
                </a:cubicBezTo>
                <a:close/>
                <a:moveTo>
                  <a:pt x="8592" y="16421"/>
                </a:moveTo>
                <a:lnTo>
                  <a:pt x="8663" y="16421"/>
                </a:lnTo>
                <a:cubicBezTo>
                  <a:pt x="8704" y="16421"/>
                  <a:pt x="8735" y="16469"/>
                  <a:pt x="8735" y="16530"/>
                </a:cubicBezTo>
                <a:cubicBezTo>
                  <a:pt x="8735" y="16591"/>
                  <a:pt x="8711" y="16629"/>
                  <a:pt x="8664" y="16634"/>
                </a:cubicBezTo>
                <a:lnTo>
                  <a:pt x="8664" y="17337"/>
                </a:lnTo>
                <a:lnTo>
                  <a:pt x="9156" y="17337"/>
                </a:lnTo>
                <a:cubicBezTo>
                  <a:pt x="9197" y="17337"/>
                  <a:pt x="9223" y="17385"/>
                  <a:pt x="9223" y="17454"/>
                </a:cubicBezTo>
                <a:lnTo>
                  <a:pt x="9223" y="18001"/>
                </a:lnTo>
                <a:cubicBezTo>
                  <a:pt x="9223" y="18067"/>
                  <a:pt x="9194" y="18113"/>
                  <a:pt x="9149" y="18113"/>
                </a:cubicBezTo>
                <a:lnTo>
                  <a:pt x="8597" y="18113"/>
                </a:lnTo>
                <a:cubicBezTo>
                  <a:pt x="8555" y="18113"/>
                  <a:pt x="8522" y="18065"/>
                  <a:pt x="8522" y="18004"/>
                </a:cubicBezTo>
                <a:lnTo>
                  <a:pt x="8522" y="16525"/>
                </a:lnTo>
                <a:cubicBezTo>
                  <a:pt x="8522" y="16467"/>
                  <a:pt x="8554" y="16421"/>
                  <a:pt x="8592" y="16421"/>
                </a:cubicBezTo>
                <a:close/>
                <a:moveTo>
                  <a:pt x="9608" y="16421"/>
                </a:moveTo>
                <a:lnTo>
                  <a:pt x="10233" y="16421"/>
                </a:lnTo>
                <a:lnTo>
                  <a:pt x="10235" y="17078"/>
                </a:lnTo>
                <a:cubicBezTo>
                  <a:pt x="10235" y="17121"/>
                  <a:pt x="10228" y="17146"/>
                  <a:pt x="10208" y="17171"/>
                </a:cubicBezTo>
                <a:lnTo>
                  <a:pt x="9983" y="17467"/>
                </a:lnTo>
                <a:cubicBezTo>
                  <a:pt x="9964" y="17495"/>
                  <a:pt x="9956" y="17517"/>
                  <a:pt x="9956" y="17555"/>
                </a:cubicBezTo>
                <a:lnTo>
                  <a:pt x="9956" y="17968"/>
                </a:lnTo>
                <a:lnTo>
                  <a:pt x="9956" y="17991"/>
                </a:lnTo>
                <a:cubicBezTo>
                  <a:pt x="9956" y="18065"/>
                  <a:pt x="9927" y="18113"/>
                  <a:pt x="9885" y="18113"/>
                </a:cubicBezTo>
                <a:cubicBezTo>
                  <a:pt x="9844" y="18113"/>
                  <a:pt x="9816" y="18065"/>
                  <a:pt x="9816" y="17994"/>
                </a:cubicBezTo>
                <a:lnTo>
                  <a:pt x="9816" y="17970"/>
                </a:lnTo>
                <a:lnTo>
                  <a:pt x="9816" y="17454"/>
                </a:lnTo>
                <a:cubicBezTo>
                  <a:pt x="9816" y="17416"/>
                  <a:pt x="9822" y="17396"/>
                  <a:pt x="9840" y="17371"/>
                </a:cubicBezTo>
                <a:lnTo>
                  <a:pt x="10061" y="17078"/>
                </a:lnTo>
                <a:cubicBezTo>
                  <a:pt x="10091" y="17040"/>
                  <a:pt x="10095" y="17024"/>
                  <a:pt x="10095" y="16963"/>
                </a:cubicBezTo>
                <a:lnTo>
                  <a:pt x="10095" y="16637"/>
                </a:lnTo>
                <a:lnTo>
                  <a:pt x="9673" y="16637"/>
                </a:lnTo>
                <a:cubicBezTo>
                  <a:pt x="9666" y="16700"/>
                  <a:pt x="9643" y="16735"/>
                  <a:pt x="9605" y="16735"/>
                </a:cubicBezTo>
                <a:cubicBezTo>
                  <a:pt x="9564" y="16735"/>
                  <a:pt x="9534" y="16687"/>
                  <a:pt x="9534" y="16621"/>
                </a:cubicBezTo>
                <a:lnTo>
                  <a:pt x="9534" y="16608"/>
                </a:lnTo>
                <a:lnTo>
                  <a:pt x="9534" y="16548"/>
                </a:lnTo>
                <a:cubicBezTo>
                  <a:pt x="9534" y="16467"/>
                  <a:pt x="9561" y="16421"/>
                  <a:pt x="9608" y="16421"/>
                </a:cubicBezTo>
                <a:close/>
                <a:moveTo>
                  <a:pt x="11698" y="16421"/>
                </a:moveTo>
                <a:lnTo>
                  <a:pt x="11975" y="16421"/>
                </a:lnTo>
                <a:cubicBezTo>
                  <a:pt x="12016" y="16421"/>
                  <a:pt x="12047" y="16472"/>
                  <a:pt x="12047" y="16538"/>
                </a:cubicBezTo>
                <a:lnTo>
                  <a:pt x="12047" y="17161"/>
                </a:lnTo>
                <a:cubicBezTo>
                  <a:pt x="12137" y="17176"/>
                  <a:pt x="12187" y="17257"/>
                  <a:pt x="12187" y="17389"/>
                </a:cubicBezTo>
                <a:lnTo>
                  <a:pt x="12187" y="17895"/>
                </a:lnTo>
                <a:cubicBezTo>
                  <a:pt x="12187" y="18017"/>
                  <a:pt x="12123" y="18113"/>
                  <a:pt x="12047" y="18113"/>
                </a:cubicBezTo>
                <a:lnTo>
                  <a:pt x="11622" y="18113"/>
                </a:lnTo>
                <a:cubicBezTo>
                  <a:pt x="11549" y="18113"/>
                  <a:pt x="11487" y="18015"/>
                  <a:pt x="11487" y="17908"/>
                </a:cubicBezTo>
                <a:lnTo>
                  <a:pt x="11487" y="17379"/>
                </a:lnTo>
                <a:cubicBezTo>
                  <a:pt x="11487" y="17259"/>
                  <a:pt x="11544" y="17171"/>
                  <a:pt x="11625" y="17161"/>
                </a:cubicBezTo>
                <a:lnTo>
                  <a:pt x="11625" y="16538"/>
                </a:lnTo>
                <a:cubicBezTo>
                  <a:pt x="11625" y="16467"/>
                  <a:pt x="11655" y="16421"/>
                  <a:pt x="11698" y="16421"/>
                </a:cubicBezTo>
                <a:close/>
                <a:moveTo>
                  <a:pt x="12569" y="16421"/>
                </a:moveTo>
                <a:lnTo>
                  <a:pt x="13121" y="16421"/>
                </a:lnTo>
                <a:cubicBezTo>
                  <a:pt x="13165" y="16421"/>
                  <a:pt x="13196" y="16469"/>
                  <a:pt x="13196" y="16533"/>
                </a:cubicBezTo>
                <a:lnTo>
                  <a:pt x="13196" y="18012"/>
                </a:lnTo>
                <a:cubicBezTo>
                  <a:pt x="13196" y="18067"/>
                  <a:pt x="13166" y="18113"/>
                  <a:pt x="13128" y="18113"/>
                </a:cubicBezTo>
                <a:lnTo>
                  <a:pt x="13057" y="18113"/>
                </a:lnTo>
                <a:cubicBezTo>
                  <a:pt x="13016" y="18113"/>
                  <a:pt x="12983" y="18065"/>
                  <a:pt x="12983" y="18004"/>
                </a:cubicBezTo>
                <a:cubicBezTo>
                  <a:pt x="12983" y="17943"/>
                  <a:pt x="13009" y="17908"/>
                  <a:pt x="13056" y="17900"/>
                </a:cubicBezTo>
                <a:lnTo>
                  <a:pt x="13056" y="17194"/>
                </a:lnTo>
                <a:lnTo>
                  <a:pt x="12564" y="17194"/>
                </a:lnTo>
                <a:cubicBezTo>
                  <a:pt x="12523" y="17194"/>
                  <a:pt x="12495" y="17149"/>
                  <a:pt x="12495" y="17078"/>
                </a:cubicBezTo>
                <a:lnTo>
                  <a:pt x="12495" y="16533"/>
                </a:lnTo>
                <a:cubicBezTo>
                  <a:pt x="12495" y="16467"/>
                  <a:pt x="12526" y="16421"/>
                  <a:pt x="12569" y="16421"/>
                </a:cubicBezTo>
                <a:close/>
                <a:moveTo>
                  <a:pt x="13645" y="16421"/>
                </a:moveTo>
                <a:lnTo>
                  <a:pt x="14064" y="16421"/>
                </a:lnTo>
                <a:cubicBezTo>
                  <a:pt x="14143" y="16421"/>
                  <a:pt x="14206" y="16520"/>
                  <a:pt x="14206" y="16647"/>
                </a:cubicBezTo>
                <a:lnTo>
                  <a:pt x="14206" y="17908"/>
                </a:lnTo>
                <a:cubicBezTo>
                  <a:pt x="14206" y="18015"/>
                  <a:pt x="14138" y="18113"/>
                  <a:pt x="14066" y="18113"/>
                </a:cubicBezTo>
                <a:lnTo>
                  <a:pt x="13642" y="18113"/>
                </a:lnTo>
                <a:cubicBezTo>
                  <a:pt x="13569" y="18113"/>
                  <a:pt x="13505" y="18012"/>
                  <a:pt x="13505" y="17898"/>
                </a:cubicBezTo>
                <a:lnTo>
                  <a:pt x="13505" y="16639"/>
                </a:lnTo>
                <a:cubicBezTo>
                  <a:pt x="13505" y="16520"/>
                  <a:pt x="13569" y="16421"/>
                  <a:pt x="13645" y="16421"/>
                </a:cubicBezTo>
                <a:close/>
                <a:moveTo>
                  <a:pt x="14594" y="16421"/>
                </a:moveTo>
                <a:lnTo>
                  <a:pt x="14609" y="16421"/>
                </a:lnTo>
                <a:lnTo>
                  <a:pt x="14935" y="16421"/>
                </a:lnTo>
                <a:lnTo>
                  <a:pt x="14935" y="17898"/>
                </a:lnTo>
                <a:lnTo>
                  <a:pt x="15074" y="17898"/>
                </a:lnTo>
                <a:lnTo>
                  <a:pt x="15074" y="17490"/>
                </a:lnTo>
                <a:lnTo>
                  <a:pt x="15074" y="17467"/>
                </a:lnTo>
                <a:cubicBezTo>
                  <a:pt x="15076" y="17393"/>
                  <a:pt x="15103" y="17345"/>
                  <a:pt x="15145" y="17345"/>
                </a:cubicBezTo>
                <a:cubicBezTo>
                  <a:pt x="15188" y="17345"/>
                  <a:pt x="15216" y="17393"/>
                  <a:pt x="15216" y="17464"/>
                </a:cubicBezTo>
                <a:lnTo>
                  <a:pt x="15216" y="17488"/>
                </a:lnTo>
                <a:lnTo>
                  <a:pt x="15216" y="17994"/>
                </a:lnTo>
                <a:cubicBezTo>
                  <a:pt x="15216" y="18065"/>
                  <a:pt x="15188" y="18113"/>
                  <a:pt x="15150" y="18113"/>
                </a:cubicBezTo>
                <a:lnTo>
                  <a:pt x="14609" y="18113"/>
                </a:lnTo>
                <a:lnTo>
                  <a:pt x="14594" y="18113"/>
                </a:lnTo>
                <a:cubicBezTo>
                  <a:pt x="14546" y="18113"/>
                  <a:pt x="14515" y="18070"/>
                  <a:pt x="14515" y="18006"/>
                </a:cubicBezTo>
                <a:cubicBezTo>
                  <a:pt x="14515" y="17940"/>
                  <a:pt x="14546" y="17897"/>
                  <a:pt x="14594" y="17898"/>
                </a:cubicBezTo>
                <a:lnTo>
                  <a:pt x="14609" y="17898"/>
                </a:lnTo>
                <a:lnTo>
                  <a:pt x="14794" y="17898"/>
                </a:lnTo>
                <a:lnTo>
                  <a:pt x="14794" y="16639"/>
                </a:lnTo>
                <a:lnTo>
                  <a:pt x="14609" y="16639"/>
                </a:lnTo>
                <a:lnTo>
                  <a:pt x="14594" y="16639"/>
                </a:lnTo>
                <a:cubicBezTo>
                  <a:pt x="14546" y="16637"/>
                  <a:pt x="14515" y="16594"/>
                  <a:pt x="14515" y="16530"/>
                </a:cubicBezTo>
                <a:cubicBezTo>
                  <a:pt x="14515" y="16464"/>
                  <a:pt x="14546" y="16421"/>
                  <a:pt x="14594" y="16421"/>
                </a:cubicBezTo>
                <a:close/>
                <a:moveTo>
                  <a:pt x="16545" y="16421"/>
                </a:moveTo>
                <a:lnTo>
                  <a:pt x="16560" y="16421"/>
                </a:lnTo>
                <a:lnTo>
                  <a:pt x="17025" y="16421"/>
                </a:lnTo>
                <a:cubicBezTo>
                  <a:pt x="17107" y="16421"/>
                  <a:pt x="17168" y="16517"/>
                  <a:pt x="17168" y="16647"/>
                </a:cubicBezTo>
                <a:lnTo>
                  <a:pt x="17168" y="17158"/>
                </a:lnTo>
                <a:cubicBezTo>
                  <a:pt x="17168" y="17285"/>
                  <a:pt x="17107" y="17379"/>
                  <a:pt x="17026" y="17379"/>
                </a:cubicBezTo>
                <a:lnTo>
                  <a:pt x="16609" y="17379"/>
                </a:lnTo>
                <a:lnTo>
                  <a:pt x="16609" y="17898"/>
                </a:lnTo>
                <a:lnTo>
                  <a:pt x="17074" y="17898"/>
                </a:lnTo>
                <a:lnTo>
                  <a:pt x="17087" y="17898"/>
                </a:lnTo>
                <a:cubicBezTo>
                  <a:pt x="17137" y="17898"/>
                  <a:pt x="17168" y="17940"/>
                  <a:pt x="17168" y="18006"/>
                </a:cubicBezTo>
                <a:cubicBezTo>
                  <a:pt x="17168" y="18070"/>
                  <a:pt x="17137" y="18113"/>
                  <a:pt x="17089" y="18113"/>
                </a:cubicBezTo>
                <a:lnTo>
                  <a:pt x="17075" y="18113"/>
                </a:lnTo>
                <a:lnTo>
                  <a:pt x="16466" y="18113"/>
                </a:lnTo>
                <a:lnTo>
                  <a:pt x="16466" y="17379"/>
                </a:lnTo>
                <a:cubicBezTo>
                  <a:pt x="16466" y="17252"/>
                  <a:pt x="16527" y="17158"/>
                  <a:pt x="16609" y="17158"/>
                </a:cubicBezTo>
                <a:lnTo>
                  <a:pt x="17025" y="17158"/>
                </a:lnTo>
                <a:lnTo>
                  <a:pt x="17025" y="16637"/>
                </a:lnTo>
                <a:lnTo>
                  <a:pt x="16560" y="16637"/>
                </a:lnTo>
                <a:lnTo>
                  <a:pt x="16545" y="16637"/>
                </a:lnTo>
                <a:cubicBezTo>
                  <a:pt x="16499" y="16637"/>
                  <a:pt x="16466" y="16594"/>
                  <a:pt x="16466" y="16530"/>
                </a:cubicBezTo>
                <a:cubicBezTo>
                  <a:pt x="16466" y="16464"/>
                  <a:pt x="16497" y="16421"/>
                  <a:pt x="16545" y="16421"/>
                </a:cubicBezTo>
                <a:close/>
                <a:moveTo>
                  <a:pt x="17553" y="16421"/>
                </a:moveTo>
                <a:lnTo>
                  <a:pt x="17568" y="16421"/>
                </a:lnTo>
                <a:lnTo>
                  <a:pt x="18033" y="16421"/>
                </a:lnTo>
                <a:cubicBezTo>
                  <a:pt x="18109" y="16421"/>
                  <a:pt x="18171" y="16506"/>
                  <a:pt x="18171" y="16608"/>
                </a:cubicBezTo>
                <a:lnTo>
                  <a:pt x="18171" y="17080"/>
                </a:lnTo>
                <a:cubicBezTo>
                  <a:pt x="18171" y="17156"/>
                  <a:pt x="18157" y="17211"/>
                  <a:pt x="18121" y="17270"/>
                </a:cubicBezTo>
                <a:cubicBezTo>
                  <a:pt x="18162" y="17341"/>
                  <a:pt x="18175" y="17394"/>
                  <a:pt x="18175" y="17490"/>
                </a:cubicBezTo>
                <a:lnTo>
                  <a:pt x="18175" y="17898"/>
                </a:lnTo>
                <a:cubicBezTo>
                  <a:pt x="18175" y="18020"/>
                  <a:pt x="18114" y="18113"/>
                  <a:pt x="18035" y="18113"/>
                </a:cubicBezTo>
                <a:lnTo>
                  <a:pt x="17570" y="18113"/>
                </a:lnTo>
                <a:lnTo>
                  <a:pt x="17555" y="18113"/>
                </a:lnTo>
                <a:cubicBezTo>
                  <a:pt x="17507" y="18113"/>
                  <a:pt x="17474" y="18070"/>
                  <a:pt x="17474" y="18006"/>
                </a:cubicBezTo>
                <a:cubicBezTo>
                  <a:pt x="17474" y="17940"/>
                  <a:pt x="17507" y="17897"/>
                  <a:pt x="17553" y="17898"/>
                </a:cubicBezTo>
                <a:lnTo>
                  <a:pt x="17568" y="17898"/>
                </a:lnTo>
                <a:lnTo>
                  <a:pt x="18033" y="17898"/>
                </a:lnTo>
                <a:lnTo>
                  <a:pt x="18033" y="17508"/>
                </a:lnTo>
                <a:cubicBezTo>
                  <a:pt x="18035" y="17422"/>
                  <a:pt x="18008" y="17376"/>
                  <a:pt x="17959" y="17376"/>
                </a:cubicBezTo>
                <a:lnTo>
                  <a:pt x="17710" y="17376"/>
                </a:lnTo>
                <a:lnTo>
                  <a:pt x="17695" y="17376"/>
                </a:lnTo>
                <a:cubicBezTo>
                  <a:pt x="17647" y="17376"/>
                  <a:pt x="17616" y="17333"/>
                  <a:pt x="17616" y="17270"/>
                </a:cubicBezTo>
                <a:cubicBezTo>
                  <a:pt x="17616" y="17206"/>
                  <a:pt x="17647" y="17161"/>
                  <a:pt x="17693" y="17161"/>
                </a:cubicBezTo>
                <a:lnTo>
                  <a:pt x="17709" y="17161"/>
                </a:lnTo>
                <a:lnTo>
                  <a:pt x="17959" y="17161"/>
                </a:lnTo>
                <a:cubicBezTo>
                  <a:pt x="18007" y="17161"/>
                  <a:pt x="18031" y="17115"/>
                  <a:pt x="18031" y="17026"/>
                </a:cubicBezTo>
                <a:lnTo>
                  <a:pt x="18031" y="16637"/>
                </a:lnTo>
                <a:lnTo>
                  <a:pt x="17570" y="16637"/>
                </a:lnTo>
                <a:lnTo>
                  <a:pt x="17555" y="16637"/>
                </a:lnTo>
                <a:cubicBezTo>
                  <a:pt x="17507" y="16637"/>
                  <a:pt x="17474" y="16594"/>
                  <a:pt x="17474" y="16530"/>
                </a:cubicBezTo>
                <a:cubicBezTo>
                  <a:pt x="17474" y="16464"/>
                  <a:pt x="17507" y="16421"/>
                  <a:pt x="17553" y="16421"/>
                </a:cubicBezTo>
                <a:close/>
                <a:moveTo>
                  <a:pt x="18629" y="16421"/>
                </a:moveTo>
                <a:cubicBezTo>
                  <a:pt x="18671" y="16421"/>
                  <a:pt x="18698" y="16469"/>
                  <a:pt x="18698" y="16541"/>
                </a:cubicBezTo>
                <a:lnTo>
                  <a:pt x="18698" y="16564"/>
                </a:lnTo>
                <a:lnTo>
                  <a:pt x="18698" y="17342"/>
                </a:lnTo>
                <a:lnTo>
                  <a:pt x="18977" y="17342"/>
                </a:lnTo>
                <a:lnTo>
                  <a:pt x="18977" y="16751"/>
                </a:lnTo>
                <a:lnTo>
                  <a:pt x="18977" y="16727"/>
                </a:lnTo>
                <a:cubicBezTo>
                  <a:pt x="18979" y="16656"/>
                  <a:pt x="19007" y="16608"/>
                  <a:pt x="19050" y="16608"/>
                </a:cubicBezTo>
                <a:cubicBezTo>
                  <a:pt x="19091" y="16608"/>
                  <a:pt x="19119" y="16656"/>
                  <a:pt x="19119" y="16727"/>
                </a:cubicBezTo>
                <a:lnTo>
                  <a:pt x="19119" y="16751"/>
                </a:lnTo>
                <a:lnTo>
                  <a:pt x="19119" y="17342"/>
                </a:lnTo>
                <a:cubicBezTo>
                  <a:pt x="19169" y="17352"/>
                  <a:pt x="19190" y="17385"/>
                  <a:pt x="19190" y="17449"/>
                </a:cubicBezTo>
                <a:cubicBezTo>
                  <a:pt x="19190" y="17504"/>
                  <a:pt x="19159" y="17558"/>
                  <a:pt x="19127" y="17558"/>
                </a:cubicBezTo>
                <a:lnTo>
                  <a:pt x="19121" y="17558"/>
                </a:lnTo>
                <a:lnTo>
                  <a:pt x="19121" y="17968"/>
                </a:lnTo>
                <a:lnTo>
                  <a:pt x="19121" y="17991"/>
                </a:lnTo>
                <a:cubicBezTo>
                  <a:pt x="19119" y="18065"/>
                  <a:pt x="19091" y="18113"/>
                  <a:pt x="19050" y="18113"/>
                </a:cubicBezTo>
                <a:cubicBezTo>
                  <a:pt x="19007" y="18113"/>
                  <a:pt x="18979" y="18065"/>
                  <a:pt x="18979" y="17994"/>
                </a:cubicBezTo>
                <a:lnTo>
                  <a:pt x="18979" y="17970"/>
                </a:lnTo>
                <a:lnTo>
                  <a:pt x="18979" y="17560"/>
                </a:lnTo>
                <a:lnTo>
                  <a:pt x="18558" y="17560"/>
                </a:lnTo>
                <a:lnTo>
                  <a:pt x="18558" y="16569"/>
                </a:lnTo>
                <a:lnTo>
                  <a:pt x="18558" y="16546"/>
                </a:lnTo>
                <a:cubicBezTo>
                  <a:pt x="18558" y="16470"/>
                  <a:pt x="18586" y="16421"/>
                  <a:pt x="18629" y="16421"/>
                </a:cubicBezTo>
                <a:close/>
                <a:moveTo>
                  <a:pt x="7653" y="16424"/>
                </a:moveTo>
                <a:lnTo>
                  <a:pt x="8117" y="16424"/>
                </a:lnTo>
                <a:lnTo>
                  <a:pt x="8132" y="16424"/>
                </a:lnTo>
                <a:cubicBezTo>
                  <a:pt x="8182" y="16421"/>
                  <a:pt x="8213" y="16464"/>
                  <a:pt x="8213" y="16530"/>
                </a:cubicBezTo>
                <a:cubicBezTo>
                  <a:pt x="8213" y="16594"/>
                  <a:pt x="8182" y="16637"/>
                  <a:pt x="8134" y="16637"/>
                </a:cubicBezTo>
                <a:lnTo>
                  <a:pt x="8119" y="16637"/>
                </a:lnTo>
                <a:lnTo>
                  <a:pt x="7796" y="16637"/>
                </a:lnTo>
                <a:lnTo>
                  <a:pt x="7795" y="17163"/>
                </a:lnTo>
                <a:lnTo>
                  <a:pt x="8071" y="17163"/>
                </a:lnTo>
                <a:cubicBezTo>
                  <a:pt x="8153" y="17163"/>
                  <a:pt x="8212" y="17254"/>
                  <a:pt x="8212" y="17376"/>
                </a:cubicBezTo>
                <a:lnTo>
                  <a:pt x="8212" y="17895"/>
                </a:lnTo>
                <a:cubicBezTo>
                  <a:pt x="8212" y="18017"/>
                  <a:pt x="8149" y="18113"/>
                  <a:pt x="8071" y="18113"/>
                </a:cubicBezTo>
                <a:lnTo>
                  <a:pt x="7749" y="18113"/>
                </a:lnTo>
                <a:cubicBezTo>
                  <a:pt x="7726" y="18113"/>
                  <a:pt x="7684" y="18100"/>
                  <a:pt x="7663" y="18084"/>
                </a:cubicBezTo>
                <a:lnTo>
                  <a:pt x="7577" y="18027"/>
                </a:lnTo>
                <a:cubicBezTo>
                  <a:pt x="7529" y="17994"/>
                  <a:pt x="7512" y="17966"/>
                  <a:pt x="7512" y="17913"/>
                </a:cubicBezTo>
                <a:cubicBezTo>
                  <a:pt x="7512" y="17855"/>
                  <a:pt x="7544" y="17807"/>
                  <a:pt x="7580" y="17807"/>
                </a:cubicBezTo>
                <a:cubicBezTo>
                  <a:pt x="7593" y="17807"/>
                  <a:pt x="7606" y="17809"/>
                  <a:pt x="7619" y="17820"/>
                </a:cubicBezTo>
                <a:lnTo>
                  <a:pt x="7634" y="17830"/>
                </a:lnTo>
                <a:lnTo>
                  <a:pt x="7710" y="17882"/>
                </a:lnTo>
                <a:cubicBezTo>
                  <a:pt x="7713" y="17885"/>
                  <a:pt x="7718" y="17887"/>
                  <a:pt x="7724" y="17890"/>
                </a:cubicBezTo>
                <a:cubicBezTo>
                  <a:pt x="7730" y="17892"/>
                  <a:pt x="7732" y="17895"/>
                  <a:pt x="7734" y="17895"/>
                </a:cubicBezTo>
                <a:lnTo>
                  <a:pt x="7752" y="17898"/>
                </a:lnTo>
                <a:lnTo>
                  <a:pt x="7766" y="17898"/>
                </a:lnTo>
                <a:lnTo>
                  <a:pt x="8071" y="17898"/>
                </a:lnTo>
                <a:lnTo>
                  <a:pt x="8071" y="17379"/>
                </a:lnTo>
                <a:lnTo>
                  <a:pt x="7653" y="17379"/>
                </a:lnTo>
                <a:lnTo>
                  <a:pt x="7653" y="16424"/>
                </a:lnTo>
                <a:close/>
                <a:moveTo>
                  <a:pt x="19636" y="16424"/>
                </a:moveTo>
                <a:lnTo>
                  <a:pt x="20100" y="16424"/>
                </a:lnTo>
                <a:lnTo>
                  <a:pt x="20115" y="16424"/>
                </a:lnTo>
                <a:cubicBezTo>
                  <a:pt x="20165" y="16421"/>
                  <a:pt x="20196" y="16464"/>
                  <a:pt x="20196" y="16530"/>
                </a:cubicBezTo>
                <a:cubicBezTo>
                  <a:pt x="20196" y="16594"/>
                  <a:pt x="20165" y="16637"/>
                  <a:pt x="20117" y="16637"/>
                </a:cubicBezTo>
                <a:lnTo>
                  <a:pt x="20102" y="16637"/>
                </a:lnTo>
                <a:lnTo>
                  <a:pt x="19778" y="16637"/>
                </a:lnTo>
                <a:lnTo>
                  <a:pt x="19776" y="17163"/>
                </a:lnTo>
                <a:lnTo>
                  <a:pt x="20053" y="17163"/>
                </a:lnTo>
                <a:cubicBezTo>
                  <a:pt x="20134" y="17163"/>
                  <a:pt x="20195" y="17254"/>
                  <a:pt x="20195" y="17376"/>
                </a:cubicBezTo>
                <a:lnTo>
                  <a:pt x="20195" y="17895"/>
                </a:lnTo>
                <a:cubicBezTo>
                  <a:pt x="20195" y="18017"/>
                  <a:pt x="20131" y="18113"/>
                  <a:pt x="20053" y="18113"/>
                </a:cubicBezTo>
                <a:lnTo>
                  <a:pt x="19732" y="18113"/>
                </a:lnTo>
                <a:cubicBezTo>
                  <a:pt x="19709" y="18113"/>
                  <a:pt x="19667" y="18100"/>
                  <a:pt x="19646" y="18084"/>
                </a:cubicBezTo>
                <a:lnTo>
                  <a:pt x="19560" y="18027"/>
                </a:lnTo>
                <a:cubicBezTo>
                  <a:pt x="19512" y="17994"/>
                  <a:pt x="19494" y="17966"/>
                  <a:pt x="19494" y="17913"/>
                </a:cubicBezTo>
                <a:cubicBezTo>
                  <a:pt x="19494" y="17855"/>
                  <a:pt x="19527" y="17807"/>
                  <a:pt x="19563" y="17807"/>
                </a:cubicBezTo>
                <a:cubicBezTo>
                  <a:pt x="19576" y="17807"/>
                  <a:pt x="19587" y="17809"/>
                  <a:pt x="19600" y="17820"/>
                </a:cubicBezTo>
                <a:lnTo>
                  <a:pt x="19615" y="17830"/>
                </a:lnTo>
                <a:lnTo>
                  <a:pt x="19691" y="17882"/>
                </a:lnTo>
                <a:cubicBezTo>
                  <a:pt x="19695" y="17885"/>
                  <a:pt x="19700" y="17887"/>
                  <a:pt x="19705" y="17890"/>
                </a:cubicBezTo>
                <a:cubicBezTo>
                  <a:pt x="19712" y="17892"/>
                  <a:pt x="19715" y="17895"/>
                  <a:pt x="19717" y="17895"/>
                </a:cubicBezTo>
                <a:lnTo>
                  <a:pt x="19734" y="17898"/>
                </a:lnTo>
                <a:lnTo>
                  <a:pt x="19747" y="17898"/>
                </a:lnTo>
                <a:lnTo>
                  <a:pt x="20053" y="17898"/>
                </a:lnTo>
                <a:lnTo>
                  <a:pt x="20053" y="17379"/>
                </a:lnTo>
                <a:lnTo>
                  <a:pt x="19636" y="17379"/>
                </a:lnTo>
                <a:lnTo>
                  <a:pt x="19636" y="16424"/>
                </a:lnTo>
                <a:close/>
                <a:moveTo>
                  <a:pt x="11767" y="16637"/>
                </a:moveTo>
                <a:lnTo>
                  <a:pt x="11767" y="17161"/>
                </a:lnTo>
                <a:lnTo>
                  <a:pt x="11905" y="17161"/>
                </a:lnTo>
                <a:lnTo>
                  <a:pt x="11905" y="16637"/>
                </a:lnTo>
                <a:lnTo>
                  <a:pt x="11767" y="16637"/>
                </a:lnTo>
                <a:close/>
                <a:moveTo>
                  <a:pt x="1662" y="16639"/>
                </a:moveTo>
                <a:lnTo>
                  <a:pt x="1662" y="17898"/>
                </a:lnTo>
                <a:lnTo>
                  <a:pt x="2082" y="17898"/>
                </a:lnTo>
                <a:lnTo>
                  <a:pt x="2082" y="16639"/>
                </a:lnTo>
                <a:lnTo>
                  <a:pt x="1662" y="16639"/>
                </a:lnTo>
                <a:close/>
                <a:moveTo>
                  <a:pt x="12637" y="16639"/>
                </a:moveTo>
                <a:lnTo>
                  <a:pt x="12637" y="16979"/>
                </a:lnTo>
                <a:lnTo>
                  <a:pt x="13054" y="16979"/>
                </a:lnTo>
                <a:lnTo>
                  <a:pt x="13054" y="16639"/>
                </a:lnTo>
                <a:lnTo>
                  <a:pt x="12637" y="16639"/>
                </a:lnTo>
                <a:close/>
                <a:moveTo>
                  <a:pt x="13645" y="16639"/>
                </a:moveTo>
                <a:lnTo>
                  <a:pt x="13645" y="17898"/>
                </a:lnTo>
                <a:lnTo>
                  <a:pt x="14064" y="17898"/>
                </a:lnTo>
                <a:lnTo>
                  <a:pt x="14064" y="16639"/>
                </a:lnTo>
                <a:lnTo>
                  <a:pt x="13645" y="16639"/>
                </a:lnTo>
                <a:close/>
                <a:moveTo>
                  <a:pt x="11625" y="17379"/>
                </a:moveTo>
                <a:lnTo>
                  <a:pt x="11625" y="17898"/>
                </a:lnTo>
                <a:lnTo>
                  <a:pt x="12046" y="17898"/>
                </a:lnTo>
                <a:lnTo>
                  <a:pt x="12046" y="17379"/>
                </a:lnTo>
                <a:lnTo>
                  <a:pt x="11625" y="17379"/>
                </a:lnTo>
                <a:close/>
                <a:moveTo>
                  <a:pt x="8664" y="17552"/>
                </a:moveTo>
                <a:lnTo>
                  <a:pt x="8664" y="17895"/>
                </a:lnTo>
                <a:lnTo>
                  <a:pt x="9083" y="17895"/>
                </a:lnTo>
                <a:lnTo>
                  <a:pt x="9083" y="17552"/>
                </a:lnTo>
                <a:lnTo>
                  <a:pt x="8664" y="17552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36" name="Private Key"/>
          <p:cNvSpPr txBox="1"/>
          <p:nvPr/>
        </p:nvSpPr>
        <p:spPr>
          <a:xfrm>
            <a:off x="5657763" y="4994196"/>
            <a:ext cx="1224687" cy="3192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200">
                <a:latin typeface="헤드라인A"/>
                <a:ea typeface="헤드라인A"/>
                <a:cs typeface="헤드라인A"/>
                <a:sym typeface="헤드라인A"/>
              </a:defRPr>
            </a:lvl1pPr>
          </a:lstStyle>
          <a:p>
            <a:pPr/>
            <a:r>
              <a:t>Private Key</a:t>
            </a:r>
          </a:p>
        </p:txBody>
      </p:sp>
      <p:sp>
        <p:nvSpPr>
          <p:cNvPr id="237" name="Biometric…"/>
          <p:cNvSpPr txBox="1"/>
          <p:nvPr/>
        </p:nvSpPr>
        <p:spPr>
          <a:xfrm>
            <a:off x="8241917" y="2714884"/>
            <a:ext cx="1114293" cy="5743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1200">
                <a:latin typeface="헤드라인A"/>
                <a:ea typeface="헤드라인A"/>
                <a:cs typeface="헤드라인A"/>
                <a:sym typeface="헤드라인A"/>
              </a:defRPr>
            </a:pPr>
            <a:r>
              <a:t>Biometric</a:t>
            </a:r>
          </a:p>
          <a:p>
            <a:pPr>
              <a:defRPr b="0" sz="1200">
                <a:latin typeface="헤드라인A"/>
                <a:ea typeface="헤드라인A"/>
                <a:cs typeface="헤드라인A"/>
                <a:sym typeface="헤드라인A"/>
              </a:defRPr>
            </a:pPr>
            <a:r>
              <a:t>Wallet</a:t>
            </a:r>
          </a:p>
        </p:txBody>
      </p:sp>
      <p:sp>
        <p:nvSpPr>
          <p:cNvPr id="238" name="Line"/>
          <p:cNvSpPr/>
          <p:nvPr/>
        </p:nvSpPr>
        <p:spPr>
          <a:xfrm flipV="1">
            <a:off x="7026476" y="3594017"/>
            <a:ext cx="879502" cy="87950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39" name="Line"/>
          <p:cNvSpPr/>
          <p:nvPr/>
        </p:nvSpPr>
        <p:spPr>
          <a:xfrm>
            <a:off x="7026476" y="5185913"/>
            <a:ext cx="717087" cy="105630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40" name="Line"/>
          <p:cNvSpPr/>
          <p:nvPr/>
        </p:nvSpPr>
        <p:spPr>
          <a:xfrm>
            <a:off x="4457955" y="4772456"/>
            <a:ext cx="1009274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41" name="Phone"/>
          <p:cNvSpPr/>
          <p:nvPr/>
        </p:nvSpPr>
        <p:spPr>
          <a:xfrm>
            <a:off x="3670021" y="4241730"/>
            <a:ext cx="515424" cy="10614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68" y="0"/>
                </a:moveTo>
                <a:cubicBezTo>
                  <a:pt x="934" y="0"/>
                  <a:pt x="0" y="453"/>
                  <a:pt x="0" y="1004"/>
                </a:cubicBezTo>
                <a:lnTo>
                  <a:pt x="0" y="20596"/>
                </a:lnTo>
                <a:cubicBezTo>
                  <a:pt x="0" y="21152"/>
                  <a:pt x="934" y="21600"/>
                  <a:pt x="2068" y="21600"/>
                </a:cubicBezTo>
                <a:lnTo>
                  <a:pt x="19532" y="21600"/>
                </a:lnTo>
                <a:cubicBezTo>
                  <a:pt x="20666" y="21600"/>
                  <a:pt x="21600" y="21147"/>
                  <a:pt x="21600" y="20596"/>
                </a:cubicBezTo>
                <a:lnTo>
                  <a:pt x="21600" y="1004"/>
                </a:lnTo>
                <a:cubicBezTo>
                  <a:pt x="21600" y="453"/>
                  <a:pt x="20677" y="0"/>
                  <a:pt x="19532" y="0"/>
                </a:cubicBezTo>
                <a:lnTo>
                  <a:pt x="2068" y="0"/>
                </a:lnTo>
                <a:close/>
                <a:moveTo>
                  <a:pt x="9142" y="1350"/>
                </a:moveTo>
                <a:lnTo>
                  <a:pt x="12468" y="1350"/>
                </a:lnTo>
                <a:cubicBezTo>
                  <a:pt x="12758" y="1350"/>
                  <a:pt x="12990" y="1463"/>
                  <a:pt x="12990" y="1604"/>
                </a:cubicBezTo>
                <a:cubicBezTo>
                  <a:pt x="12990" y="1744"/>
                  <a:pt x="12758" y="1858"/>
                  <a:pt x="12468" y="1858"/>
                </a:cubicBezTo>
                <a:lnTo>
                  <a:pt x="9142" y="1858"/>
                </a:lnTo>
                <a:cubicBezTo>
                  <a:pt x="8853" y="1858"/>
                  <a:pt x="8621" y="1744"/>
                  <a:pt x="8621" y="1604"/>
                </a:cubicBezTo>
                <a:cubicBezTo>
                  <a:pt x="8621" y="1463"/>
                  <a:pt x="8853" y="1350"/>
                  <a:pt x="9142" y="1350"/>
                </a:cubicBezTo>
                <a:close/>
                <a:moveTo>
                  <a:pt x="1477" y="2927"/>
                </a:moveTo>
                <a:lnTo>
                  <a:pt x="20123" y="2927"/>
                </a:lnTo>
                <a:lnTo>
                  <a:pt x="20123" y="18985"/>
                </a:lnTo>
                <a:lnTo>
                  <a:pt x="1477" y="18985"/>
                </a:lnTo>
                <a:lnTo>
                  <a:pt x="1477" y="2927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42" name="SECURE MULTIPARTY COMPUTATION"/>
          <p:cNvSpPr txBox="1"/>
          <p:nvPr/>
        </p:nvSpPr>
        <p:spPr>
          <a:xfrm>
            <a:off x="8519963" y="552449"/>
            <a:ext cx="4296074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rgbClr val="F15E31"/>
                </a:solidFill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pPr/>
            <a:r>
              <a:t>SECURE MULTIPARTY COMPUTATION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6" name="Group"/>
          <p:cNvGrpSpPr/>
          <p:nvPr/>
        </p:nvGrpSpPr>
        <p:grpSpPr>
          <a:xfrm>
            <a:off x="-2637284" y="152400"/>
            <a:ext cx="18279368" cy="1270000"/>
            <a:chOff x="0" y="0"/>
            <a:chExt cx="18279367" cy="1270000"/>
          </a:xfrm>
        </p:grpSpPr>
        <p:sp>
          <p:nvSpPr>
            <p:cNvPr id="244" name="Rectangle"/>
            <p:cNvSpPr/>
            <p:nvPr/>
          </p:nvSpPr>
          <p:spPr>
            <a:xfrm>
              <a:off x="0" y="160411"/>
              <a:ext cx="18279368" cy="949178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pic>
          <p:nvPicPr>
            <p:cNvPr id="245" name="Image Gallery" descr="Image Gallery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13460" r="0" b="13460"/>
            <a:stretch>
              <a:fillRect/>
            </a:stretch>
          </p:blipFill>
          <p:spPr>
            <a:xfrm>
              <a:off x="2319783" y="0"/>
              <a:ext cx="2794001" cy="1270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49" name="Group"/>
          <p:cNvGrpSpPr/>
          <p:nvPr/>
        </p:nvGrpSpPr>
        <p:grpSpPr>
          <a:xfrm>
            <a:off x="10998150" y="7600751"/>
            <a:ext cx="11707913" cy="1936553"/>
            <a:chOff x="0" y="0"/>
            <a:chExt cx="11707911" cy="1936551"/>
          </a:xfrm>
        </p:grpSpPr>
        <p:sp>
          <p:nvSpPr>
            <p:cNvPr id="247" name="Rectangle"/>
            <p:cNvSpPr/>
            <p:nvPr/>
          </p:nvSpPr>
          <p:spPr>
            <a:xfrm>
              <a:off x="750260" y="0"/>
              <a:ext cx="10957652" cy="1936552"/>
            </a:xfrm>
            <a:prstGeom prst="rect">
              <a:avLst/>
            </a:prstGeom>
            <a:solidFill>
              <a:srgbClr val="F15E3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48" name="Oval"/>
            <p:cNvSpPr/>
            <p:nvPr/>
          </p:nvSpPr>
          <p:spPr>
            <a:xfrm>
              <a:off x="0" y="0"/>
              <a:ext cx="1453505" cy="1936552"/>
            </a:xfrm>
            <a:prstGeom prst="ellipse">
              <a:avLst/>
            </a:prstGeom>
            <a:solidFill>
              <a:srgbClr val="F15E3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pic>
        <p:nvPicPr>
          <p:cNvPr id="250" name="Image Gallery" descr="Image Gallery"/>
          <p:cNvPicPr>
            <a:picLocks noChangeAspect="1"/>
          </p:cNvPicPr>
          <p:nvPr/>
        </p:nvPicPr>
        <p:blipFill>
          <a:blip r:embed="rId3">
            <a:extLst/>
          </a:blip>
          <a:srcRect l="0" t="13460" r="0" b="13460"/>
          <a:stretch>
            <a:fillRect/>
          </a:stretch>
        </p:blipFill>
        <p:spPr>
          <a:xfrm>
            <a:off x="10782300" y="7934027"/>
            <a:ext cx="2794000" cy="12700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55" name="Group"/>
          <p:cNvGrpSpPr/>
          <p:nvPr/>
        </p:nvGrpSpPr>
        <p:grpSpPr>
          <a:xfrm>
            <a:off x="12704886" y="3996556"/>
            <a:ext cx="625228" cy="3539481"/>
            <a:chOff x="0" y="0"/>
            <a:chExt cx="625226" cy="3539480"/>
          </a:xfrm>
        </p:grpSpPr>
        <p:sp>
          <p:nvSpPr>
            <p:cNvPr id="251" name="Oval"/>
            <p:cNvSpPr/>
            <p:nvPr/>
          </p:nvSpPr>
          <p:spPr>
            <a:xfrm>
              <a:off x="0" y="901565"/>
              <a:ext cx="625227" cy="834784"/>
            </a:xfrm>
            <a:prstGeom prst="ellipse">
              <a:avLst/>
            </a:prstGeom>
            <a:solidFill>
              <a:srgbClr val="F15E3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52" name="Oval"/>
            <p:cNvSpPr/>
            <p:nvPr/>
          </p:nvSpPr>
          <p:spPr>
            <a:xfrm>
              <a:off x="0" y="0"/>
              <a:ext cx="625227" cy="834784"/>
            </a:xfrm>
            <a:prstGeom prst="ellipse">
              <a:avLst/>
            </a:prstGeom>
            <a:solidFill>
              <a:srgbClr val="F15E3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53" name="Oval"/>
            <p:cNvSpPr/>
            <p:nvPr/>
          </p:nvSpPr>
          <p:spPr>
            <a:xfrm>
              <a:off x="0" y="1803131"/>
              <a:ext cx="625227" cy="834784"/>
            </a:xfrm>
            <a:prstGeom prst="ellipse">
              <a:avLst/>
            </a:prstGeom>
            <a:solidFill>
              <a:srgbClr val="F15E3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54" name="Oval"/>
            <p:cNvSpPr/>
            <p:nvPr/>
          </p:nvSpPr>
          <p:spPr>
            <a:xfrm>
              <a:off x="0" y="2704697"/>
              <a:ext cx="625227" cy="834784"/>
            </a:xfrm>
            <a:prstGeom prst="ellipse">
              <a:avLst/>
            </a:prstGeom>
            <a:solidFill>
              <a:srgbClr val="F15E3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256" name="SECURE MULTIPARTY COMPUTATION"/>
          <p:cNvSpPr txBox="1"/>
          <p:nvPr/>
        </p:nvSpPr>
        <p:spPr>
          <a:xfrm>
            <a:off x="8519963" y="552449"/>
            <a:ext cx="4296074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rgbClr val="F15E31"/>
                </a:solidFill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pPr/>
            <a:r>
              <a:t>SECURE MULTIPARTY COMPUTATION</a:t>
            </a:r>
          </a:p>
        </p:txBody>
      </p:sp>
      <p:sp>
        <p:nvSpPr>
          <p:cNvPr id="257" name="Rectangle"/>
          <p:cNvSpPr/>
          <p:nvPr/>
        </p:nvSpPr>
        <p:spPr>
          <a:xfrm>
            <a:off x="2858978" y="4380445"/>
            <a:ext cx="1746230" cy="1270001"/>
          </a:xfrm>
          <a:prstGeom prst="rect">
            <a:avLst/>
          </a:prstGeom>
          <a:solidFill>
            <a:srgbClr val="F15E3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58" name="Rectangle"/>
          <p:cNvSpPr/>
          <p:nvPr/>
        </p:nvSpPr>
        <p:spPr>
          <a:xfrm>
            <a:off x="5629285" y="4380445"/>
            <a:ext cx="1746230" cy="1270001"/>
          </a:xfrm>
          <a:prstGeom prst="rect">
            <a:avLst/>
          </a:prstGeom>
          <a:solidFill>
            <a:srgbClr val="F15E3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59" name="Rectangle"/>
          <p:cNvSpPr/>
          <p:nvPr/>
        </p:nvSpPr>
        <p:spPr>
          <a:xfrm>
            <a:off x="8399592" y="4380445"/>
            <a:ext cx="1746230" cy="1270001"/>
          </a:xfrm>
          <a:prstGeom prst="rect">
            <a:avLst/>
          </a:prstGeom>
          <a:solidFill>
            <a:srgbClr val="F15E3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60" name="Rectangle"/>
          <p:cNvSpPr/>
          <p:nvPr/>
        </p:nvSpPr>
        <p:spPr>
          <a:xfrm>
            <a:off x="2854895" y="6342546"/>
            <a:ext cx="7295010" cy="1270001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61" name="BITCOIN"/>
          <p:cNvSpPr txBox="1"/>
          <p:nvPr/>
        </p:nvSpPr>
        <p:spPr>
          <a:xfrm>
            <a:off x="3182545" y="3920046"/>
            <a:ext cx="1099097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pPr/>
            <a:r>
              <a:t>BITCOIN</a:t>
            </a:r>
          </a:p>
        </p:txBody>
      </p:sp>
      <p:sp>
        <p:nvSpPr>
          <p:cNvPr id="262" name="ETHEREUM"/>
          <p:cNvSpPr txBox="1"/>
          <p:nvPr/>
        </p:nvSpPr>
        <p:spPr>
          <a:xfrm>
            <a:off x="5827762" y="3920046"/>
            <a:ext cx="1349276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pPr/>
            <a:r>
              <a:t>ETHEREUM</a:t>
            </a:r>
          </a:p>
        </p:txBody>
      </p:sp>
      <p:sp>
        <p:nvSpPr>
          <p:cNvPr id="263" name="ALGORAND"/>
          <p:cNvSpPr txBox="1"/>
          <p:nvPr/>
        </p:nvSpPr>
        <p:spPr>
          <a:xfrm>
            <a:off x="8588692" y="3920046"/>
            <a:ext cx="1368029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pPr/>
            <a:r>
              <a:t>ALGORAND</a:t>
            </a:r>
          </a:p>
        </p:txBody>
      </p:sp>
      <p:sp>
        <p:nvSpPr>
          <p:cNvPr id="264" name="Wallet-level sMPC is more scalable."/>
          <p:cNvSpPr txBox="1"/>
          <p:nvPr/>
        </p:nvSpPr>
        <p:spPr>
          <a:xfrm>
            <a:off x="3974052" y="2398172"/>
            <a:ext cx="5056696" cy="5461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b="0" sz="3500">
                <a:solidFill>
                  <a:srgbClr val="5E5E5E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pPr/>
            <a:r>
              <a:t>Wallet-level sMPC is more scalable.</a:t>
            </a:r>
          </a:p>
        </p:txBody>
      </p:sp>
      <p:sp>
        <p:nvSpPr>
          <p:cNvPr id="265" name="Network Level sMPC"/>
          <p:cNvSpPr txBox="1"/>
          <p:nvPr/>
        </p:nvSpPr>
        <p:spPr>
          <a:xfrm>
            <a:off x="816400" y="4827485"/>
            <a:ext cx="1877035" cy="375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b="0" sz="2200">
                <a:solidFill>
                  <a:srgbClr val="5E5E5E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pPr/>
            <a:r>
              <a:t>Network Level sMPC</a:t>
            </a:r>
          </a:p>
        </p:txBody>
      </p:sp>
      <p:sp>
        <p:nvSpPr>
          <p:cNvPr id="266" name="Wallet Level sMPC"/>
          <p:cNvSpPr txBox="1"/>
          <p:nvPr/>
        </p:nvSpPr>
        <p:spPr>
          <a:xfrm>
            <a:off x="913352" y="6789585"/>
            <a:ext cx="1683132" cy="375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b="0" sz="2200">
                <a:solidFill>
                  <a:srgbClr val="5E5E5E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pPr/>
            <a:r>
              <a:t>Wallet Level sMPC</a:t>
            </a:r>
          </a:p>
        </p:txBody>
      </p:sp>
      <p:sp>
        <p:nvSpPr>
          <p:cNvPr id="267" name="TAPROOT"/>
          <p:cNvSpPr txBox="1"/>
          <p:nvPr/>
        </p:nvSpPr>
        <p:spPr>
          <a:xfrm>
            <a:off x="3272270" y="4452909"/>
            <a:ext cx="919647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80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pPr/>
            <a:r>
              <a:t>TAPROOT</a:t>
            </a:r>
          </a:p>
        </p:txBody>
      </p:sp>
      <p:sp>
        <p:nvSpPr>
          <p:cNvPr id="268" name="D’CENT Biometric Wallet"/>
          <p:cNvSpPr txBox="1"/>
          <p:nvPr/>
        </p:nvSpPr>
        <p:spPr>
          <a:xfrm>
            <a:off x="5327643" y="6787046"/>
            <a:ext cx="2349514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80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pPr/>
            <a:r>
              <a:t>D’CENT Biometric Wallet</a:t>
            </a:r>
          </a:p>
        </p:txBody>
      </p:sp>
      <p:sp>
        <p:nvSpPr>
          <p:cNvPr id="269" name="?"/>
          <p:cNvSpPr txBox="1"/>
          <p:nvPr/>
        </p:nvSpPr>
        <p:spPr>
          <a:xfrm>
            <a:off x="6385253" y="4452909"/>
            <a:ext cx="234294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80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pPr/>
            <a:r>
              <a:t>?</a:t>
            </a:r>
          </a:p>
        </p:txBody>
      </p:sp>
      <p:sp>
        <p:nvSpPr>
          <p:cNvPr id="270" name="?"/>
          <p:cNvSpPr txBox="1"/>
          <p:nvPr/>
        </p:nvSpPr>
        <p:spPr>
          <a:xfrm>
            <a:off x="9155560" y="4452909"/>
            <a:ext cx="234294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80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pPr/>
            <a:r>
              <a:t>?</a:t>
            </a:r>
          </a:p>
        </p:txBody>
      </p:sp>
      <p:sp>
        <p:nvSpPr>
          <p:cNvPr id="271" name="(Adds Another Layer of Resilience)"/>
          <p:cNvSpPr txBox="1"/>
          <p:nvPr/>
        </p:nvSpPr>
        <p:spPr>
          <a:xfrm>
            <a:off x="5602662" y="7086617"/>
            <a:ext cx="1872781" cy="2717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b="0" sz="1300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pPr/>
            <a:r>
              <a:t>(Adds Another Layer of Resilience)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5" name="Group"/>
          <p:cNvGrpSpPr/>
          <p:nvPr/>
        </p:nvGrpSpPr>
        <p:grpSpPr>
          <a:xfrm>
            <a:off x="-2637284" y="152400"/>
            <a:ext cx="18279368" cy="1270000"/>
            <a:chOff x="0" y="0"/>
            <a:chExt cx="18279367" cy="1270000"/>
          </a:xfrm>
        </p:grpSpPr>
        <p:sp>
          <p:nvSpPr>
            <p:cNvPr id="273" name="Rectangle"/>
            <p:cNvSpPr/>
            <p:nvPr/>
          </p:nvSpPr>
          <p:spPr>
            <a:xfrm>
              <a:off x="0" y="160411"/>
              <a:ext cx="18279368" cy="949178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pic>
          <p:nvPicPr>
            <p:cNvPr id="274" name="Image Gallery" descr="Image Gallery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13460" r="0" b="13460"/>
            <a:stretch>
              <a:fillRect/>
            </a:stretch>
          </p:blipFill>
          <p:spPr>
            <a:xfrm>
              <a:off x="2319783" y="0"/>
              <a:ext cx="2794001" cy="1270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78" name="Group"/>
          <p:cNvGrpSpPr/>
          <p:nvPr/>
        </p:nvGrpSpPr>
        <p:grpSpPr>
          <a:xfrm>
            <a:off x="10998150" y="7600751"/>
            <a:ext cx="11707913" cy="1936553"/>
            <a:chOff x="0" y="0"/>
            <a:chExt cx="11707911" cy="1936551"/>
          </a:xfrm>
        </p:grpSpPr>
        <p:sp>
          <p:nvSpPr>
            <p:cNvPr id="276" name="Rectangle"/>
            <p:cNvSpPr/>
            <p:nvPr/>
          </p:nvSpPr>
          <p:spPr>
            <a:xfrm>
              <a:off x="750260" y="0"/>
              <a:ext cx="10957652" cy="1936552"/>
            </a:xfrm>
            <a:prstGeom prst="rect">
              <a:avLst/>
            </a:prstGeom>
            <a:solidFill>
              <a:srgbClr val="F15E3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77" name="Oval"/>
            <p:cNvSpPr/>
            <p:nvPr/>
          </p:nvSpPr>
          <p:spPr>
            <a:xfrm>
              <a:off x="0" y="0"/>
              <a:ext cx="1453505" cy="1936552"/>
            </a:xfrm>
            <a:prstGeom prst="ellipse">
              <a:avLst/>
            </a:prstGeom>
            <a:solidFill>
              <a:srgbClr val="F15E3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pic>
        <p:nvPicPr>
          <p:cNvPr id="279" name="Image Gallery" descr="Image Gallery"/>
          <p:cNvPicPr>
            <a:picLocks noChangeAspect="1"/>
          </p:cNvPicPr>
          <p:nvPr/>
        </p:nvPicPr>
        <p:blipFill>
          <a:blip r:embed="rId3">
            <a:extLst/>
          </a:blip>
          <a:srcRect l="0" t="13460" r="0" b="13460"/>
          <a:stretch>
            <a:fillRect/>
          </a:stretch>
        </p:blipFill>
        <p:spPr>
          <a:xfrm>
            <a:off x="10782300" y="7934027"/>
            <a:ext cx="2794000" cy="12700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84" name="Group"/>
          <p:cNvGrpSpPr/>
          <p:nvPr/>
        </p:nvGrpSpPr>
        <p:grpSpPr>
          <a:xfrm>
            <a:off x="12704886" y="3996556"/>
            <a:ext cx="625228" cy="3539481"/>
            <a:chOff x="0" y="0"/>
            <a:chExt cx="625226" cy="3539480"/>
          </a:xfrm>
        </p:grpSpPr>
        <p:sp>
          <p:nvSpPr>
            <p:cNvPr id="280" name="Oval"/>
            <p:cNvSpPr/>
            <p:nvPr/>
          </p:nvSpPr>
          <p:spPr>
            <a:xfrm>
              <a:off x="0" y="901565"/>
              <a:ext cx="625227" cy="834784"/>
            </a:xfrm>
            <a:prstGeom prst="ellipse">
              <a:avLst/>
            </a:prstGeom>
            <a:solidFill>
              <a:srgbClr val="F15E3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81" name="Oval"/>
            <p:cNvSpPr/>
            <p:nvPr/>
          </p:nvSpPr>
          <p:spPr>
            <a:xfrm>
              <a:off x="0" y="0"/>
              <a:ext cx="625227" cy="834784"/>
            </a:xfrm>
            <a:prstGeom prst="ellipse">
              <a:avLst/>
            </a:prstGeom>
            <a:solidFill>
              <a:srgbClr val="F15E3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82" name="Oval"/>
            <p:cNvSpPr/>
            <p:nvPr/>
          </p:nvSpPr>
          <p:spPr>
            <a:xfrm>
              <a:off x="0" y="1803131"/>
              <a:ext cx="625227" cy="834784"/>
            </a:xfrm>
            <a:prstGeom prst="ellipse">
              <a:avLst/>
            </a:prstGeom>
            <a:solidFill>
              <a:srgbClr val="F15E3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83" name="Oval"/>
            <p:cNvSpPr/>
            <p:nvPr/>
          </p:nvSpPr>
          <p:spPr>
            <a:xfrm>
              <a:off x="0" y="2704697"/>
              <a:ext cx="625227" cy="834784"/>
            </a:xfrm>
            <a:prstGeom prst="ellipse">
              <a:avLst/>
            </a:prstGeom>
            <a:solidFill>
              <a:srgbClr val="F15E3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285" name="USABILITY MATTERS"/>
          <p:cNvSpPr txBox="1"/>
          <p:nvPr/>
        </p:nvSpPr>
        <p:spPr>
          <a:xfrm>
            <a:off x="10263633" y="552449"/>
            <a:ext cx="2485134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rgbClr val="F15E31"/>
                </a:solidFill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pPr/>
            <a:r>
              <a:t>USABILITY MATTERS</a:t>
            </a:r>
          </a:p>
        </p:txBody>
      </p:sp>
      <p:sp>
        <p:nvSpPr>
          <p:cNvPr id="286" name="DILEMMA"/>
          <p:cNvSpPr txBox="1"/>
          <p:nvPr>
            <p:ph type="ctrTitle"/>
          </p:nvPr>
        </p:nvSpPr>
        <p:spPr>
          <a:xfrm>
            <a:off x="1270000" y="1708348"/>
            <a:ext cx="10464800" cy="1936552"/>
          </a:xfrm>
          <a:prstGeom prst="rect">
            <a:avLst/>
          </a:prstGeom>
        </p:spPr>
        <p:txBody>
          <a:bodyPr/>
          <a:lstStyle>
            <a:lvl1pPr>
              <a:defRPr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pPr/>
            <a:r>
              <a:t>DILEMMA</a:t>
            </a:r>
          </a:p>
        </p:txBody>
      </p:sp>
      <p:sp>
        <p:nvSpPr>
          <p:cNvPr id="287" name="SECURITY OR CONVENIENCE"/>
          <p:cNvSpPr txBox="1"/>
          <p:nvPr>
            <p:ph type="subTitle" sz="quarter" idx="1"/>
          </p:nvPr>
        </p:nvSpPr>
        <p:spPr>
          <a:xfrm>
            <a:off x="1269999" y="3944817"/>
            <a:ext cx="10464801" cy="1236314"/>
          </a:xfrm>
          <a:prstGeom prst="rect">
            <a:avLst/>
          </a:prstGeom>
        </p:spPr>
        <p:txBody>
          <a:bodyPr/>
          <a:lstStyle>
            <a:lvl1pPr defTabSz="519937">
              <a:lnSpc>
                <a:spcPct val="120000"/>
              </a:lnSpc>
              <a:defRPr sz="3293">
                <a:solidFill>
                  <a:srgbClr val="5E5E5E"/>
                </a:solidFill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pPr/>
            <a:r>
              <a:t>SECURITY OR CONVENIENCE</a:t>
            </a:r>
          </a:p>
        </p:txBody>
      </p:sp>
      <p:sp>
        <p:nvSpPr>
          <p:cNvPr id="288" name="Rounded Rectangle"/>
          <p:cNvSpPr/>
          <p:nvPr/>
        </p:nvSpPr>
        <p:spPr>
          <a:xfrm>
            <a:off x="2526109" y="5028730"/>
            <a:ext cx="8155782" cy="152401"/>
          </a:xfrm>
          <a:prstGeom prst="roundRect">
            <a:avLst>
              <a:gd name="adj" fmla="val 50000"/>
            </a:avLst>
          </a:prstGeom>
          <a:solidFill>
            <a:srgbClr val="F15E3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89" name="Mass adoption of cryptocurrencies will occur when wallets are über convenient and simultaneously offering decent security."/>
          <p:cNvSpPr txBox="1"/>
          <p:nvPr/>
        </p:nvSpPr>
        <p:spPr>
          <a:xfrm>
            <a:off x="1270000" y="5752567"/>
            <a:ext cx="10464800" cy="16100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defTabSz="461518">
              <a:lnSpc>
                <a:spcPct val="120000"/>
              </a:lnSpc>
              <a:defRPr b="0" sz="2923">
                <a:solidFill>
                  <a:srgbClr val="5E5E5E"/>
                </a:solidFill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pPr/>
            <a:r>
              <a:t>Mass adoption of cryptocurrencies will occur when wallets are über convenient and simultaneously offering decent security.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