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34"/>
  </p:notesMasterIdLst>
  <p:handoutMasterIdLst>
    <p:handoutMasterId r:id="rId35"/>
  </p:handoutMasterIdLst>
  <p:sldIdLst>
    <p:sldId id="257" r:id="rId4"/>
    <p:sldId id="256" r:id="rId5"/>
    <p:sldId id="259" r:id="rId6"/>
    <p:sldId id="269" r:id="rId7"/>
    <p:sldId id="265" r:id="rId8"/>
    <p:sldId id="260" r:id="rId9"/>
    <p:sldId id="258" r:id="rId10"/>
    <p:sldId id="261" r:id="rId11"/>
    <p:sldId id="266" r:id="rId12"/>
    <p:sldId id="270" r:id="rId13"/>
    <p:sldId id="262" r:id="rId14"/>
    <p:sldId id="267" r:id="rId15"/>
    <p:sldId id="271" r:id="rId16"/>
    <p:sldId id="263" r:id="rId17"/>
    <p:sldId id="268" r:id="rId18"/>
    <p:sldId id="264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1" r:id="rId28"/>
    <p:sldId id="280" r:id="rId29"/>
    <p:sldId id="284" r:id="rId30"/>
    <p:sldId id="283" r:id="rId31"/>
    <p:sldId id="285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E0A9D-ED15-4DA9-AFF6-8A72EBDEF5DD}" v="2" dt="2023-03-19T22:02:32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62" autoAdjust="0"/>
  </p:normalViewPr>
  <p:slideViewPr>
    <p:cSldViewPr snapToGrid="0">
      <p:cViewPr varScale="1">
        <p:scale>
          <a:sx n="83" d="100"/>
          <a:sy n="83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am Jahangir (mjahangi)" userId="S::maryam.jahangir@smail.th-koeln.de::243d000b-2238-475a-ac2d-076fbf2d604a" providerId="AD" clId="Web-{8A9E0A9D-ED15-4DA9-AFF6-8A72EBDEF5DD}"/>
    <pc:docChg chg="addSld delSld">
      <pc:chgData name="Maryam Jahangir (mjahangi)" userId="S::maryam.jahangir@smail.th-koeln.de::243d000b-2238-475a-ac2d-076fbf2d604a" providerId="AD" clId="Web-{8A9E0A9D-ED15-4DA9-AFF6-8A72EBDEF5DD}" dt="2023-03-19T22:02:32.699" v="1"/>
      <pc:docMkLst>
        <pc:docMk/>
      </pc:docMkLst>
      <pc:sldChg chg="new del">
        <pc:chgData name="Maryam Jahangir (mjahangi)" userId="S::maryam.jahangir@smail.th-koeln.de::243d000b-2238-475a-ac2d-076fbf2d604a" providerId="AD" clId="Web-{8A9E0A9D-ED15-4DA9-AFF6-8A72EBDEF5DD}" dt="2023-03-19T22:02:32.699" v="1"/>
        <pc:sldMkLst>
          <pc:docMk/>
          <pc:sldMk cId="238177188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9795D9-ECDD-28E3-3363-A12074A413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Regression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7EE66-8AED-A70A-6E2C-3F06AE0CCF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66D0-DF33-4A77-9E82-26532E97AB3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EBDB2-14D5-758F-CB3E-8F57CC51E2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6FD73-CBAB-39D7-1329-D41E3EBBE6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48017-895C-40A9-8F64-C8A3E8DE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7313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Regression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06BF5-BA4E-4E94-BA60-C9CB0D3147E8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CBDE8-FBB7-4639-A989-C1C098ABF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2308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Inputs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…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Train_test_split</a:t>
            </a:r>
            <a:r>
              <a:rPr lang="de-DE" dirty="0"/>
              <a:t> and </a:t>
            </a:r>
            <a:r>
              <a:rPr lang="de-DE" dirty="0" err="1"/>
              <a:t>get_num_unique_values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 and </a:t>
            </a:r>
            <a:r>
              <a:rPr lang="de-DE" dirty="0" err="1"/>
              <a:t>immediatly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algroithms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4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display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and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Regression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CBDE8-FBB7-4639-A989-C1C098ABF01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441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Regression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CBDE8-FBB7-4639-A989-C1C098ABF01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725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on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seperating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enough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imbalance</a:t>
            </a:r>
            <a:r>
              <a:rPr lang="de-DE" dirty="0"/>
              <a:t> (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Thats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Precision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an 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positive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positively</a:t>
            </a:r>
            <a:r>
              <a:rPr lang="de-DE" dirty="0"/>
              <a:t> </a:t>
            </a:r>
            <a:r>
              <a:rPr lang="de-DE" dirty="0" err="1"/>
              <a:t>rated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positive</a:t>
            </a:r>
          </a:p>
          <a:p>
            <a:pPr marL="171450" indent="-171450">
              <a:buFontTx/>
              <a:buChar char="-"/>
            </a:pPr>
            <a:r>
              <a:rPr lang="de-DE" dirty="0"/>
              <a:t>Recall: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intersting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imblance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at </a:t>
            </a: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score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positives and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negatives)</a:t>
            </a:r>
          </a:p>
          <a:p>
            <a:pPr marL="171450" indent="-171450">
              <a:buFontTx/>
              <a:buChar char="-"/>
            </a:pPr>
            <a:r>
              <a:rPr lang="de-DE" dirty="0"/>
              <a:t>F1 – Score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interplay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precision</a:t>
            </a:r>
            <a:r>
              <a:rPr lang="de-DE" dirty="0"/>
              <a:t> and </a:t>
            </a:r>
            <a:r>
              <a:rPr lang="de-DE" dirty="0" err="1"/>
              <a:t>recall</a:t>
            </a:r>
            <a:endParaRPr lang="de-DE" dirty="0"/>
          </a:p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Regression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CBDE8-FBB7-4639-A989-C1C098ABF015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87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-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 will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en-US" dirty="0"/>
              <a:t>gamma parameter defines how far the influence of a single training example reaches</a:t>
            </a:r>
          </a:p>
          <a:p>
            <a:pPr marL="171450" indent="-171450">
              <a:buFontTx/>
              <a:buChar char="-"/>
            </a:pPr>
            <a:r>
              <a:rPr lang="de-DE" dirty="0"/>
              <a:t>Large </a:t>
            </a:r>
            <a:r>
              <a:rPr lang="de-DE" dirty="0" err="1"/>
              <a:t>gamma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points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close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considered</a:t>
            </a:r>
            <a:r>
              <a:rPr lang="de-DE" dirty="0">
                <a:sym typeface="Wingdings" panose="05000000000000000000" pitchFamily="2" charset="2"/>
              </a:rPr>
              <a:t> in same </a:t>
            </a:r>
            <a:r>
              <a:rPr lang="de-DE" dirty="0" err="1">
                <a:sym typeface="Wingdings" panose="05000000000000000000" pitchFamily="2" charset="2"/>
              </a:rPr>
              <a:t>group</a:t>
            </a: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Low </a:t>
            </a:r>
            <a:r>
              <a:rPr lang="de-DE" dirty="0" err="1">
                <a:sym typeface="Wingdings" panose="05000000000000000000" pitchFamily="2" charset="2"/>
              </a:rPr>
              <a:t>values</a:t>
            </a:r>
            <a:r>
              <a:rPr lang="de-DE" dirty="0">
                <a:sym typeface="Wingdings" panose="05000000000000000000" pitchFamily="2" charset="2"/>
              </a:rPr>
              <a:t>  large </a:t>
            </a:r>
            <a:r>
              <a:rPr lang="de-DE" dirty="0" err="1">
                <a:sym typeface="Wingdings" panose="05000000000000000000" pitchFamily="2" charset="2"/>
              </a:rPr>
              <a:t>radius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considered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grouping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points</a:t>
            </a: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Degree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degree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polynomial </a:t>
            </a:r>
            <a:r>
              <a:rPr lang="de-DE" dirty="0" err="1">
                <a:sym typeface="Wingdings" panose="05000000000000000000" pitchFamily="2" charset="2"/>
              </a:rPr>
              <a:t>kernel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Coef0 </a:t>
            </a:r>
            <a:r>
              <a:rPr lang="de-DE" dirty="0" err="1">
                <a:sym typeface="Wingdings" panose="05000000000000000000" pitchFamily="2" charset="2"/>
              </a:rPr>
              <a:t>controly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much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influenced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high-</a:t>
            </a:r>
            <a:r>
              <a:rPr lang="de-DE" dirty="0" err="1">
                <a:sym typeface="Wingdings" panose="05000000000000000000" pitchFamily="2" charset="2"/>
              </a:rPr>
              <a:t>degree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polynomials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Regression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CBDE8-FBB7-4639-A989-C1C098ABF01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15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SVM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plane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r>
              <a:rPr lang="de-DE" dirty="0"/>
              <a:t>- Find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closest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(</a:t>
            </a:r>
            <a:r>
              <a:rPr lang="de-DE" dirty="0" err="1"/>
              <a:t>called</a:t>
            </a:r>
            <a:r>
              <a:rPr lang="de-DE" dirty="0"/>
              <a:t>: support </a:t>
            </a:r>
            <a:r>
              <a:rPr lang="de-DE" dirty="0" err="1"/>
              <a:t>vectors</a:t>
            </a:r>
            <a:r>
              <a:rPr lang="de-DE" dirty="0"/>
              <a:t>), and </a:t>
            </a:r>
            <a:r>
              <a:rPr lang="de-DE" dirty="0" err="1"/>
              <a:t>maximise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/</a:t>
            </a:r>
            <a:r>
              <a:rPr lang="de-DE" dirty="0" err="1"/>
              <a:t>margin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hypeplane</a:t>
            </a:r>
            <a:endParaRPr lang="de-DE" dirty="0"/>
          </a:p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Regression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CBDE8-FBB7-4639-A989-C1C098ABF01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047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sperable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straight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trick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seperating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easier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different </a:t>
            </a:r>
            <a:r>
              <a:rPr lang="de-DE" dirty="0" err="1"/>
              <a:t>kernels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Regression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CBDE8-FBB7-4639-A989-C1C098ABF01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462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 will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Regression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CBDE8-FBB7-4639-A989-C1C098ABF015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784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- </a:t>
            </a:r>
            <a:r>
              <a:rPr lang="de-DE" dirty="0" err="1"/>
              <a:t>Unlike</a:t>
            </a:r>
            <a:r>
              <a:rPr lang="de-DE" dirty="0"/>
              <a:t> linear </a:t>
            </a:r>
            <a:r>
              <a:rPr lang="de-DE" dirty="0" err="1"/>
              <a:t>regression</a:t>
            </a:r>
            <a:r>
              <a:rPr lang="de-DE" dirty="0"/>
              <a:t> (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fit a </a:t>
            </a:r>
            <a:r>
              <a:rPr lang="de-DE" dirty="0" err="1"/>
              <a:t>straight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) </a:t>
            </a:r>
            <a:r>
              <a:rPr lang="de-DE" dirty="0" err="1"/>
              <a:t>we</a:t>
            </a:r>
            <a:r>
              <a:rPr lang="de-DE" dirty="0"/>
              <a:t> fit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sigmoid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calculate</a:t>
            </a:r>
            <a:r>
              <a:rPr lang="de-DE" dirty="0"/>
              <a:t> a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belongs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Sigmoid </a:t>
            </a:r>
            <a:r>
              <a:rPr lang="de-DE" dirty="0" err="1"/>
              <a:t>function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hypothesis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form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Regression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CBDE8-FBB7-4639-A989-C1C098ABF015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563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 will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Solver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optimisation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Penalty </a:t>
            </a:r>
            <a:r>
              <a:rPr lang="de-DE" dirty="0" err="1"/>
              <a:t>applies</a:t>
            </a:r>
            <a:r>
              <a:rPr lang="de-DE" dirty="0"/>
              <a:t> different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regularisation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/>
              <a:t>High </a:t>
            </a:r>
            <a:r>
              <a:rPr lang="de-DE" dirty="0" err="1"/>
              <a:t>valued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penalizied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, 3 </a:t>
            </a:r>
            <a:r>
              <a:rPr lang="de-DE" dirty="0" err="1"/>
              <a:t>methods</a:t>
            </a:r>
            <a:r>
              <a:rPr lang="de-DE" dirty="0"/>
              <a:t> (L1,L2 and</a:t>
            </a:r>
            <a:r>
              <a:rPr lang="de-DE" b="1" dirty="0"/>
              <a:t> </a:t>
            </a:r>
            <a:r>
              <a:rPr lang="de-DE" b="0" dirty="0" err="1"/>
              <a:t>Elastic</a:t>
            </a:r>
            <a:r>
              <a:rPr lang="de-DE" b="0" dirty="0"/>
              <a:t> </a:t>
            </a:r>
            <a:r>
              <a:rPr lang="de-DE" b="0" dirty="0" err="1"/>
              <a:t>nets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Shuffles data, relevant for ‘sag’, ‘saga’ or ‘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liblinear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a new random number generator (we control this generator with this parameter) seeded by the given integer. Using an int will produce the same results across different calls. Validation with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differerent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values is suggested</a:t>
            </a:r>
          </a:p>
          <a:p>
            <a:pPr marL="171450" indent="-171450">
              <a:buFontTx/>
              <a:buChar char="-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Max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controls Maximum number of iterations taken for the solvers to converge </a:t>
            </a:r>
          </a:p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Regression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CBDE8-FBB7-4639-A989-C1C098ABF015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80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 will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Datapoint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classified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majority</a:t>
            </a:r>
            <a:r>
              <a:rPr lang="de-DE" dirty="0"/>
              <a:t> </a:t>
            </a:r>
            <a:r>
              <a:rPr lang="de-DE" dirty="0" err="1"/>
              <a:t>voting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K </a:t>
            </a:r>
            <a:r>
              <a:rPr lang="de-DE" dirty="0" err="1"/>
              <a:t>closest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 </a:t>
            </a:r>
            <a:r>
              <a:rPr lang="de-DE" dirty="0" err="1"/>
              <a:t>decides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classify</a:t>
            </a:r>
            <a:r>
              <a:rPr lang="de-DE" dirty="0"/>
              <a:t> a </a:t>
            </a:r>
            <a:r>
              <a:rPr lang="de-DE" dirty="0" err="1"/>
              <a:t>datapoint</a:t>
            </a:r>
            <a:endParaRPr lang="de-DE" dirty="0"/>
          </a:p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Regression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CBDE8-FBB7-4639-A989-C1C098ABF015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52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- Shows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predictions</a:t>
            </a:r>
            <a:r>
              <a:rPr lang="de-DE" dirty="0"/>
              <a:t> versus real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distributed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off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predicts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in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This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visual</a:t>
            </a:r>
            <a:r>
              <a:rPr lang="de-DE" dirty="0"/>
              <a:t> </a:t>
            </a:r>
            <a:r>
              <a:rPr lang="de-DE" dirty="0" err="1"/>
              <a:t>aid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, but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Regression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CBDE8-FBB7-4639-A989-C1C098ABF015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72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CB34-A88F-3F3B-62F0-CF35784BB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8B961-8C96-BA3F-5A0D-26EF1EA01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667E8-BEA2-368D-F1AC-C639AF09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C5-1574-466C-B00B-99CAABE7096F}" type="datetime1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9B910-D395-B80F-AE04-01389AD4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3D2C5-333D-2B99-6502-7DFD0608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48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6196-A250-DDC6-D6D0-1E3883B2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BBB52-E969-8CF0-B54A-DB24FC35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928F1-D8BA-E2BF-8B7D-FB4FE04A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4E01-3BAE-4284-AB53-940EFC8C2851}" type="datetime1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930B9-D96B-BAAC-BCC6-21605368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EE9E1-11B1-20A0-8EE6-C6274CF3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55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43000-2460-E65A-D09A-090E5D214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7CF30-0602-8C0E-437C-F590DE489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11A9B-0017-9C3F-AD04-0D9B696A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F9A8-B8FD-4068-8FBE-702053949BFA}" type="datetime1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9602-F6EE-A140-F2E7-FC76424D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07489-9067-B0D7-AB6F-938D5CC8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92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9C0C-D35D-B519-8300-B8CEE3F8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5709F-D2BC-77CA-02FA-B4BE7369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A6FAF-9F54-5B74-127F-E2B03254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C515-911D-4ADC-B1D1-36CFE0E3A28F}" type="datetime1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089DA-CCD0-B9B8-8030-D2C7A15B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304DC-F002-B200-7C0A-FB615C96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02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C679-9AA3-6CB5-B888-3624ED46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70BC1-5C3A-F92E-8399-C445EBA9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CEF0C-4AB5-89DE-DD99-42A0618C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B6A6-4277-429C-8C3E-A0763879F0BC}" type="datetime1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F97C-6849-2AB0-76FB-CD1D93B0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A7DC-D21B-4E8F-B6F8-1FBE33E1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7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0A24-35CF-C26D-1E6C-6BBB8DAD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24F3D-B4E3-3862-E2EA-5448833B6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6F31C-53BE-8AD5-D3D8-F93163B48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93D89-72E9-3B3D-D5FA-95BEE753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189B-343C-43F4-8297-18CCDB32B611}" type="datetime1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87CFD-554B-1C58-B451-EFD76BBC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09696-472C-B739-0725-4E1DE474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87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3F04-B4FB-1294-772A-727460A9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38E9-0B5B-DB70-9A60-CD97BAAA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0895B-D1AE-7B8F-D4BF-45981872A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13B7B-6C03-6026-F263-74DF84172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2EDC2-531D-FFC9-E463-09C0EBFDB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50809-C8C7-B5CE-2C56-4266FCDF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F8B-3B12-4731-9580-6DDBC2759FE3}" type="datetime1">
              <a:rPr lang="en-IN" smtClean="0"/>
              <a:t>20-03-2023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1F965-DC30-95B6-B814-1558B648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DD3BF-6363-0599-434D-902D44B7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9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AD74-1997-4C21-C4BD-A9702E08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6F4D4-8C45-C062-67A1-4F067B17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DFC-1A43-43F3-B4C7-57AA9A155C21}" type="datetime1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0E5AD-8520-8014-FED9-50D96A4B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2E9A1-035F-899E-6034-58F81616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52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E2446-5D87-9333-81E9-28DA37C3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BC9-6386-480B-9C88-3195B2ED93AD}" type="datetime1">
              <a:rPr lang="en-IN" smtClean="0"/>
              <a:t>20-03-2023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5F22C-B4B4-5D98-D0C3-856A193D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76BF4-8847-2098-88B5-5DD287A0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32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74E1-A573-837D-9901-F7780047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780FE-3318-F8E4-538E-8B6FF523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373A2-27AD-040B-F1B6-CCDA1963E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57A8E-4E32-88C7-A4F5-0791EBF2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E870-B970-4E5D-BDA3-0FDEDFD57B78}" type="datetime1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AF020-F529-D371-FE9E-1940BD6E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25845-5F73-8E3E-F50B-BBC186BB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17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FFFB-F538-7D2E-1678-2581BD16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67733-326B-B9A0-60A3-B06CEED5C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F40F5-B0A9-7A93-2F83-71CDD7DF4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72C-42C6-3760-0A03-94488051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6F95-2CB9-49E6-AA35-2CC23B3571D7}" type="datetime1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7D19B-BC4E-E4C1-287D-A1DE6CFC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6273E-D3FF-F71A-FD0D-D984BAD5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39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69288-01C3-BE49-C86A-34025B3C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2F116-9AF7-D681-B37A-021583F6D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9FE6C-6C9C-E426-AA28-534A0D705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65576-F700-4B7F-A24C-94DA12D038F9}" type="datetime1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751FC-942A-9D56-2B5A-2D9F141AC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D7CDD-5288-50E6-12A6-28A1F5A93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CB3A8-E542-4110-82EA-ED75EC9F3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02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D324F-918C-7BBD-727C-A16A7A63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32" y="4468578"/>
            <a:ext cx="4813212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dirty="0"/>
              <a:t>OOP Project </a:t>
            </a:r>
            <a:r>
              <a:rPr lang="en-US" sz="1800" b="1" dirty="0"/>
              <a:t>(WS 2022/2023)</a:t>
            </a:r>
            <a:endParaRPr lang="en-US" sz="2000" b="1" dirty="0"/>
          </a:p>
        </p:txBody>
      </p:sp>
      <p:pic>
        <p:nvPicPr>
          <p:cNvPr id="5" name="Content Placeholder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9D8D338-FE5F-67C8-E287-015DCC3CC9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45" b="18945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Content Placeholder 70">
            <a:extLst>
              <a:ext uri="{FF2B5EF4-FFF2-40B4-BE49-F238E27FC236}">
                <a16:creationId xmlns:a16="http://schemas.microsoft.com/office/drawing/2014/main" id="{58AE7D2A-3B9C-3B41-5309-E7C298E2E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644" y="4468578"/>
            <a:ext cx="5861204" cy="1563080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en-IN" sz="2400" b="1" i="0" u="none" strike="noStrike" baseline="0" dirty="0">
                <a:latin typeface="Arial-BoldMT"/>
              </a:rPr>
              <a:t>     Team members:</a:t>
            </a:r>
          </a:p>
          <a:p>
            <a:pPr lvl="1"/>
            <a:endParaRPr lang="en-IN" sz="500" b="1" i="0" u="none" strike="noStrike" baseline="0" dirty="0">
              <a:latin typeface="Arial-BoldMT"/>
            </a:endParaRPr>
          </a:p>
          <a:p>
            <a:pPr lvl="1"/>
            <a:r>
              <a:rPr lang="en-IN" sz="1600" b="1" i="0" u="none" strike="noStrike" baseline="0" dirty="0">
                <a:solidFill>
                  <a:srgbClr val="0070C0"/>
                </a:solidFill>
                <a:latin typeface="Arial-BoldMT"/>
              </a:rPr>
              <a:t>Muhammad Ali (11160562)</a:t>
            </a:r>
          </a:p>
          <a:p>
            <a:pPr lvl="1"/>
            <a:r>
              <a:rPr lang="en-IN" sz="1600" b="1" i="0" u="none" strike="noStrike" baseline="0" dirty="0">
                <a:solidFill>
                  <a:srgbClr val="0070C0"/>
                </a:solidFill>
                <a:latin typeface="Arial-BoldMT"/>
              </a:rPr>
              <a:t>Maryam Jahangir (11159172)</a:t>
            </a:r>
          </a:p>
          <a:p>
            <a:pPr lvl="1"/>
            <a:r>
              <a:rPr lang="en-IN" sz="1600" b="1" dirty="0">
                <a:solidFill>
                  <a:srgbClr val="0070C0"/>
                </a:solidFill>
                <a:latin typeface="Arial-BoldMT"/>
              </a:rPr>
              <a:t>Maximilian Hubert Brandt (11127613)</a:t>
            </a:r>
            <a:endParaRPr lang="en-US" sz="1600" b="1" dirty="0">
              <a:solidFill>
                <a:srgbClr val="0070C0"/>
              </a:solidFill>
              <a:latin typeface="Arial-BoldMT"/>
            </a:endParaRP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7C09-0015-1F34-4DBB-210823E6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978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F6A12-F46F-6541-8730-9D6DA95C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" y="174032"/>
            <a:ext cx="1040488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SVM Output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66FDE7EB-EE57-B556-CF4B-C5A2BF6D0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31" y="1701091"/>
            <a:ext cx="9998441" cy="38993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366EA-D5AA-F912-89F9-C9B5BAF2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AC3CB3A8-E542-4110-82EA-ED75EC9F3C27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A1BC11-9F3D-C50A-3098-92FC5DC414E1}"/>
              </a:ext>
            </a:extLst>
          </p:cNvPr>
          <p:cNvSpPr txBox="1"/>
          <p:nvPr/>
        </p:nvSpPr>
        <p:spPr>
          <a:xfrm>
            <a:off x="4501680" y="5761543"/>
            <a:ext cx="37166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effectLst/>
                <a:latin typeface="-apple-system"/>
              </a:rPr>
              <a:t>R2 </a:t>
            </a:r>
            <a:r>
              <a:rPr lang="en-IN" dirty="0">
                <a:latin typeface="-apple-system"/>
              </a:rPr>
              <a:t>Score</a:t>
            </a:r>
            <a:r>
              <a:rPr lang="en-IN" dirty="0">
                <a:effectLst/>
                <a:latin typeface="-apple-system"/>
              </a:rPr>
              <a:t> [0.929]	MSE errors [0.02]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730291-0030-9D5F-817F-29BCD6674457}"/>
              </a:ext>
            </a:extLst>
          </p:cNvPr>
          <p:cNvSpPr txBox="1"/>
          <p:nvPr/>
        </p:nvSpPr>
        <p:spPr>
          <a:xfrm>
            <a:off x="5195944" y="1170700"/>
            <a:ext cx="211925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rtl="0"/>
            <a:r>
              <a:rPr lang="en-IN" dirty="0">
                <a:solidFill>
                  <a:schemeClr val="bg1"/>
                </a:solidFill>
                <a:effectLst/>
                <a:latin typeface="-apple-system"/>
              </a:rPr>
              <a:t>For Training Data</a:t>
            </a:r>
          </a:p>
        </p:txBody>
      </p:sp>
    </p:spTree>
    <p:extLst>
      <p:ext uri="{BB962C8B-B14F-4D97-AF65-F5344CB8AC3E}">
        <p14:creationId xmlns:p14="http://schemas.microsoft.com/office/powerpoint/2010/main" val="331874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DD015-F76C-34C5-DEF0-F5C2CBBD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11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AD464A-299B-102F-21E6-61FC1EE7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56" y="260769"/>
            <a:ext cx="10515600" cy="7416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Hyperparameters</a:t>
            </a:r>
            <a:endParaRPr lang="en-IN" sz="4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E7A734-B982-393A-61B2-927A39910CCB}"/>
              </a:ext>
            </a:extLst>
          </p:cNvPr>
          <p:cNvSpPr/>
          <p:nvPr/>
        </p:nvSpPr>
        <p:spPr>
          <a:xfrm>
            <a:off x="4124150" y="1100665"/>
            <a:ext cx="4009913" cy="46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Gradient Boosting Regression</a:t>
            </a:r>
            <a:endParaRPr lang="en-IN" sz="2400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344FFE0-D3E3-7537-0643-C3A4CB08E24C}"/>
              </a:ext>
            </a:extLst>
          </p:cNvPr>
          <p:cNvSpPr/>
          <p:nvPr/>
        </p:nvSpPr>
        <p:spPr>
          <a:xfrm>
            <a:off x="5926670" y="1697842"/>
            <a:ext cx="395111" cy="413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ECE8E359-5AE1-0C86-A603-C80B936CC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5069"/>
              </p:ext>
            </p:extLst>
          </p:nvPr>
        </p:nvGraphicFramePr>
        <p:xfrm>
          <a:off x="1490127" y="2212616"/>
          <a:ext cx="9251259" cy="413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259">
                  <a:extLst>
                    <a:ext uri="{9D8B030D-6E8A-4147-A177-3AD203B41FA5}">
                      <a16:colId xmlns:a16="http://schemas.microsoft.com/office/drawing/2014/main" val="1235990730"/>
                    </a:ext>
                  </a:extLst>
                </a:gridCol>
              </a:tblGrid>
              <a:tr h="413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Variables to Choose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104948"/>
                  </a:ext>
                </a:extLst>
              </a:tr>
            </a:tbl>
          </a:graphicData>
        </a:graphic>
      </p:graphicFrame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BEE51DDE-B27E-300B-7166-ED1BE1F6A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63350"/>
              </p:ext>
            </p:extLst>
          </p:nvPr>
        </p:nvGraphicFramePr>
        <p:xfrm>
          <a:off x="1490129" y="2683925"/>
          <a:ext cx="1783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644">
                  <a:extLst>
                    <a:ext uri="{9D8B030D-6E8A-4147-A177-3AD203B41FA5}">
                      <a16:colId xmlns:a16="http://schemas.microsoft.com/office/drawing/2014/main" val="406351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Max_Depth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43340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E8BC7E07-498D-A03F-B5E2-74313813D321}"/>
              </a:ext>
            </a:extLst>
          </p:cNvPr>
          <p:cNvSpPr/>
          <p:nvPr/>
        </p:nvSpPr>
        <p:spPr>
          <a:xfrm>
            <a:off x="1490129" y="3054766"/>
            <a:ext cx="1783644" cy="772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Range 10 - 1k</a:t>
            </a:r>
          </a:p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Default 10</a:t>
            </a:r>
            <a:endParaRPr lang="en-IN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E68A6280-CDBC-E063-7959-2043BC6B6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46969"/>
              </p:ext>
            </p:extLst>
          </p:nvPr>
        </p:nvGraphicFramePr>
        <p:xfrm>
          <a:off x="3369731" y="2689568"/>
          <a:ext cx="1783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644">
                  <a:extLst>
                    <a:ext uri="{9D8B030D-6E8A-4147-A177-3AD203B41FA5}">
                      <a16:colId xmlns:a16="http://schemas.microsoft.com/office/drawing/2014/main" val="406351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Min_Sample_leaf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43340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80162EBD-F3E6-938A-8469-2D30E1A004E3}"/>
              </a:ext>
            </a:extLst>
          </p:cNvPr>
          <p:cNvSpPr/>
          <p:nvPr/>
        </p:nvSpPr>
        <p:spPr>
          <a:xfrm>
            <a:off x="3369731" y="3060409"/>
            <a:ext cx="1783644" cy="766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Range (10 – 100)</a:t>
            </a:r>
          </a:p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Default 10</a:t>
            </a:r>
          </a:p>
        </p:txBody>
      </p:sp>
      <p:graphicFrame>
        <p:nvGraphicFramePr>
          <p:cNvPr id="44" name="Table 37">
            <a:extLst>
              <a:ext uri="{FF2B5EF4-FFF2-40B4-BE49-F238E27FC236}">
                <a16:creationId xmlns:a16="http://schemas.microsoft.com/office/drawing/2014/main" id="{8B7CBB10-9CC8-BF89-D855-D589D4E62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50586"/>
              </p:ext>
            </p:extLst>
          </p:nvPr>
        </p:nvGraphicFramePr>
        <p:xfrm>
          <a:off x="5232405" y="2689568"/>
          <a:ext cx="1783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644">
                  <a:extLst>
                    <a:ext uri="{9D8B030D-6E8A-4147-A177-3AD203B41FA5}">
                      <a16:colId xmlns:a16="http://schemas.microsoft.com/office/drawing/2014/main" val="406351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N_estimator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43340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E0C9274F-908A-4FC9-7838-76ADB80B6D6D}"/>
              </a:ext>
            </a:extLst>
          </p:cNvPr>
          <p:cNvSpPr/>
          <p:nvPr/>
        </p:nvSpPr>
        <p:spPr>
          <a:xfrm>
            <a:off x="5232405" y="3060409"/>
            <a:ext cx="1783644" cy="766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Range(100 – 1k)</a:t>
            </a:r>
          </a:p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Default 200</a:t>
            </a:r>
          </a:p>
        </p:txBody>
      </p:sp>
      <p:graphicFrame>
        <p:nvGraphicFramePr>
          <p:cNvPr id="46" name="Table 37">
            <a:extLst>
              <a:ext uri="{FF2B5EF4-FFF2-40B4-BE49-F238E27FC236}">
                <a16:creationId xmlns:a16="http://schemas.microsoft.com/office/drawing/2014/main" id="{83D2185E-CE01-CC56-1680-114D8A5B6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55036"/>
              </p:ext>
            </p:extLst>
          </p:nvPr>
        </p:nvGraphicFramePr>
        <p:xfrm>
          <a:off x="7112007" y="2695211"/>
          <a:ext cx="1783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644">
                  <a:extLst>
                    <a:ext uri="{9D8B030D-6E8A-4147-A177-3AD203B41FA5}">
                      <a16:colId xmlns:a16="http://schemas.microsoft.com/office/drawing/2014/main" val="406351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43340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FEC2E734-2AA7-2A6D-94C7-3139C0838C4C}"/>
              </a:ext>
            </a:extLst>
          </p:cNvPr>
          <p:cNvSpPr/>
          <p:nvPr/>
        </p:nvSpPr>
        <p:spPr>
          <a:xfrm>
            <a:off x="7112007" y="3066051"/>
            <a:ext cx="1783644" cy="7721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Range (0.1 – 1)</a:t>
            </a:r>
          </a:p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Default 0.1</a:t>
            </a:r>
          </a:p>
        </p:txBody>
      </p:sp>
      <p:graphicFrame>
        <p:nvGraphicFramePr>
          <p:cNvPr id="48" name="Table 37">
            <a:extLst>
              <a:ext uri="{FF2B5EF4-FFF2-40B4-BE49-F238E27FC236}">
                <a16:creationId xmlns:a16="http://schemas.microsoft.com/office/drawing/2014/main" id="{72377092-85A6-0830-85A4-BE96CC8C2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74740"/>
              </p:ext>
            </p:extLst>
          </p:nvPr>
        </p:nvGraphicFramePr>
        <p:xfrm>
          <a:off x="8957743" y="2700854"/>
          <a:ext cx="1783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644">
                  <a:extLst>
                    <a:ext uri="{9D8B030D-6E8A-4147-A177-3AD203B41FA5}">
                      <a16:colId xmlns:a16="http://schemas.microsoft.com/office/drawing/2014/main" val="406351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Learning Rate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4334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E740C4C0-F6EF-B9E2-CEA1-864C3549CF51}"/>
              </a:ext>
            </a:extLst>
          </p:cNvPr>
          <p:cNvSpPr/>
          <p:nvPr/>
        </p:nvSpPr>
        <p:spPr>
          <a:xfrm>
            <a:off x="8957743" y="3071695"/>
            <a:ext cx="1783644" cy="766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Range (0.1 – 1)</a:t>
            </a:r>
          </a:p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Default  0.2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095AA0-D381-C985-CDB3-3903070FE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94" y="4084813"/>
            <a:ext cx="9522355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177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1298-214B-EB75-D1AC-F49E1929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9014" y="5682840"/>
            <a:ext cx="3888319" cy="47413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 rtl="0"/>
            <a:r>
              <a:rPr lang="en-IN" sz="1800" dirty="0">
                <a:latin typeface="-apple-system"/>
                <a:ea typeface="+mn-ea"/>
                <a:cs typeface="+mn-cs"/>
              </a:rPr>
              <a:t>R2 Score [0.857] For MSE errors [0.042] 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83B7D54C-8974-C31B-959F-9E1E9603A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75" y="1875981"/>
            <a:ext cx="9153162" cy="35753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5A591-A5A9-DBD0-7133-BE8579C5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12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0DA2E4-E6B4-08B7-DF96-48C6A7E67AC8}"/>
              </a:ext>
            </a:extLst>
          </p:cNvPr>
          <p:cNvSpPr txBox="1">
            <a:spLocks/>
          </p:cNvSpPr>
          <p:nvPr/>
        </p:nvSpPr>
        <p:spPr>
          <a:xfrm>
            <a:off x="756356" y="174032"/>
            <a:ext cx="10427460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/>
                </a:solidFill>
              </a:rPr>
              <a:t>GBR Output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1528B5B-8A73-AD76-9D65-48E17809F2A3}"/>
              </a:ext>
            </a:extLst>
          </p:cNvPr>
          <p:cNvSpPr txBox="1">
            <a:spLocks/>
          </p:cNvSpPr>
          <p:nvPr/>
        </p:nvSpPr>
        <p:spPr>
          <a:xfrm>
            <a:off x="5109629" y="1123826"/>
            <a:ext cx="1961445" cy="31740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dirty="0">
                <a:solidFill>
                  <a:schemeClr val="bg1"/>
                </a:solidFill>
                <a:latin typeface="-apple-system"/>
              </a:rPr>
              <a:t>For Test Data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5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64A5-6920-E30B-1CAA-80CC9D1D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6" y="5709927"/>
            <a:ext cx="4254485" cy="47638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IN" sz="1800" dirty="0">
                <a:latin typeface="-apple-system"/>
                <a:ea typeface="+mn-ea"/>
                <a:cs typeface="+mn-cs"/>
              </a:rPr>
              <a:t>R2 Score [0.997]	 MSE errors [0.001] 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0EC4DB15-2B00-E1B4-7289-C42A439B5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83" y="1953991"/>
            <a:ext cx="9153162" cy="35753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A9785-4C9B-25FC-CF3A-84F4745D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13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9A80A1-6DEA-9617-DD51-89A83A4F5F4F}"/>
              </a:ext>
            </a:extLst>
          </p:cNvPr>
          <p:cNvSpPr txBox="1">
            <a:spLocks/>
          </p:cNvSpPr>
          <p:nvPr/>
        </p:nvSpPr>
        <p:spPr>
          <a:xfrm>
            <a:off x="778934" y="174032"/>
            <a:ext cx="10404882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/>
                </a:solidFill>
              </a:rPr>
              <a:t>GBR Output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DF4ED0A-7F28-ED89-1DC6-4F99AA283B3F}"/>
              </a:ext>
            </a:extLst>
          </p:cNvPr>
          <p:cNvSpPr txBox="1">
            <a:spLocks/>
          </p:cNvSpPr>
          <p:nvPr/>
        </p:nvSpPr>
        <p:spPr>
          <a:xfrm>
            <a:off x="5115275" y="1273649"/>
            <a:ext cx="1961445" cy="31740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dirty="0">
                <a:solidFill>
                  <a:schemeClr val="bg1"/>
                </a:solidFill>
                <a:latin typeface="-apple-system"/>
              </a:rPr>
              <a:t>For Training Data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4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DD015-F76C-34C5-DEF0-F5C2CBBD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14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AD464A-299B-102F-21E6-61FC1EE7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426520"/>
            <a:ext cx="10515600" cy="7416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Hyperparameters</a:t>
            </a:r>
            <a:endParaRPr lang="en-IN" sz="4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E7A734-B982-393A-61B2-927A39910CCB}"/>
              </a:ext>
            </a:extLst>
          </p:cNvPr>
          <p:cNvSpPr/>
          <p:nvPr/>
        </p:nvSpPr>
        <p:spPr>
          <a:xfrm>
            <a:off x="4278491" y="1224852"/>
            <a:ext cx="3793062" cy="46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Decision Tree</a:t>
            </a:r>
            <a:endParaRPr lang="en-IN" sz="2400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344FFE0-D3E3-7537-0643-C3A4CB08E24C}"/>
              </a:ext>
            </a:extLst>
          </p:cNvPr>
          <p:cNvSpPr/>
          <p:nvPr/>
        </p:nvSpPr>
        <p:spPr>
          <a:xfrm>
            <a:off x="5971826" y="1765584"/>
            <a:ext cx="395111" cy="413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ECE8E359-5AE1-0C86-A603-C80B936CC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92791"/>
              </p:ext>
            </p:extLst>
          </p:nvPr>
        </p:nvGraphicFramePr>
        <p:xfrm>
          <a:off x="2472260" y="2280358"/>
          <a:ext cx="7405524" cy="413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524">
                  <a:extLst>
                    <a:ext uri="{9D8B030D-6E8A-4147-A177-3AD203B41FA5}">
                      <a16:colId xmlns:a16="http://schemas.microsoft.com/office/drawing/2014/main" val="1235990730"/>
                    </a:ext>
                  </a:extLst>
                </a:gridCol>
              </a:tblGrid>
              <a:tr h="413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Variables to Choose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104948"/>
                  </a:ext>
                </a:extLst>
              </a:tr>
            </a:tbl>
          </a:graphicData>
        </a:graphic>
      </p:graphicFrame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BEE51DDE-B27E-300B-7166-ED1BE1F6A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96398"/>
              </p:ext>
            </p:extLst>
          </p:nvPr>
        </p:nvGraphicFramePr>
        <p:xfrm>
          <a:off x="2472261" y="2751667"/>
          <a:ext cx="1783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644">
                  <a:extLst>
                    <a:ext uri="{9D8B030D-6E8A-4147-A177-3AD203B41FA5}">
                      <a16:colId xmlns:a16="http://schemas.microsoft.com/office/drawing/2014/main" val="406351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Max_Depth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43340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E8BC7E07-498D-A03F-B5E2-74313813D321}"/>
              </a:ext>
            </a:extLst>
          </p:cNvPr>
          <p:cNvSpPr/>
          <p:nvPr/>
        </p:nvSpPr>
        <p:spPr>
          <a:xfrm>
            <a:off x="2472261" y="3122507"/>
            <a:ext cx="1783644" cy="7424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Range 10 - 1k</a:t>
            </a:r>
          </a:p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Default 200</a:t>
            </a:r>
          </a:p>
        </p:txBody>
      </p: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E68A6280-CDBC-E063-7959-2043BC6B6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54258"/>
              </p:ext>
            </p:extLst>
          </p:nvPr>
        </p:nvGraphicFramePr>
        <p:xfrm>
          <a:off x="4351863" y="2757310"/>
          <a:ext cx="1783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644">
                  <a:extLst>
                    <a:ext uri="{9D8B030D-6E8A-4147-A177-3AD203B41FA5}">
                      <a16:colId xmlns:a16="http://schemas.microsoft.com/office/drawing/2014/main" val="406351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Min_Sample_leaf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43340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80162EBD-F3E6-938A-8469-2D30E1A004E3}"/>
              </a:ext>
            </a:extLst>
          </p:cNvPr>
          <p:cNvSpPr/>
          <p:nvPr/>
        </p:nvSpPr>
        <p:spPr>
          <a:xfrm>
            <a:off x="4351863" y="3128151"/>
            <a:ext cx="1783644" cy="7368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Range (0 – 10)</a:t>
            </a:r>
          </a:p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Default 1</a:t>
            </a:r>
          </a:p>
        </p:txBody>
      </p:sp>
      <p:graphicFrame>
        <p:nvGraphicFramePr>
          <p:cNvPr id="44" name="Table 37">
            <a:extLst>
              <a:ext uri="{FF2B5EF4-FFF2-40B4-BE49-F238E27FC236}">
                <a16:creationId xmlns:a16="http://schemas.microsoft.com/office/drawing/2014/main" id="{8B7CBB10-9CC8-BF89-D855-D589D4E62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798886"/>
              </p:ext>
            </p:extLst>
          </p:nvPr>
        </p:nvGraphicFramePr>
        <p:xfrm>
          <a:off x="6214537" y="2757310"/>
          <a:ext cx="1783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644">
                  <a:extLst>
                    <a:ext uri="{9D8B030D-6E8A-4147-A177-3AD203B41FA5}">
                      <a16:colId xmlns:a16="http://schemas.microsoft.com/office/drawing/2014/main" val="406351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Min_sample_split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43340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E0C9274F-908A-4FC9-7838-76ADB80B6D6D}"/>
              </a:ext>
            </a:extLst>
          </p:cNvPr>
          <p:cNvSpPr/>
          <p:nvPr/>
        </p:nvSpPr>
        <p:spPr>
          <a:xfrm>
            <a:off x="6214537" y="3128151"/>
            <a:ext cx="1783644" cy="7368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Range (0 – 10)</a:t>
            </a:r>
          </a:p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Default 2</a:t>
            </a:r>
          </a:p>
        </p:txBody>
      </p:sp>
      <p:graphicFrame>
        <p:nvGraphicFramePr>
          <p:cNvPr id="46" name="Table 37">
            <a:extLst>
              <a:ext uri="{FF2B5EF4-FFF2-40B4-BE49-F238E27FC236}">
                <a16:creationId xmlns:a16="http://schemas.microsoft.com/office/drawing/2014/main" id="{83D2185E-CE01-CC56-1680-114D8A5B6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245484"/>
              </p:ext>
            </p:extLst>
          </p:nvPr>
        </p:nvGraphicFramePr>
        <p:xfrm>
          <a:off x="8094139" y="2762953"/>
          <a:ext cx="178364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644">
                  <a:extLst>
                    <a:ext uri="{9D8B030D-6E8A-4147-A177-3AD203B41FA5}">
                      <a16:colId xmlns:a16="http://schemas.microsoft.com/office/drawing/2014/main" val="406351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Max_leaf_node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43340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FEC2E734-2AA7-2A6D-94C7-3139C0838C4C}"/>
              </a:ext>
            </a:extLst>
          </p:cNvPr>
          <p:cNvSpPr/>
          <p:nvPr/>
        </p:nvSpPr>
        <p:spPr>
          <a:xfrm>
            <a:off x="8094139" y="3133794"/>
            <a:ext cx="1783644" cy="7424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Range(0 – 2k)</a:t>
            </a:r>
          </a:p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Default 1500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ABB59-3188-9465-5856-D26C46D8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5" y="4032595"/>
            <a:ext cx="10214784" cy="2009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2624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55CE-C879-DA53-7771-CF417E51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225" y="5914644"/>
            <a:ext cx="4001663" cy="44082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 rtl="0"/>
            <a:r>
              <a:rPr lang="en-IN" sz="1800" dirty="0">
                <a:effectLst/>
                <a:latin typeface="-apple-system"/>
              </a:rPr>
              <a:t>R2 Score [0.675] 	MSE errors [0.095]  </a:t>
            </a:r>
            <a:endParaRPr lang="en-IN" sz="1800" dirty="0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EAC75BE3-77D8-729E-DBDA-4CA408F71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24" y="2033014"/>
            <a:ext cx="9153162" cy="3575311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DA80752-966C-523E-6938-6929FF8E27B9}"/>
              </a:ext>
            </a:extLst>
          </p:cNvPr>
          <p:cNvSpPr txBox="1">
            <a:spLocks/>
          </p:cNvSpPr>
          <p:nvPr/>
        </p:nvSpPr>
        <p:spPr>
          <a:xfrm>
            <a:off x="711200" y="174032"/>
            <a:ext cx="10472615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/>
                </a:solidFill>
              </a:rPr>
              <a:t>Decision Tree Output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FD0679-E6F8-E369-3D60-384087DC6094}"/>
              </a:ext>
            </a:extLst>
          </p:cNvPr>
          <p:cNvSpPr txBox="1">
            <a:spLocks/>
          </p:cNvSpPr>
          <p:nvPr/>
        </p:nvSpPr>
        <p:spPr>
          <a:xfrm>
            <a:off x="5153627" y="1318619"/>
            <a:ext cx="1884744" cy="36342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dirty="0">
                <a:solidFill>
                  <a:schemeClr val="bg1"/>
                </a:solidFill>
                <a:latin typeface="-apple-system"/>
              </a:rPr>
              <a:t>For Test Data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5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9FEF-F3F6-1CF9-A3F5-0428217C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41" y="5958550"/>
            <a:ext cx="3973404" cy="397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1800" dirty="0">
                <a:effectLst/>
                <a:latin typeface="-apple-system"/>
              </a:rPr>
              <a:t>R2 </a:t>
            </a:r>
            <a:r>
              <a:rPr lang="en-IN" sz="1800" dirty="0">
                <a:latin typeface="-apple-system"/>
              </a:rPr>
              <a:t>Score</a:t>
            </a:r>
            <a:r>
              <a:rPr lang="en-IN" sz="1800" dirty="0">
                <a:effectLst/>
                <a:latin typeface="-apple-system"/>
              </a:rPr>
              <a:t> [0.994]	MSE errors [0.002] </a:t>
            </a:r>
            <a:endParaRPr lang="en-IN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3F10FB91-FBFA-15A4-C0E5-72DDD91A4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95" y="2213638"/>
            <a:ext cx="9153162" cy="35753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0780E-1864-05FD-28E6-EB4DE9C8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16</a:t>
            </a:fld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897A0C-8606-6D6C-F709-303C4299C660}"/>
              </a:ext>
            </a:extLst>
          </p:cNvPr>
          <p:cNvSpPr txBox="1">
            <a:spLocks/>
          </p:cNvSpPr>
          <p:nvPr/>
        </p:nvSpPr>
        <p:spPr>
          <a:xfrm>
            <a:off x="688622" y="174032"/>
            <a:ext cx="10495193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/>
                </a:solidFill>
              </a:rPr>
              <a:t>Decision Tree Output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826C2D-FC8D-0FCE-F1E8-8EC492E10824}"/>
              </a:ext>
            </a:extLst>
          </p:cNvPr>
          <p:cNvSpPr txBox="1">
            <a:spLocks/>
          </p:cNvSpPr>
          <p:nvPr/>
        </p:nvSpPr>
        <p:spPr>
          <a:xfrm>
            <a:off x="5159308" y="1374379"/>
            <a:ext cx="2076870" cy="3903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dirty="0">
                <a:solidFill>
                  <a:schemeClr val="bg1"/>
                </a:solidFill>
                <a:latin typeface="-apple-system"/>
              </a:rPr>
              <a:t>For Training Data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6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47A0-9625-706F-94F3-6AEC5190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41"/>
            <a:ext cx="10515600" cy="79330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Outputs</a:t>
            </a:r>
            <a:endParaRPr lang="en-IN" sz="4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26668-85A7-0E56-5E39-1E94E8C7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17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B28804-91CC-8BAE-C854-AD1A0C9ECF8B}"/>
              </a:ext>
            </a:extLst>
          </p:cNvPr>
          <p:cNvSpPr/>
          <p:nvPr/>
        </p:nvSpPr>
        <p:spPr>
          <a:xfrm>
            <a:off x="4289780" y="1981202"/>
            <a:ext cx="3793062" cy="46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 Regression model</a:t>
            </a:r>
            <a:endParaRPr lang="en-IN" sz="2400" dirty="0"/>
          </a:p>
        </p:txBody>
      </p:sp>
      <p:graphicFrame>
        <p:nvGraphicFramePr>
          <p:cNvPr id="8" name="Table 37">
            <a:extLst>
              <a:ext uri="{FF2B5EF4-FFF2-40B4-BE49-F238E27FC236}">
                <a16:creationId xmlns:a16="http://schemas.microsoft.com/office/drawing/2014/main" id="{76305489-F6DF-8FCD-2EA5-3CC0090B0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6758"/>
              </p:ext>
            </p:extLst>
          </p:nvPr>
        </p:nvGraphicFramePr>
        <p:xfrm>
          <a:off x="1546574" y="3122868"/>
          <a:ext cx="2446029" cy="39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029">
                  <a:extLst>
                    <a:ext uri="{9D8B030D-6E8A-4147-A177-3AD203B41FA5}">
                      <a16:colId xmlns:a16="http://schemas.microsoft.com/office/drawing/2014/main" val="4063515151"/>
                    </a:ext>
                  </a:extLst>
                </a:gridCol>
              </a:tblGrid>
              <a:tr h="390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Training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433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195D714-C684-0F92-BF59-1EF6D8343251}"/>
              </a:ext>
            </a:extLst>
          </p:cNvPr>
          <p:cNvSpPr/>
          <p:nvPr/>
        </p:nvSpPr>
        <p:spPr>
          <a:xfrm>
            <a:off x="2918180" y="3814161"/>
            <a:ext cx="1049871" cy="390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rPr>
              <a:t>RMSE</a:t>
            </a:r>
            <a:endParaRPr lang="en-IN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1"/>
              </a:solidFill>
            </a:endParaRPr>
          </a:p>
        </p:txBody>
      </p:sp>
      <p:graphicFrame>
        <p:nvGraphicFramePr>
          <p:cNvPr id="10" name="Table 37">
            <a:extLst>
              <a:ext uri="{FF2B5EF4-FFF2-40B4-BE49-F238E27FC236}">
                <a16:creationId xmlns:a16="http://schemas.microsoft.com/office/drawing/2014/main" id="{3FD8A02B-8CDB-FE8E-FF8A-21AD19A24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846623"/>
              </p:ext>
            </p:extLst>
          </p:nvPr>
        </p:nvGraphicFramePr>
        <p:xfrm>
          <a:off x="4481747" y="3120037"/>
          <a:ext cx="3416723" cy="39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723">
                  <a:extLst>
                    <a:ext uri="{9D8B030D-6E8A-4147-A177-3AD203B41FA5}">
                      <a16:colId xmlns:a16="http://schemas.microsoft.com/office/drawing/2014/main" val="4063515151"/>
                    </a:ext>
                  </a:extLst>
                </a:gridCol>
              </a:tblGrid>
              <a:tr h="3905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Model Graphs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43340"/>
                  </a:ext>
                </a:extLst>
              </a:tr>
            </a:tbl>
          </a:graphicData>
        </a:graphic>
      </p:graphicFrame>
      <p:graphicFrame>
        <p:nvGraphicFramePr>
          <p:cNvPr id="12" name="Table 37">
            <a:extLst>
              <a:ext uri="{FF2B5EF4-FFF2-40B4-BE49-F238E27FC236}">
                <a16:creationId xmlns:a16="http://schemas.microsoft.com/office/drawing/2014/main" id="{690F3807-F7E8-9888-62AD-F80B34AA0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31116"/>
              </p:ext>
            </p:extLst>
          </p:nvPr>
        </p:nvGraphicFramePr>
        <p:xfrm>
          <a:off x="8450803" y="3120036"/>
          <a:ext cx="2454270" cy="39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270">
                  <a:extLst>
                    <a:ext uri="{9D8B030D-6E8A-4147-A177-3AD203B41FA5}">
                      <a16:colId xmlns:a16="http://schemas.microsoft.com/office/drawing/2014/main" val="4063515151"/>
                    </a:ext>
                  </a:extLst>
                </a:gridCol>
              </a:tblGrid>
              <a:tr h="390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Prediction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4334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664376E3-994B-459C-D9F5-BEC6F482B059}"/>
              </a:ext>
            </a:extLst>
          </p:cNvPr>
          <p:cNvSpPr/>
          <p:nvPr/>
        </p:nvSpPr>
        <p:spPr>
          <a:xfrm>
            <a:off x="5605994" y="3771836"/>
            <a:ext cx="2149473" cy="390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rPr>
              <a:t>Prediction vs. Actual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FD6DE0-CC29-6C0E-E991-F053DD4C065D}"/>
              </a:ext>
            </a:extLst>
          </p:cNvPr>
          <p:cNvSpPr/>
          <p:nvPr/>
        </p:nvSpPr>
        <p:spPr>
          <a:xfrm>
            <a:off x="2918180" y="4488091"/>
            <a:ext cx="1049871" cy="390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rPr>
              <a:t>R2 Score</a:t>
            </a:r>
            <a:endParaRPr lang="en-IN" dirty="0">
              <a:solidFill>
                <a:schemeClr val="accent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76BF68-79CB-F82D-93DA-390910E693F5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4138539" y="1075096"/>
            <a:ext cx="678822" cy="341672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C42B0B1-930A-20EF-3276-E4B0104AE42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5850214" y="2780142"/>
            <a:ext cx="675991" cy="379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6138A50-74FE-9C78-8E54-3A2440C0D9B8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16200000" flipH="1">
            <a:off x="7594129" y="1036227"/>
            <a:ext cx="675990" cy="349162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EE33AE9-8F1F-169B-8013-BF72C99A929D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1934827" y="3700032"/>
            <a:ext cx="1172760" cy="7939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47A01B7-465B-7DB6-3B8F-4AA1F819B95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24232" y="4009454"/>
            <a:ext cx="79394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B97CD8D-B852-6C89-10D6-F33DA54955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0449" y="3495956"/>
            <a:ext cx="481382" cy="438811"/>
          </a:xfrm>
          <a:prstGeom prst="bentConnector3">
            <a:avLst>
              <a:gd name="adj1" fmla="val 10386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8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B5B2-9E92-18D8-97AA-DA5CF73D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/>
                </a:solidFill>
              </a:rPr>
              <a:t>Overall Class </a:t>
            </a:r>
            <a:r>
              <a:rPr lang="de-DE" sz="4800" dirty="0" err="1">
                <a:solidFill>
                  <a:schemeClr val="accent1"/>
                </a:solidFill>
              </a:rPr>
              <a:t>structure</a:t>
            </a:r>
            <a:r>
              <a:rPr lang="de-DE" sz="4800" dirty="0">
                <a:solidFill>
                  <a:schemeClr val="accent1"/>
                </a:solidFill>
              </a:rPr>
              <a:t> - </a:t>
            </a:r>
            <a:r>
              <a:rPr lang="de-DE" sz="4800" dirty="0" err="1">
                <a:solidFill>
                  <a:schemeClr val="accent1"/>
                </a:solidFill>
              </a:rPr>
              <a:t>classification</a:t>
            </a:r>
            <a:endParaRPr lang="de-DE" sz="4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D7E32-21B2-815F-9CA9-17E8B10F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18</a:t>
            </a:fld>
            <a:endParaRPr lang="en-IN"/>
          </a:p>
        </p:txBody>
      </p:sp>
      <p:sp>
        <p:nvSpPr>
          <p:cNvPr id="5" name="Rechteck: abgerundete Ecken 6">
            <a:extLst>
              <a:ext uri="{FF2B5EF4-FFF2-40B4-BE49-F238E27FC236}">
                <a16:creationId xmlns:a16="http://schemas.microsoft.com/office/drawing/2014/main" id="{B35926C5-5C03-D418-1AF4-CD8D870580E6}"/>
              </a:ext>
            </a:extLst>
          </p:cNvPr>
          <p:cNvSpPr/>
          <p:nvPr/>
        </p:nvSpPr>
        <p:spPr bwMode="auto">
          <a:xfrm>
            <a:off x="2501900" y="3093551"/>
            <a:ext cx="1728192" cy="670897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Classification</a:t>
            </a:r>
          </a:p>
        </p:txBody>
      </p:sp>
      <p:sp>
        <p:nvSpPr>
          <p:cNvPr id="6" name="Rechteck 7">
            <a:extLst>
              <a:ext uri="{FF2B5EF4-FFF2-40B4-BE49-F238E27FC236}">
                <a16:creationId xmlns:a16="http://schemas.microsoft.com/office/drawing/2014/main" id="{B51DF39F-D406-ADA9-D05C-23AC830975F5}"/>
              </a:ext>
            </a:extLst>
          </p:cNvPr>
          <p:cNvSpPr/>
          <p:nvPr/>
        </p:nvSpPr>
        <p:spPr bwMode="auto">
          <a:xfrm>
            <a:off x="197646" y="2715974"/>
            <a:ext cx="1440160" cy="36004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User </a:t>
            </a:r>
            <a:r>
              <a:rPr lang="de-DE" sz="1200" dirty="0" err="1"/>
              <a:t>data</a:t>
            </a:r>
            <a:endParaRPr lang="de-DE" sz="1200" dirty="0"/>
          </a:p>
        </p:txBody>
      </p:sp>
      <p:sp>
        <p:nvSpPr>
          <p:cNvPr id="7" name="Rechteck 8">
            <a:extLst>
              <a:ext uri="{FF2B5EF4-FFF2-40B4-BE49-F238E27FC236}">
                <a16:creationId xmlns:a16="http://schemas.microsoft.com/office/drawing/2014/main" id="{B9D8CA1C-D943-07FA-F119-668332450CC8}"/>
              </a:ext>
            </a:extLst>
          </p:cNvPr>
          <p:cNvSpPr/>
          <p:nvPr/>
        </p:nvSpPr>
        <p:spPr bwMode="auto">
          <a:xfrm>
            <a:off x="197645" y="3244818"/>
            <a:ext cx="1440160" cy="36004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selected_column</a:t>
            </a:r>
            <a:endParaRPr lang="de-DE" sz="1200" dirty="0"/>
          </a:p>
        </p:txBody>
      </p:sp>
      <p:sp>
        <p:nvSpPr>
          <p:cNvPr id="8" name="Rechteck 9">
            <a:extLst>
              <a:ext uri="{FF2B5EF4-FFF2-40B4-BE49-F238E27FC236}">
                <a16:creationId xmlns:a16="http://schemas.microsoft.com/office/drawing/2014/main" id="{EF33F43E-9D46-6248-0A7F-4D6A03ED0028}"/>
              </a:ext>
            </a:extLst>
          </p:cNvPr>
          <p:cNvSpPr/>
          <p:nvPr/>
        </p:nvSpPr>
        <p:spPr bwMode="auto">
          <a:xfrm>
            <a:off x="197645" y="3771890"/>
            <a:ext cx="1440160" cy="36004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Range </a:t>
            </a:r>
            <a:r>
              <a:rPr lang="de-DE" sz="1200" dirty="0" err="1"/>
              <a:t>for</a:t>
            </a:r>
            <a:r>
              <a:rPr lang="de-DE" sz="1200" dirty="0"/>
              <a:t> X</a:t>
            </a:r>
          </a:p>
        </p:txBody>
      </p:sp>
      <p:cxnSp>
        <p:nvCxnSpPr>
          <p:cNvPr id="9" name="Verbinder: gewinkelt 12">
            <a:extLst>
              <a:ext uri="{FF2B5EF4-FFF2-40B4-BE49-F238E27FC236}">
                <a16:creationId xmlns:a16="http://schemas.microsoft.com/office/drawing/2014/main" id="{D55C56E9-949D-471B-C672-FC9DE1405935}"/>
              </a:ext>
            </a:extLst>
          </p:cNvPr>
          <p:cNvCxnSpPr>
            <a:stCxn id="6" idx="3"/>
            <a:endCxn id="5" idx="1"/>
          </p:cNvCxnSpPr>
          <p:nvPr/>
        </p:nvCxnSpPr>
        <p:spPr bwMode="auto">
          <a:xfrm>
            <a:off x="1637806" y="2895994"/>
            <a:ext cx="864094" cy="53300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Verbinder: gewinkelt 16">
            <a:extLst>
              <a:ext uri="{FF2B5EF4-FFF2-40B4-BE49-F238E27FC236}">
                <a16:creationId xmlns:a16="http://schemas.microsoft.com/office/drawing/2014/main" id="{DE63D807-7E12-632A-2742-7D0E6983EF5C}"/>
              </a:ext>
            </a:extLst>
          </p:cNvPr>
          <p:cNvCxnSpPr>
            <a:stCxn id="8" idx="3"/>
            <a:endCxn id="5" idx="1"/>
          </p:cNvCxnSpPr>
          <p:nvPr/>
        </p:nvCxnSpPr>
        <p:spPr bwMode="auto">
          <a:xfrm flipV="1">
            <a:off x="1637805" y="3429000"/>
            <a:ext cx="864095" cy="52291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23">
            <a:extLst>
              <a:ext uri="{FF2B5EF4-FFF2-40B4-BE49-F238E27FC236}">
                <a16:creationId xmlns:a16="http://schemas.microsoft.com/office/drawing/2014/main" id="{B2899845-9C8A-ED3D-1890-4276AA423DFC}"/>
              </a:ext>
            </a:extLst>
          </p:cNvPr>
          <p:cNvCxnSpPr>
            <a:stCxn id="7" idx="3"/>
            <a:endCxn id="5" idx="1"/>
          </p:cNvCxnSpPr>
          <p:nvPr/>
        </p:nvCxnSpPr>
        <p:spPr bwMode="auto">
          <a:xfrm>
            <a:off x="1637805" y="3424838"/>
            <a:ext cx="864095" cy="41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24">
            <a:extLst>
              <a:ext uri="{FF2B5EF4-FFF2-40B4-BE49-F238E27FC236}">
                <a16:creationId xmlns:a16="http://schemas.microsoft.com/office/drawing/2014/main" id="{CE7DF904-54C7-3194-FA8B-2674B41F852B}"/>
              </a:ext>
            </a:extLst>
          </p:cNvPr>
          <p:cNvSpPr/>
          <p:nvPr/>
        </p:nvSpPr>
        <p:spPr bwMode="auto">
          <a:xfrm>
            <a:off x="5159896" y="1990777"/>
            <a:ext cx="1872208" cy="57606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13" name="Rechteck 25">
            <a:extLst>
              <a:ext uri="{FF2B5EF4-FFF2-40B4-BE49-F238E27FC236}">
                <a16:creationId xmlns:a16="http://schemas.microsoft.com/office/drawing/2014/main" id="{21EE725F-2116-3FB0-1146-E3908222EFCC}"/>
              </a:ext>
            </a:extLst>
          </p:cNvPr>
          <p:cNvSpPr/>
          <p:nvPr/>
        </p:nvSpPr>
        <p:spPr bwMode="auto">
          <a:xfrm>
            <a:off x="5159896" y="3136806"/>
            <a:ext cx="1872208" cy="57606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 –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Neighbors</a:t>
            </a:r>
            <a:endParaRPr lang="de-DE" dirty="0"/>
          </a:p>
        </p:txBody>
      </p:sp>
      <p:sp>
        <p:nvSpPr>
          <p:cNvPr id="14" name="Rechteck 26">
            <a:extLst>
              <a:ext uri="{FF2B5EF4-FFF2-40B4-BE49-F238E27FC236}">
                <a16:creationId xmlns:a16="http://schemas.microsoft.com/office/drawing/2014/main" id="{0E69E83B-B4A2-F54D-AB9E-EDC3B05A4488}"/>
              </a:ext>
            </a:extLst>
          </p:cNvPr>
          <p:cNvSpPr/>
          <p:nvPr/>
        </p:nvSpPr>
        <p:spPr bwMode="auto">
          <a:xfrm>
            <a:off x="5135885" y="4282835"/>
            <a:ext cx="1872208" cy="57606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cxnSp>
        <p:nvCxnSpPr>
          <p:cNvPr id="15" name="Gerade Verbindung mit Pfeil 28">
            <a:extLst>
              <a:ext uri="{FF2B5EF4-FFF2-40B4-BE49-F238E27FC236}">
                <a16:creationId xmlns:a16="http://schemas.microsoft.com/office/drawing/2014/main" id="{402636E6-213C-A6B0-844B-FD287BE2940B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 flipV="1">
            <a:off x="4230092" y="3424838"/>
            <a:ext cx="929804" cy="41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30">
            <a:extLst>
              <a:ext uri="{FF2B5EF4-FFF2-40B4-BE49-F238E27FC236}">
                <a16:creationId xmlns:a16="http://schemas.microsoft.com/office/drawing/2014/main" id="{E702A221-346E-4311-17D8-4690A1596594}"/>
              </a:ext>
            </a:extLst>
          </p:cNvPr>
          <p:cNvCxnSpPr>
            <a:stCxn id="5" idx="3"/>
            <a:endCxn id="12" idx="1"/>
          </p:cNvCxnSpPr>
          <p:nvPr/>
        </p:nvCxnSpPr>
        <p:spPr bwMode="auto">
          <a:xfrm flipV="1">
            <a:off x="4230092" y="2278809"/>
            <a:ext cx="929804" cy="115019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32">
            <a:extLst>
              <a:ext uri="{FF2B5EF4-FFF2-40B4-BE49-F238E27FC236}">
                <a16:creationId xmlns:a16="http://schemas.microsoft.com/office/drawing/2014/main" id="{EC81153C-BB7C-8F94-8F0F-7228442078AE}"/>
              </a:ext>
            </a:extLst>
          </p:cNvPr>
          <p:cNvCxnSpPr>
            <a:stCxn id="5" idx="3"/>
            <a:endCxn id="14" idx="1"/>
          </p:cNvCxnSpPr>
          <p:nvPr/>
        </p:nvCxnSpPr>
        <p:spPr bwMode="auto">
          <a:xfrm>
            <a:off x="4230092" y="3429000"/>
            <a:ext cx="905793" cy="1141867"/>
          </a:xfrm>
          <a:prstGeom prst="bentConnector3">
            <a:avLst>
              <a:gd name="adj1" fmla="val 510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34">
            <a:extLst>
              <a:ext uri="{FF2B5EF4-FFF2-40B4-BE49-F238E27FC236}">
                <a16:creationId xmlns:a16="http://schemas.microsoft.com/office/drawing/2014/main" id="{8F949866-2BA0-5D4E-B2F0-1ECA8C440BE9}"/>
              </a:ext>
            </a:extLst>
          </p:cNvPr>
          <p:cNvSpPr/>
          <p:nvPr/>
        </p:nvSpPr>
        <p:spPr bwMode="auto">
          <a:xfrm>
            <a:off x="8544272" y="1846761"/>
            <a:ext cx="2289632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get_plot</a:t>
            </a:r>
            <a:endParaRPr lang="de-DE" dirty="0"/>
          </a:p>
        </p:txBody>
      </p:sp>
      <p:sp>
        <p:nvSpPr>
          <p:cNvPr id="19" name="Ellipse 35">
            <a:extLst>
              <a:ext uri="{FF2B5EF4-FFF2-40B4-BE49-F238E27FC236}">
                <a16:creationId xmlns:a16="http://schemas.microsoft.com/office/drawing/2014/main" id="{BB03EA8F-87A0-6D4E-7A85-B204A46D644C}"/>
              </a:ext>
            </a:extLst>
          </p:cNvPr>
          <p:cNvSpPr/>
          <p:nvPr/>
        </p:nvSpPr>
        <p:spPr bwMode="auto">
          <a:xfrm>
            <a:off x="8544272" y="2635799"/>
            <a:ext cx="2289632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get_results</a:t>
            </a:r>
            <a:endParaRPr lang="de-DE" dirty="0"/>
          </a:p>
        </p:txBody>
      </p:sp>
      <p:sp>
        <p:nvSpPr>
          <p:cNvPr id="20" name="Ellipse 36">
            <a:extLst>
              <a:ext uri="{FF2B5EF4-FFF2-40B4-BE49-F238E27FC236}">
                <a16:creationId xmlns:a16="http://schemas.microsoft.com/office/drawing/2014/main" id="{8953F955-F33A-CD0D-D398-EDBEF9AD3EC0}"/>
              </a:ext>
            </a:extLst>
          </p:cNvPr>
          <p:cNvSpPr/>
          <p:nvPr/>
        </p:nvSpPr>
        <p:spPr bwMode="auto">
          <a:xfrm>
            <a:off x="8544272" y="3424838"/>
            <a:ext cx="2289632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get_userinput_prediction</a:t>
            </a:r>
            <a:endParaRPr lang="de-DE" dirty="0"/>
          </a:p>
        </p:txBody>
      </p:sp>
      <p:sp>
        <p:nvSpPr>
          <p:cNvPr id="21" name="Ellipse 37">
            <a:extLst>
              <a:ext uri="{FF2B5EF4-FFF2-40B4-BE49-F238E27FC236}">
                <a16:creationId xmlns:a16="http://schemas.microsoft.com/office/drawing/2014/main" id="{FF96A77E-A9B1-2F77-A7F2-E9E797CAE163}"/>
              </a:ext>
            </a:extLst>
          </p:cNvPr>
          <p:cNvSpPr/>
          <p:nvPr/>
        </p:nvSpPr>
        <p:spPr bwMode="auto">
          <a:xfrm>
            <a:off x="8544272" y="4213877"/>
            <a:ext cx="2289632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train_model</a:t>
            </a:r>
            <a:endParaRPr lang="de-DE" dirty="0"/>
          </a:p>
        </p:txBody>
      </p:sp>
      <p:sp>
        <p:nvSpPr>
          <p:cNvPr id="22" name="Flussdiagramm: Verbinder 40">
            <a:extLst>
              <a:ext uri="{FF2B5EF4-FFF2-40B4-BE49-F238E27FC236}">
                <a16:creationId xmlns:a16="http://schemas.microsoft.com/office/drawing/2014/main" id="{75F0A186-3F6B-F2B6-DC4D-D6B50C810AB1}"/>
              </a:ext>
            </a:extLst>
          </p:cNvPr>
          <p:cNvSpPr/>
          <p:nvPr/>
        </p:nvSpPr>
        <p:spPr bwMode="auto">
          <a:xfrm>
            <a:off x="7697803" y="3370838"/>
            <a:ext cx="108000" cy="108000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Verbinder: gewinkelt 42">
            <a:extLst>
              <a:ext uri="{FF2B5EF4-FFF2-40B4-BE49-F238E27FC236}">
                <a16:creationId xmlns:a16="http://schemas.microsoft.com/office/drawing/2014/main" id="{CCEFDF16-5B5E-F860-EFB7-69A1CD06E435}"/>
              </a:ext>
            </a:extLst>
          </p:cNvPr>
          <p:cNvCxnSpPr>
            <a:stCxn id="12" idx="3"/>
            <a:endCxn id="22" idx="1"/>
          </p:cNvCxnSpPr>
          <p:nvPr/>
        </p:nvCxnSpPr>
        <p:spPr bwMode="auto">
          <a:xfrm>
            <a:off x="7032104" y="2278809"/>
            <a:ext cx="681515" cy="110784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44">
            <a:extLst>
              <a:ext uri="{FF2B5EF4-FFF2-40B4-BE49-F238E27FC236}">
                <a16:creationId xmlns:a16="http://schemas.microsoft.com/office/drawing/2014/main" id="{C38432A0-7AF8-64F7-BCDC-19ED90C0A362}"/>
              </a:ext>
            </a:extLst>
          </p:cNvPr>
          <p:cNvCxnSpPr>
            <a:cxnSpLocks/>
            <a:stCxn id="13" idx="3"/>
            <a:endCxn id="22" idx="2"/>
          </p:cNvCxnSpPr>
          <p:nvPr/>
        </p:nvCxnSpPr>
        <p:spPr bwMode="auto">
          <a:xfrm>
            <a:off x="7032104" y="3424838"/>
            <a:ext cx="6656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47">
            <a:extLst>
              <a:ext uri="{FF2B5EF4-FFF2-40B4-BE49-F238E27FC236}">
                <a16:creationId xmlns:a16="http://schemas.microsoft.com/office/drawing/2014/main" id="{68841698-ACB9-A72A-C1F3-988A463E797E}"/>
              </a:ext>
            </a:extLst>
          </p:cNvPr>
          <p:cNvCxnSpPr>
            <a:stCxn id="14" idx="3"/>
            <a:endCxn id="22" idx="3"/>
          </p:cNvCxnSpPr>
          <p:nvPr/>
        </p:nvCxnSpPr>
        <p:spPr bwMode="auto">
          <a:xfrm flipV="1">
            <a:off x="7008093" y="3463022"/>
            <a:ext cx="705526" cy="110784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49">
            <a:extLst>
              <a:ext uri="{FF2B5EF4-FFF2-40B4-BE49-F238E27FC236}">
                <a16:creationId xmlns:a16="http://schemas.microsoft.com/office/drawing/2014/main" id="{2166D027-12EE-6226-72FF-003155C33244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 bwMode="auto">
          <a:xfrm flipV="1">
            <a:off x="7805803" y="2134793"/>
            <a:ext cx="738469" cy="129004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51">
            <a:extLst>
              <a:ext uri="{FF2B5EF4-FFF2-40B4-BE49-F238E27FC236}">
                <a16:creationId xmlns:a16="http://schemas.microsoft.com/office/drawing/2014/main" id="{21A12E46-EC33-E3E8-7D41-8CE3E3816B4D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 bwMode="auto">
          <a:xfrm flipV="1">
            <a:off x="7805803" y="2923831"/>
            <a:ext cx="738469" cy="50100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53">
            <a:extLst>
              <a:ext uri="{FF2B5EF4-FFF2-40B4-BE49-F238E27FC236}">
                <a16:creationId xmlns:a16="http://schemas.microsoft.com/office/drawing/2014/main" id="{513602E2-37E2-2C5F-0316-84770DA33335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 bwMode="auto">
          <a:xfrm>
            <a:off x="7805803" y="3424838"/>
            <a:ext cx="738469" cy="28803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55">
            <a:extLst>
              <a:ext uri="{FF2B5EF4-FFF2-40B4-BE49-F238E27FC236}">
                <a16:creationId xmlns:a16="http://schemas.microsoft.com/office/drawing/2014/main" id="{37523DE4-0888-72C4-4279-96F2AC63958E}"/>
              </a:ext>
            </a:extLst>
          </p:cNvPr>
          <p:cNvCxnSpPr>
            <a:cxnSpLocks/>
            <a:stCxn id="22" idx="6"/>
            <a:endCxn id="21" idx="2"/>
          </p:cNvCxnSpPr>
          <p:nvPr/>
        </p:nvCxnSpPr>
        <p:spPr bwMode="auto">
          <a:xfrm>
            <a:off x="7805803" y="3424838"/>
            <a:ext cx="738469" cy="107707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lipse 57">
            <a:extLst>
              <a:ext uri="{FF2B5EF4-FFF2-40B4-BE49-F238E27FC236}">
                <a16:creationId xmlns:a16="http://schemas.microsoft.com/office/drawing/2014/main" id="{034B4640-F06D-3772-61D7-A7BF1CAE7047}"/>
              </a:ext>
            </a:extLst>
          </p:cNvPr>
          <p:cNvSpPr/>
          <p:nvPr/>
        </p:nvSpPr>
        <p:spPr bwMode="auto">
          <a:xfrm>
            <a:off x="2449162" y="4218193"/>
            <a:ext cx="2025681" cy="52291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train_test_split</a:t>
            </a:r>
            <a:endParaRPr lang="de-DE" sz="1400" dirty="0"/>
          </a:p>
        </p:txBody>
      </p:sp>
      <p:sp>
        <p:nvSpPr>
          <p:cNvPr id="31" name="Ellipse 58">
            <a:extLst>
              <a:ext uri="{FF2B5EF4-FFF2-40B4-BE49-F238E27FC236}">
                <a16:creationId xmlns:a16="http://schemas.microsoft.com/office/drawing/2014/main" id="{919D5507-04EC-F2DE-A2EC-3A527F9E6288}"/>
              </a:ext>
            </a:extLst>
          </p:cNvPr>
          <p:cNvSpPr/>
          <p:nvPr/>
        </p:nvSpPr>
        <p:spPr bwMode="auto">
          <a:xfrm>
            <a:off x="2449161" y="4966042"/>
            <a:ext cx="2025681" cy="56425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Get_num_unique_values</a:t>
            </a:r>
            <a:endParaRPr lang="de-DE" sz="1200" dirty="0"/>
          </a:p>
        </p:txBody>
      </p:sp>
      <p:cxnSp>
        <p:nvCxnSpPr>
          <p:cNvPr id="32" name="Verbinder: gewinkelt 60">
            <a:extLst>
              <a:ext uri="{FF2B5EF4-FFF2-40B4-BE49-F238E27FC236}">
                <a16:creationId xmlns:a16="http://schemas.microsoft.com/office/drawing/2014/main" id="{13742521-C00C-927C-20E5-6BDCC7CB7B9A}"/>
              </a:ext>
            </a:extLst>
          </p:cNvPr>
          <p:cNvCxnSpPr>
            <a:stCxn id="5" idx="2"/>
            <a:endCxn id="30" idx="2"/>
          </p:cNvCxnSpPr>
          <p:nvPr/>
        </p:nvCxnSpPr>
        <p:spPr bwMode="auto">
          <a:xfrm rot="5400000">
            <a:off x="2549979" y="3663631"/>
            <a:ext cx="715200" cy="916834"/>
          </a:xfrm>
          <a:prstGeom prst="bentConnector4">
            <a:avLst>
              <a:gd name="adj1" fmla="val 31721"/>
              <a:gd name="adj2" fmla="val 1249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62">
            <a:extLst>
              <a:ext uri="{FF2B5EF4-FFF2-40B4-BE49-F238E27FC236}">
                <a16:creationId xmlns:a16="http://schemas.microsoft.com/office/drawing/2014/main" id="{5F7BB83D-89D5-751D-8E38-C9B93E40607F}"/>
              </a:ext>
            </a:extLst>
          </p:cNvPr>
          <p:cNvCxnSpPr>
            <a:stCxn id="5" idx="2"/>
            <a:endCxn id="31" idx="2"/>
          </p:cNvCxnSpPr>
          <p:nvPr/>
        </p:nvCxnSpPr>
        <p:spPr bwMode="auto">
          <a:xfrm rot="5400000">
            <a:off x="2165719" y="4047891"/>
            <a:ext cx="1483721" cy="916835"/>
          </a:xfrm>
          <a:prstGeom prst="bentConnector4">
            <a:avLst>
              <a:gd name="adj1" fmla="val 14814"/>
              <a:gd name="adj2" fmla="val 1249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01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1A18-DFA5-B837-2396-DAB53CAF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/>
                </a:solidFill>
              </a:rPr>
              <a:t>Support Vector </a:t>
            </a:r>
            <a:r>
              <a:rPr lang="de-DE" sz="4800" dirty="0" err="1">
                <a:solidFill>
                  <a:schemeClr val="accent1"/>
                </a:solidFill>
              </a:rPr>
              <a:t>Machine</a:t>
            </a:r>
            <a:r>
              <a:rPr lang="de-DE" sz="4800" dirty="0">
                <a:solidFill>
                  <a:schemeClr val="accent1"/>
                </a:solidFill>
              </a:rPr>
              <a:t> </a:t>
            </a:r>
            <a:r>
              <a:rPr lang="de-DE" sz="4800" dirty="0" err="1">
                <a:solidFill>
                  <a:schemeClr val="accent1"/>
                </a:solidFill>
              </a:rPr>
              <a:t>class</a:t>
            </a:r>
            <a:endParaRPr lang="de-DE" sz="4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FED1C-2A9C-C38F-1D1F-74D67F89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19</a:t>
            </a:fld>
            <a:endParaRPr lang="en-IN"/>
          </a:p>
        </p:txBody>
      </p:sp>
      <p:sp>
        <p:nvSpPr>
          <p:cNvPr id="5" name="Rechteck 6">
            <a:extLst>
              <a:ext uri="{FF2B5EF4-FFF2-40B4-BE49-F238E27FC236}">
                <a16:creationId xmlns:a16="http://schemas.microsoft.com/office/drawing/2014/main" id="{C50F894F-D377-52C4-72FC-04C048F1A14B}"/>
              </a:ext>
            </a:extLst>
          </p:cNvPr>
          <p:cNvSpPr/>
          <p:nvPr/>
        </p:nvSpPr>
        <p:spPr bwMode="auto">
          <a:xfrm>
            <a:off x="5159896" y="1844824"/>
            <a:ext cx="1872208" cy="57606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6" name="Ellipse 7">
            <a:extLst>
              <a:ext uri="{FF2B5EF4-FFF2-40B4-BE49-F238E27FC236}">
                <a16:creationId xmlns:a16="http://schemas.microsoft.com/office/drawing/2014/main" id="{2457C15B-FC5F-D6E5-2C1D-DF66615B1217}"/>
              </a:ext>
            </a:extLst>
          </p:cNvPr>
          <p:cNvSpPr/>
          <p:nvPr/>
        </p:nvSpPr>
        <p:spPr bwMode="auto">
          <a:xfrm>
            <a:off x="551384" y="3314899"/>
            <a:ext cx="2448272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get_plot</a:t>
            </a:r>
            <a:endParaRPr lang="de-DE" dirty="0"/>
          </a:p>
        </p:txBody>
      </p:sp>
      <p:sp>
        <p:nvSpPr>
          <p:cNvPr id="7" name="Ellipse 8">
            <a:extLst>
              <a:ext uri="{FF2B5EF4-FFF2-40B4-BE49-F238E27FC236}">
                <a16:creationId xmlns:a16="http://schemas.microsoft.com/office/drawing/2014/main" id="{8B3E8DE2-734F-99A8-9BCF-7A176F1700EE}"/>
              </a:ext>
            </a:extLst>
          </p:cNvPr>
          <p:cNvSpPr/>
          <p:nvPr/>
        </p:nvSpPr>
        <p:spPr bwMode="auto">
          <a:xfrm>
            <a:off x="3431704" y="3314899"/>
            <a:ext cx="2448272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get_results</a:t>
            </a:r>
            <a:endParaRPr lang="de-DE" dirty="0"/>
          </a:p>
        </p:txBody>
      </p:sp>
      <p:sp>
        <p:nvSpPr>
          <p:cNvPr id="8" name="Ellipse 9">
            <a:extLst>
              <a:ext uri="{FF2B5EF4-FFF2-40B4-BE49-F238E27FC236}">
                <a16:creationId xmlns:a16="http://schemas.microsoft.com/office/drawing/2014/main" id="{03CEB222-ABB4-CDB3-6B1C-624D49B5F50C}"/>
              </a:ext>
            </a:extLst>
          </p:cNvPr>
          <p:cNvSpPr/>
          <p:nvPr/>
        </p:nvSpPr>
        <p:spPr bwMode="auto">
          <a:xfrm>
            <a:off x="6312024" y="3314899"/>
            <a:ext cx="2425190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get_userinput_prediction</a:t>
            </a:r>
            <a:endParaRPr lang="de-DE" dirty="0"/>
          </a:p>
        </p:txBody>
      </p:sp>
      <p:sp>
        <p:nvSpPr>
          <p:cNvPr id="9" name="Ellipse 10">
            <a:extLst>
              <a:ext uri="{FF2B5EF4-FFF2-40B4-BE49-F238E27FC236}">
                <a16:creationId xmlns:a16="http://schemas.microsoft.com/office/drawing/2014/main" id="{3176AA5B-3881-E862-E0D9-35FF4AAB42CB}"/>
              </a:ext>
            </a:extLst>
          </p:cNvPr>
          <p:cNvSpPr/>
          <p:nvPr/>
        </p:nvSpPr>
        <p:spPr bwMode="auto">
          <a:xfrm>
            <a:off x="9192344" y="3314899"/>
            <a:ext cx="2448272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train_model</a:t>
            </a:r>
            <a:endParaRPr lang="de-DE" dirty="0"/>
          </a:p>
        </p:txBody>
      </p:sp>
      <p:cxnSp>
        <p:nvCxnSpPr>
          <p:cNvPr id="10" name="Verbinder: gewinkelt 12">
            <a:extLst>
              <a:ext uri="{FF2B5EF4-FFF2-40B4-BE49-F238E27FC236}">
                <a16:creationId xmlns:a16="http://schemas.microsoft.com/office/drawing/2014/main" id="{618DF13E-1E6E-8167-4723-DC6883BD1FCD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 rot="5400000">
            <a:off x="3488755" y="707653"/>
            <a:ext cx="894011" cy="432048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4">
            <a:extLst>
              <a:ext uri="{FF2B5EF4-FFF2-40B4-BE49-F238E27FC236}">
                <a16:creationId xmlns:a16="http://schemas.microsoft.com/office/drawing/2014/main" id="{1BFE2591-9CD6-7973-F14D-5E5336E19EAA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 rot="5400000">
            <a:off x="4928915" y="2147813"/>
            <a:ext cx="894011" cy="144016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6">
            <a:extLst>
              <a:ext uri="{FF2B5EF4-FFF2-40B4-BE49-F238E27FC236}">
                <a16:creationId xmlns:a16="http://schemas.microsoft.com/office/drawing/2014/main" id="{A6431FFB-24CC-4BBB-5DA8-D4255CD01B0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 rot="16200000" flipH="1">
            <a:off x="6363304" y="2153583"/>
            <a:ext cx="894011" cy="142861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8">
            <a:extLst>
              <a:ext uri="{FF2B5EF4-FFF2-40B4-BE49-F238E27FC236}">
                <a16:creationId xmlns:a16="http://schemas.microsoft.com/office/drawing/2014/main" id="{9CC958B8-A1D5-D3B2-6AE2-01C97E4600E7}"/>
              </a:ext>
            </a:extLst>
          </p:cNvPr>
          <p:cNvCxnSpPr>
            <a:stCxn id="5" idx="2"/>
            <a:endCxn id="9" idx="0"/>
          </p:cNvCxnSpPr>
          <p:nvPr/>
        </p:nvCxnSpPr>
        <p:spPr bwMode="auto">
          <a:xfrm rot="16200000" flipH="1">
            <a:off x="7809235" y="707653"/>
            <a:ext cx="894011" cy="432048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23">
            <a:extLst>
              <a:ext uri="{FF2B5EF4-FFF2-40B4-BE49-F238E27FC236}">
                <a16:creationId xmlns:a16="http://schemas.microsoft.com/office/drawing/2014/main" id="{41988451-9FA4-E622-1B29-5B76E1E04E7A}"/>
              </a:ext>
            </a:extLst>
          </p:cNvPr>
          <p:cNvSpPr/>
          <p:nvPr/>
        </p:nvSpPr>
        <p:spPr bwMode="auto">
          <a:xfrm>
            <a:off x="7397601" y="1841111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Kernel</a:t>
            </a:r>
          </a:p>
        </p:txBody>
      </p:sp>
      <p:sp>
        <p:nvSpPr>
          <p:cNvPr id="15" name="Rechteck 24">
            <a:extLst>
              <a:ext uri="{FF2B5EF4-FFF2-40B4-BE49-F238E27FC236}">
                <a16:creationId xmlns:a16="http://schemas.microsoft.com/office/drawing/2014/main" id="{1C7B4BB9-CA07-F1B5-F2DE-28D971DB1173}"/>
              </a:ext>
            </a:extLst>
          </p:cNvPr>
          <p:cNvSpPr/>
          <p:nvPr/>
        </p:nvSpPr>
        <p:spPr bwMode="auto">
          <a:xfrm>
            <a:off x="9136612" y="4247183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gamma</a:t>
            </a:r>
            <a:endParaRPr lang="de-DE" sz="1200" dirty="0"/>
          </a:p>
        </p:txBody>
      </p:sp>
      <p:sp>
        <p:nvSpPr>
          <p:cNvPr id="16" name="Rechteck 25">
            <a:extLst>
              <a:ext uri="{FF2B5EF4-FFF2-40B4-BE49-F238E27FC236}">
                <a16:creationId xmlns:a16="http://schemas.microsoft.com/office/drawing/2014/main" id="{657230DD-AFFB-293F-5513-4D7DF8BEB40B}"/>
              </a:ext>
            </a:extLst>
          </p:cNvPr>
          <p:cNvSpPr/>
          <p:nvPr/>
        </p:nvSpPr>
        <p:spPr bwMode="auto">
          <a:xfrm>
            <a:off x="9136611" y="4597809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coef0</a:t>
            </a:r>
          </a:p>
        </p:txBody>
      </p:sp>
      <p:sp>
        <p:nvSpPr>
          <p:cNvPr id="17" name="Rechteck 26">
            <a:extLst>
              <a:ext uri="{FF2B5EF4-FFF2-40B4-BE49-F238E27FC236}">
                <a16:creationId xmlns:a16="http://schemas.microsoft.com/office/drawing/2014/main" id="{3C3ABBFA-477F-A220-9ACD-5047803565BF}"/>
              </a:ext>
            </a:extLst>
          </p:cNvPr>
          <p:cNvSpPr/>
          <p:nvPr/>
        </p:nvSpPr>
        <p:spPr bwMode="auto">
          <a:xfrm>
            <a:off x="9136610" y="4948282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degree</a:t>
            </a:r>
            <a:endParaRPr lang="de-DE" sz="1200" dirty="0"/>
          </a:p>
        </p:txBody>
      </p:sp>
      <p:sp>
        <p:nvSpPr>
          <p:cNvPr id="18" name="Rechteck 27">
            <a:extLst>
              <a:ext uri="{FF2B5EF4-FFF2-40B4-BE49-F238E27FC236}">
                <a16:creationId xmlns:a16="http://schemas.microsoft.com/office/drawing/2014/main" id="{9332577D-0973-83BA-E12B-C303111E28A2}"/>
              </a:ext>
            </a:extLst>
          </p:cNvPr>
          <p:cNvSpPr/>
          <p:nvPr/>
        </p:nvSpPr>
        <p:spPr bwMode="auto">
          <a:xfrm>
            <a:off x="7397601" y="2193270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Max_iter</a:t>
            </a:r>
            <a:endParaRPr lang="de-DE" sz="1200" dirty="0"/>
          </a:p>
        </p:txBody>
      </p:sp>
      <p:sp>
        <p:nvSpPr>
          <p:cNvPr id="19" name="Rechteck 28">
            <a:extLst>
              <a:ext uri="{FF2B5EF4-FFF2-40B4-BE49-F238E27FC236}">
                <a16:creationId xmlns:a16="http://schemas.microsoft.com/office/drawing/2014/main" id="{C67B8E04-F525-4E39-8901-6A202E5B1D05}"/>
              </a:ext>
            </a:extLst>
          </p:cNvPr>
          <p:cNvSpPr/>
          <p:nvPr/>
        </p:nvSpPr>
        <p:spPr bwMode="auto">
          <a:xfrm>
            <a:off x="3943320" y="4225430"/>
            <a:ext cx="1437432" cy="316959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Bargraph_results</a:t>
            </a:r>
            <a:endParaRPr lang="de-DE" sz="1200" dirty="0"/>
          </a:p>
        </p:txBody>
      </p:sp>
      <p:sp>
        <p:nvSpPr>
          <p:cNvPr id="20" name="Rechteck 29">
            <a:extLst>
              <a:ext uri="{FF2B5EF4-FFF2-40B4-BE49-F238E27FC236}">
                <a16:creationId xmlns:a16="http://schemas.microsoft.com/office/drawing/2014/main" id="{9B49DB7B-EB13-1B19-B3BE-A372FE4BFB36}"/>
              </a:ext>
            </a:extLst>
          </p:cNvPr>
          <p:cNvSpPr/>
          <p:nvPr/>
        </p:nvSpPr>
        <p:spPr bwMode="auto">
          <a:xfrm>
            <a:off x="1341676" y="4251140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fig_train</a:t>
            </a:r>
            <a:endParaRPr lang="de-DE" sz="1200" dirty="0"/>
          </a:p>
        </p:txBody>
      </p:sp>
      <p:sp>
        <p:nvSpPr>
          <p:cNvPr id="21" name="Rechteck 30">
            <a:extLst>
              <a:ext uri="{FF2B5EF4-FFF2-40B4-BE49-F238E27FC236}">
                <a16:creationId xmlns:a16="http://schemas.microsoft.com/office/drawing/2014/main" id="{1C8DD7CA-BFE3-570D-C992-1E7540377BA9}"/>
              </a:ext>
            </a:extLst>
          </p:cNvPr>
          <p:cNvSpPr/>
          <p:nvPr/>
        </p:nvSpPr>
        <p:spPr bwMode="auto">
          <a:xfrm>
            <a:off x="1341676" y="4629475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fig</a:t>
            </a:r>
            <a:endParaRPr lang="de-DE" sz="1200" dirty="0"/>
          </a:p>
        </p:txBody>
      </p:sp>
      <p:sp>
        <p:nvSpPr>
          <p:cNvPr id="22" name="Rechteck 31">
            <a:extLst>
              <a:ext uri="{FF2B5EF4-FFF2-40B4-BE49-F238E27FC236}">
                <a16:creationId xmlns:a16="http://schemas.microsoft.com/office/drawing/2014/main" id="{54AC7028-77CF-82D6-3A20-E37FBD3F7596}"/>
              </a:ext>
            </a:extLst>
          </p:cNvPr>
          <p:cNvSpPr/>
          <p:nvPr/>
        </p:nvSpPr>
        <p:spPr bwMode="auto">
          <a:xfrm>
            <a:off x="10756166" y="4223449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clf</a:t>
            </a:r>
            <a:endParaRPr lang="de-DE" sz="1200" dirty="0"/>
          </a:p>
        </p:txBody>
      </p:sp>
      <p:sp>
        <p:nvSpPr>
          <p:cNvPr id="23" name="Rechteck 32">
            <a:extLst>
              <a:ext uri="{FF2B5EF4-FFF2-40B4-BE49-F238E27FC236}">
                <a16:creationId xmlns:a16="http://schemas.microsoft.com/office/drawing/2014/main" id="{4EB8C4AE-6DE6-F87D-E3E8-106B12D3CFF5}"/>
              </a:ext>
            </a:extLst>
          </p:cNvPr>
          <p:cNvSpPr/>
          <p:nvPr/>
        </p:nvSpPr>
        <p:spPr bwMode="auto">
          <a:xfrm>
            <a:off x="7726232" y="4225430"/>
            <a:ext cx="955250" cy="42402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strPredictedClass</a:t>
            </a:r>
            <a:endParaRPr lang="de-DE" sz="1200" dirty="0"/>
          </a:p>
        </p:txBody>
      </p:sp>
      <p:sp>
        <p:nvSpPr>
          <p:cNvPr id="24" name="Rechteck 33">
            <a:extLst>
              <a:ext uri="{FF2B5EF4-FFF2-40B4-BE49-F238E27FC236}">
                <a16:creationId xmlns:a16="http://schemas.microsoft.com/office/drawing/2014/main" id="{C74EC69E-3E61-0DDF-86D2-3685928AF861}"/>
              </a:ext>
            </a:extLst>
          </p:cNvPr>
          <p:cNvSpPr/>
          <p:nvPr/>
        </p:nvSpPr>
        <p:spPr bwMode="auto">
          <a:xfrm>
            <a:off x="6246633" y="4225430"/>
            <a:ext cx="1129234" cy="42402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User_testdata</a:t>
            </a:r>
            <a:endParaRPr lang="de-DE" sz="1200" dirty="0"/>
          </a:p>
        </p:txBody>
      </p:sp>
      <p:cxnSp>
        <p:nvCxnSpPr>
          <p:cNvPr id="25" name="Gerade Verbindung mit Pfeil 37">
            <a:extLst>
              <a:ext uri="{FF2B5EF4-FFF2-40B4-BE49-F238E27FC236}">
                <a16:creationId xmlns:a16="http://schemas.microsoft.com/office/drawing/2014/main" id="{3548CCF9-191B-6416-2413-A87FEF6BD526}"/>
              </a:ext>
            </a:extLst>
          </p:cNvPr>
          <p:cNvCxnSpPr>
            <a:stCxn id="6" idx="4"/>
            <a:endCxn id="20" idx="0"/>
          </p:cNvCxnSpPr>
          <p:nvPr/>
        </p:nvCxnSpPr>
        <p:spPr bwMode="auto">
          <a:xfrm flipH="1">
            <a:off x="1770996" y="3890963"/>
            <a:ext cx="4524" cy="360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39">
            <a:extLst>
              <a:ext uri="{FF2B5EF4-FFF2-40B4-BE49-F238E27FC236}">
                <a16:creationId xmlns:a16="http://schemas.microsoft.com/office/drawing/2014/main" id="{C5D8BA00-0933-707A-3FBB-CD4EE8A22420}"/>
              </a:ext>
            </a:extLst>
          </p:cNvPr>
          <p:cNvCxnSpPr>
            <a:stCxn id="7" idx="4"/>
            <a:endCxn id="19" idx="0"/>
          </p:cNvCxnSpPr>
          <p:nvPr/>
        </p:nvCxnSpPr>
        <p:spPr bwMode="auto">
          <a:xfrm>
            <a:off x="4655840" y="3890963"/>
            <a:ext cx="6196" cy="334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41">
            <a:extLst>
              <a:ext uri="{FF2B5EF4-FFF2-40B4-BE49-F238E27FC236}">
                <a16:creationId xmlns:a16="http://schemas.microsoft.com/office/drawing/2014/main" id="{2530BFA7-0466-DEEA-F2F1-4C2595DDE77A}"/>
              </a:ext>
            </a:extLst>
          </p:cNvPr>
          <p:cNvCxnSpPr>
            <a:cxnSpLocks/>
            <a:stCxn id="24" idx="0"/>
            <a:endCxn id="8" idx="4"/>
          </p:cNvCxnSpPr>
          <p:nvPr/>
        </p:nvCxnSpPr>
        <p:spPr bwMode="auto">
          <a:xfrm flipV="1">
            <a:off x="6811250" y="3890963"/>
            <a:ext cx="713369" cy="334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43">
            <a:extLst>
              <a:ext uri="{FF2B5EF4-FFF2-40B4-BE49-F238E27FC236}">
                <a16:creationId xmlns:a16="http://schemas.microsoft.com/office/drawing/2014/main" id="{838B7C20-CB90-DEBC-04D7-D000AF7026CD}"/>
              </a:ext>
            </a:extLst>
          </p:cNvPr>
          <p:cNvCxnSpPr>
            <a:cxnSpLocks/>
            <a:stCxn id="8" idx="4"/>
            <a:endCxn id="23" idx="0"/>
          </p:cNvCxnSpPr>
          <p:nvPr/>
        </p:nvCxnSpPr>
        <p:spPr bwMode="auto">
          <a:xfrm>
            <a:off x="7524619" y="3890963"/>
            <a:ext cx="679238" cy="334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45">
            <a:extLst>
              <a:ext uri="{FF2B5EF4-FFF2-40B4-BE49-F238E27FC236}">
                <a16:creationId xmlns:a16="http://schemas.microsoft.com/office/drawing/2014/main" id="{723BD19E-BD58-A5AD-2D14-C6D0EFCFCADD}"/>
              </a:ext>
            </a:extLst>
          </p:cNvPr>
          <p:cNvCxnSpPr>
            <a:stCxn id="15" idx="0"/>
            <a:endCxn id="9" idx="4"/>
          </p:cNvCxnSpPr>
          <p:nvPr/>
        </p:nvCxnSpPr>
        <p:spPr bwMode="auto">
          <a:xfrm flipV="1">
            <a:off x="9565932" y="3890963"/>
            <a:ext cx="850548" cy="3562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47">
            <a:extLst>
              <a:ext uri="{FF2B5EF4-FFF2-40B4-BE49-F238E27FC236}">
                <a16:creationId xmlns:a16="http://schemas.microsoft.com/office/drawing/2014/main" id="{F8C21BDB-4B55-21D8-4581-17B3732221EE}"/>
              </a:ext>
            </a:extLst>
          </p:cNvPr>
          <p:cNvCxnSpPr>
            <a:stCxn id="9" idx="4"/>
            <a:endCxn id="22" idx="0"/>
          </p:cNvCxnSpPr>
          <p:nvPr/>
        </p:nvCxnSpPr>
        <p:spPr bwMode="auto">
          <a:xfrm>
            <a:off x="10416480" y="3890963"/>
            <a:ext cx="769006" cy="332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49">
            <a:extLst>
              <a:ext uri="{FF2B5EF4-FFF2-40B4-BE49-F238E27FC236}">
                <a16:creationId xmlns:a16="http://schemas.microsoft.com/office/drawing/2014/main" id="{E0B0E4EB-1DCA-C880-C8B2-169798EB75F4}"/>
              </a:ext>
            </a:extLst>
          </p:cNvPr>
          <p:cNvCxnSpPr>
            <a:stCxn id="14" idx="1"/>
          </p:cNvCxnSpPr>
          <p:nvPr/>
        </p:nvCxnSpPr>
        <p:spPr bwMode="auto">
          <a:xfrm flipH="1" flipV="1">
            <a:off x="7032104" y="1973881"/>
            <a:ext cx="36549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25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D421-75A2-B3BD-6885-E0AE516CE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8145" y="44638"/>
            <a:ext cx="3796056" cy="108373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Regression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7E648-98F3-FA7D-C48C-FD7767FB36A6}"/>
              </a:ext>
            </a:extLst>
          </p:cNvPr>
          <p:cNvSpPr/>
          <p:nvPr/>
        </p:nvSpPr>
        <p:spPr>
          <a:xfrm>
            <a:off x="5006353" y="1870805"/>
            <a:ext cx="3071825" cy="3909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8D28FC-793A-D2C8-0868-C99F959688F2}"/>
              </a:ext>
            </a:extLst>
          </p:cNvPr>
          <p:cNvSpPr/>
          <p:nvPr/>
        </p:nvSpPr>
        <p:spPr>
          <a:xfrm>
            <a:off x="5239876" y="2436400"/>
            <a:ext cx="2645591" cy="4277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Train/Test Ratio</a:t>
            </a:r>
            <a:endParaRPr lang="en-IN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365834-F9CF-54FA-18DD-57B17A65119D}"/>
              </a:ext>
            </a:extLst>
          </p:cNvPr>
          <p:cNvSpPr/>
          <p:nvPr/>
        </p:nvSpPr>
        <p:spPr>
          <a:xfrm>
            <a:off x="5242782" y="2987007"/>
            <a:ext cx="2645591" cy="4277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Column to regress</a:t>
            </a:r>
            <a:endParaRPr lang="en-IN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436F9A-847E-2B99-4C75-A11EEE15217B}"/>
              </a:ext>
            </a:extLst>
          </p:cNvPr>
          <p:cNvSpPr/>
          <p:nvPr/>
        </p:nvSpPr>
        <p:spPr>
          <a:xfrm>
            <a:off x="5239876" y="3508113"/>
            <a:ext cx="2645591" cy="4277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Remove duplicates </a:t>
            </a:r>
            <a:endParaRPr lang="en-IN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BCC87-A259-7B3F-8A8E-7D7FC5C95C0A}"/>
              </a:ext>
            </a:extLst>
          </p:cNvPr>
          <p:cNvSpPr txBox="1"/>
          <p:nvPr/>
        </p:nvSpPr>
        <p:spPr>
          <a:xfrm>
            <a:off x="5200398" y="1882094"/>
            <a:ext cx="3071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Options for Data set up</a:t>
            </a:r>
            <a:endParaRPr lang="en-IN" sz="2000" b="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42D47A-63C0-DC53-D59E-07DB205B0B53}"/>
              </a:ext>
            </a:extLst>
          </p:cNvPr>
          <p:cNvSpPr/>
          <p:nvPr/>
        </p:nvSpPr>
        <p:spPr>
          <a:xfrm>
            <a:off x="5239876" y="4043966"/>
            <a:ext cx="2645591" cy="4277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Remove NA cells</a:t>
            </a:r>
            <a:endParaRPr lang="en-IN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6AF734-8EB4-7A75-2821-EE9DDB29FF84}"/>
              </a:ext>
            </a:extLst>
          </p:cNvPr>
          <p:cNvSpPr/>
          <p:nvPr/>
        </p:nvSpPr>
        <p:spPr>
          <a:xfrm>
            <a:off x="5248255" y="4594582"/>
            <a:ext cx="2645591" cy="4277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Drop Columns</a:t>
            </a:r>
            <a:endParaRPr lang="en-IN" sz="2000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E37470C-B0E5-1527-616D-2A7A17C5BE1E}"/>
              </a:ext>
            </a:extLst>
          </p:cNvPr>
          <p:cNvSpPr/>
          <p:nvPr/>
        </p:nvSpPr>
        <p:spPr>
          <a:xfrm>
            <a:off x="4033241" y="3368764"/>
            <a:ext cx="880533" cy="427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49E3C3-3A0F-8C46-DA74-09CF9FB88E26}"/>
              </a:ext>
            </a:extLst>
          </p:cNvPr>
          <p:cNvSpPr/>
          <p:nvPr/>
        </p:nvSpPr>
        <p:spPr>
          <a:xfrm>
            <a:off x="5234059" y="5129495"/>
            <a:ext cx="2645591" cy="4277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Scale option</a:t>
            </a:r>
            <a:endParaRPr lang="en-IN" sz="2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F94DB3C-FB73-B557-60B9-AC7837B7A809}"/>
              </a:ext>
            </a:extLst>
          </p:cNvPr>
          <p:cNvSpPr/>
          <p:nvPr/>
        </p:nvSpPr>
        <p:spPr>
          <a:xfrm>
            <a:off x="9313344" y="2986718"/>
            <a:ext cx="1986844" cy="1157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Data Set Preparation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55C69BE-997A-C033-8048-9F1689654ABC}"/>
              </a:ext>
            </a:extLst>
          </p:cNvPr>
          <p:cNvSpPr/>
          <p:nvPr/>
        </p:nvSpPr>
        <p:spPr>
          <a:xfrm>
            <a:off x="1851385" y="2992361"/>
            <a:ext cx="2094087" cy="1157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C000"/>
                </a:solidFill>
                <a:latin typeface="Arial" panose="020B0604020202020204" pitchFamily="34" charset="0"/>
              </a:rPr>
              <a:t>Source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dirty="0">
                <a:solidFill>
                  <a:srgbClr val="FFC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147015C-2C6A-6C00-3D35-70AF2A917E37}"/>
              </a:ext>
            </a:extLst>
          </p:cNvPr>
          <p:cNvSpPr/>
          <p:nvPr/>
        </p:nvSpPr>
        <p:spPr>
          <a:xfrm>
            <a:off x="8272223" y="3363118"/>
            <a:ext cx="880533" cy="427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730E9B-B308-4F0B-92C1-A7EDE94B1907}"/>
              </a:ext>
            </a:extLst>
          </p:cNvPr>
          <p:cNvSpPr/>
          <p:nvPr/>
        </p:nvSpPr>
        <p:spPr>
          <a:xfrm>
            <a:off x="9606848" y="5149555"/>
            <a:ext cx="1614317" cy="664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selection </a:t>
            </a:r>
            <a:endParaRPr lang="en-IN" dirty="0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267BC662-BBFA-B5D5-11AC-B96C3862B25F}"/>
              </a:ext>
            </a:extLst>
          </p:cNvPr>
          <p:cNvSpPr/>
          <p:nvPr/>
        </p:nvSpPr>
        <p:spPr>
          <a:xfrm>
            <a:off x="10182581" y="4257179"/>
            <a:ext cx="428978" cy="756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CC9621-474D-A6F8-B979-3CC404764B03}"/>
              </a:ext>
            </a:extLst>
          </p:cNvPr>
          <p:cNvSpPr txBox="1"/>
          <p:nvPr/>
        </p:nvSpPr>
        <p:spPr>
          <a:xfrm>
            <a:off x="553158" y="3347253"/>
            <a:ext cx="154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file</a:t>
            </a:r>
            <a:endParaRPr lang="en-IN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8146B47-D917-423F-D1F8-67BF8C8688D6}"/>
              </a:ext>
            </a:extLst>
          </p:cNvPr>
          <p:cNvSpPr/>
          <p:nvPr/>
        </p:nvSpPr>
        <p:spPr>
          <a:xfrm>
            <a:off x="553158" y="3225888"/>
            <a:ext cx="1241773" cy="6100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5195B3A9-7356-F0E9-C298-A08C7E500533}"/>
              </a:ext>
            </a:extLst>
          </p:cNvPr>
          <p:cNvSpPr/>
          <p:nvPr/>
        </p:nvSpPr>
        <p:spPr>
          <a:xfrm>
            <a:off x="2619026" y="2509335"/>
            <a:ext cx="349956" cy="36933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C47EE6-467B-C758-837C-01F1A4BAD24A}"/>
              </a:ext>
            </a:extLst>
          </p:cNvPr>
          <p:cNvSpPr txBox="1"/>
          <p:nvPr/>
        </p:nvSpPr>
        <p:spPr>
          <a:xfrm>
            <a:off x="1477607" y="2109019"/>
            <a:ext cx="16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Smoothen Data</a:t>
            </a:r>
            <a:endParaRPr lang="en-IN" dirty="0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B681F35B-5161-B024-E10B-50B60DCDDEEC}"/>
              </a:ext>
            </a:extLst>
          </p:cNvPr>
          <p:cNvSpPr/>
          <p:nvPr/>
        </p:nvSpPr>
        <p:spPr>
          <a:xfrm>
            <a:off x="2619026" y="4257179"/>
            <a:ext cx="349956" cy="369332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0003C6-D309-00AA-6884-16BA13ADB944}"/>
              </a:ext>
            </a:extLst>
          </p:cNvPr>
          <p:cNvSpPr txBox="1"/>
          <p:nvPr/>
        </p:nvSpPr>
        <p:spPr>
          <a:xfrm>
            <a:off x="1377249" y="4709284"/>
            <a:ext cx="194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Chose From Drive</a:t>
            </a:r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F57447-5C0A-0892-88F4-5E3649FED9D3}"/>
              </a:ext>
            </a:extLst>
          </p:cNvPr>
          <p:cNvSpPr/>
          <p:nvPr/>
        </p:nvSpPr>
        <p:spPr>
          <a:xfrm>
            <a:off x="1477607" y="2166588"/>
            <a:ext cx="1643270" cy="298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26648F4-91AA-528C-A096-A7719C1AC6D2}"/>
              </a:ext>
            </a:extLst>
          </p:cNvPr>
          <p:cNvSpPr/>
          <p:nvPr/>
        </p:nvSpPr>
        <p:spPr>
          <a:xfrm>
            <a:off x="1377249" y="4720573"/>
            <a:ext cx="1766207" cy="313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22A73-0427-DFA3-674C-88833740AE66}"/>
              </a:ext>
            </a:extLst>
          </p:cNvPr>
          <p:cNvSpPr txBox="1"/>
          <p:nvPr/>
        </p:nvSpPr>
        <p:spPr>
          <a:xfrm>
            <a:off x="756360" y="1478843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Input: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8487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1C8B-EB03-6AE5-A8C9-AEE513A6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/>
                </a:solidFill>
              </a:rPr>
              <a:t>Support Vector </a:t>
            </a:r>
            <a:r>
              <a:rPr lang="de-DE" sz="4800" dirty="0" err="1">
                <a:solidFill>
                  <a:schemeClr val="accent1"/>
                </a:solidFill>
              </a:rPr>
              <a:t>Machine</a:t>
            </a:r>
            <a:r>
              <a:rPr lang="de-DE" sz="4800" dirty="0">
                <a:solidFill>
                  <a:schemeClr val="accent1"/>
                </a:solidFill>
              </a:rPr>
              <a:t> </a:t>
            </a:r>
            <a:r>
              <a:rPr lang="de-DE" sz="4800" dirty="0" err="1">
                <a:solidFill>
                  <a:schemeClr val="accent1"/>
                </a:solidFill>
              </a:rPr>
              <a:t>class</a:t>
            </a:r>
            <a:endParaRPr lang="de-DE" sz="4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B64B9-02A3-813D-96C7-DB83D8C4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20</a:t>
            </a:fld>
            <a:endParaRPr lang="en-IN"/>
          </a:p>
        </p:txBody>
      </p:sp>
      <p:pic>
        <p:nvPicPr>
          <p:cNvPr id="31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2B77E4EA-232E-B270-4A99-B400124D2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6" b="5271"/>
          <a:stretch/>
        </p:blipFill>
        <p:spPr>
          <a:xfrm>
            <a:off x="1204913" y="2211185"/>
            <a:ext cx="4891087" cy="3434761"/>
          </a:xfrm>
          <a:prstGeom prst="rect">
            <a:avLst/>
          </a:prstGeom>
          <a:noFill/>
        </p:spPr>
      </p:pic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65687322-1CD7-436A-8B09-C423D08C09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67"/>
          <a:stretch/>
        </p:blipFill>
        <p:spPr>
          <a:xfrm>
            <a:off x="6792149" y="2211185"/>
            <a:ext cx="4891087" cy="3434761"/>
          </a:xfrm>
          <a:prstGeom prst="rect">
            <a:avLst/>
          </a:prstGeom>
          <a:noFill/>
        </p:spPr>
      </p:pic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27D88722-7E52-D599-27E7-417359FF2426}"/>
              </a:ext>
            </a:extLst>
          </p:cNvPr>
          <p:cNvSpPr txBox="1">
            <a:spLocks/>
          </p:cNvSpPr>
          <p:nvPr/>
        </p:nvSpPr>
        <p:spPr>
          <a:xfrm>
            <a:off x="1208242" y="1522817"/>
            <a:ext cx="5220000" cy="688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Fit a straight line</a:t>
            </a:r>
            <a:endParaRPr lang="en-US" dirty="0"/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56A6765D-FCD3-25AD-2C43-B07A71C3827F}"/>
              </a:ext>
            </a:extLst>
          </p:cNvPr>
          <p:cNvSpPr txBox="1">
            <a:spLocks/>
          </p:cNvSpPr>
          <p:nvPr/>
        </p:nvSpPr>
        <p:spPr>
          <a:xfrm>
            <a:off x="6792149" y="1522817"/>
            <a:ext cx="5220000" cy="6883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Best decision border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98C66E-BB42-889D-68C2-E585966838FB}"/>
              </a:ext>
            </a:extLst>
          </p:cNvPr>
          <p:cNvSpPr txBox="1"/>
          <p:nvPr/>
        </p:nvSpPr>
        <p:spPr bwMode="auto">
          <a:xfrm>
            <a:off x="6888088" y="5645946"/>
            <a:ext cx="612648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700" dirty="0"/>
              <a:t>https://miro.medium.com/v2/resize:fit:640/format:webp/1*irg_jfdAar9gfe0j-Q04vQ.png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9E49C3-BE0D-C712-D062-AF9F2F6C56F4}"/>
              </a:ext>
            </a:extLst>
          </p:cNvPr>
          <p:cNvSpPr txBox="1"/>
          <p:nvPr/>
        </p:nvSpPr>
        <p:spPr bwMode="auto">
          <a:xfrm>
            <a:off x="1195009" y="5615754"/>
            <a:ext cx="382087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700" dirty="0"/>
              <a:t>https://miro.medium.com/v2/resize:fit:640/format:webp/1*AMR3v-jCvUMXPUtQskzxmQ.png</a:t>
            </a:r>
          </a:p>
        </p:txBody>
      </p:sp>
    </p:spTree>
    <p:extLst>
      <p:ext uri="{BB962C8B-B14F-4D97-AF65-F5344CB8AC3E}">
        <p14:creationId xmlns:p14="http://schemas.microsoft.com/office/powerpoint/2010/main" val="1198431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1A18-DFA5-B837-2396-DAB53CAF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/>
                </a:solidFill>
              </a:rPr>
              <a:t>Support Vector </a:t>
            </a:r>
            <a:r>
              <a:rPr lang="de-DE" sz="4800" dirty="0" err="1">
                <a:solidFill>
                  <a:schemeClr val="accent1"/>
                </a:solidFill>
              </a:rPr>
              <a:t>Machine</a:t>
            </a:r>
            <a:r>
              <a:rPr lang="de-DE" sz="4800" dirty="0">
                <a:solidFill>
                  <a:schemeClr val="accent1"/>
                </a:solidFill>
              </a:rPr>
              <a:t> </a:t>
            </a:r>
            <a:r>
              <a:rPr lang="de-DE" sz="4800" dirty="0" err="1">
                <a:solidFill>
                  <a:schemeClr val="accent1"/>
                </a:solidFill>
              </a:rPr>
              <a:t>class</a:t>
            </a:r>
            <a:endParaRPr lang="de-DE" sz="4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FED1C-2A9C-C38F-1D1F-74D67F89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21</a:t>
            </a:fld>
            <a:endParaRPr lang="en-IN"/>
          </a:p>
        </p:txBody>
      </p:sp>
      <p:sp>
        <p:nvSpPr>
          <p:cNvPr id="5" name="Rechteck 6">
            <a:extLst>
              <a:ext uri="{FF2B5EF4-FFF2-40B4-BE49-F238E27FC236}">
                <a16:creationId xmlns:a16="http://schemas.microsoft.com/office/drawing/2014/main" id="{C50F894F-D377-52C4-72FC-04C048F1A14B}"/>
              </a:ext>
            </a:extLst>
          </p:cNvPr>
          <p:cNvSpPr/>
          <p:nvPr/>
        </p:nvSpPr>
        <p:spPr bwMode="auto">
          <a:xfrm>
            <a:off x="5159896" y="1844824"/>
            <a:ext cx="1872208" cy="57606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6" name="Ellipse 7">
            <a:extLst>
              <a:ext uri="{FF2B5EF4-FFF2-40B4-BE49-F238E27FC236}">
                <a16:creationId xmlns:a16="http://schemas.microsoft.com/office/drawing/2014/main" id="{2457C15B-FC5F-D6E5-2C1D-DF66615B1217}"/>
              </a:ext>
            </a:extLst>
          </p:cNvPr>
          <p:cNvSpPr/>
          <p:nvPr/>
        </p:nvSpPr>
        <p:spPr bwMode="auto">
          <a:xfrm>
            <a:off x="551384" y="3314899"/>
            <a:ext cx="2448272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get_plot</a:t>
            </a:r>
            <a:endParaRPr lang="de-DE" dirty="0"/>
          </a:p>
        </p:txBody>
      </p:sp>
      <p:sp>
        <p:nvSpPr>
          <p:cNvPr id="7" name="Ellipse 8">
            <a:extLst>
              <a:ext uri="{FF2B5EF4-FFF2-40B4-BE49-F238E27FC236}">
                <a16:creationId xmlns:a16="http://schemas.microsoft.com/office/drawing/2014/main" id="{8B3E8DE2-734F-99A8-9BCF-7A176F1700EE}"/>
              </a:ext>
            </a:extLst>
          </p:cNvPr>
          <p:cNvSpPr/>
          <p:nvPr/>
        </p:nvSpPr>
        <p:spPr bwMode="auto">
          <a:xfrm>
            <a:off x="3431704" y="3314899"/>
            <a:ext cx="2448272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get_results</a:t>
            </a:r>
            <a:endParaRPr lang="de-DE" dirty="0"/>
          </a:p>
        </p:txBody>
      </p:sp>
      <p:sp>
        <p:nvSpPr>
          <p:cNvPr id="8" name="Ellipse 9">
            <a:extLst>
              <a:ext uri="{FF2B5EF4-FFF2-40B4-BE49-F238E27FC236}">
                <a16:creationId xmlns:a16="http://schemas.microsoft.com/office/drawing/2014/main" id="{03CEB222-ABB4-CDB3-6B1C-624D49B5F50C}"/>
              </a:ext>
            </a:extLst>
          </p:cNvPr>
          <p:cNvSpPr/>
          <p:nvPr/>
        </p:nvSpPr>
        <p:spPr bwMode="auto">
          <a:xfrm>
            <a:off x="6312024" y="3314899"/>
            <a:ext cx="2425190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get_userinput_prediction</a:t>
            </a:r>
            <a:endParaRPr lang="de-DE" dirty="0"/>
          </a:p>
        </p:txBody>
      </p:sp>
      <p:sp>
        <p:nvSpPr>
          <p:cNvPr id="9" name="Ellipse 10">
            <a:extLst>
              <a:ext uri="{FF2B5EF4-FFF2-40B4-BE49-F238E27FC236}">
                <a16:creationId xmlns:a16="http://schemas.microsoft.com/office/drawing/2014/main" id="{3176AA5B-3881-E862-E0D9-35FF4AAB42CB}"/>
              </a:ext>
            </a:extLst>
          </p:cNvPr>
          <p:cNvSpPr/>
          <p:nvPr/>
        </p:nvSpPr>
        <p:spPr bwMode="auto">
          <a:xfrm>
            <a:off x="9192344" y="3314899"/>
            <a:ext cx="2448272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train_model</a:t>
            </a:r>
            <a:endParaRPr lang="de-DE" dirty="0"/>
          </a:p>
        </p:txBody>
      </p:sp>
      <p:cxnSp>
        <p:nvCxnSpPr>
          <p:cNvPr id="10" name="Verbinder: gewinkelt 12">
            <a:extLst>
              <a:ext uri="{FF2B5EF4-FFF2-40B4-BE49-F238E27FC236}">
                <a16:creationId xmlns:a16="http://schemas.microsoft.com/office/drawing/2014/main" id="{618DF13E-1E6E-8167-4723-DC6883BD1FCD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 rot="5400000">
            <a:off x="3488755" y="707653"/>
            <a:ext cx="894011" cy="432048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4">
            <a:extLst>
              <a:ext uri="{FF2B5EF4-FFF2-40B4-BE49-F238E27FC236}">
                <a16:creationId xmlns:a16="http://schemas.microsoft.com/office/drawing/2014/main" id="{1BFE2591-9CD6-7973-F14D-5E5336E19EAA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 rot="5400000">
            <a:off x="4928915" y="2147813"/>
            <a:ext cx="894011" cy="144016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6">
            <a:extLst>
              <a:ext uri="{FF2B5EF4-FFF2-40B4-BE49-F238E27FC236}">
                <a16:creationId xmlns:a16="http://schemas.microsoft.com/office/drawing/2014/main" id="{A6431FFB-24CC-4BBB-5DA8-D4255CD01B0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 rot="16200000" flipH="1">
            <a:off x="6363304" y="2153583"/>
            <a:ext cx="894011" cy="142861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8">
            <a:extLst>
              <a:ext uri="{FF2B5EF4-FFF2-40B4-BE49-F238E27FC236}">
                <a16:creationId xmlns:a16="http://schemas.microsoft.com/office/drawing/2014/main" id="{9CC958B8-A1D5-D3B2-6AE2-01C97E4600E7}"/>
              </a:ext>
            </a:extLst>
          </p:cNvPr>
          <p:cNvCxnSpPr>
            <a:stCxn id="5" idx="2"/>
            <a:endCxn id="9" idx="0"/>
          </p:cNvCxnSpPr>
          <p:nvPr/>
        </p:nvCxnSpPr>
        <p:spPr bwMode="auto">
          <a:xfrm rot="16200000" flipH="1">
            <a:off x="7809235" y="707653"/>
            <a:ext cx="894011" cy="432048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23">
            <a:extLst>
              <a:ext uri="{FF2B5EF4-FFF2-40B4-BE49-F238E27FC236}">
                <a16:creationId xmlns:a16="http://schemas.microsoft.com/office/drawing/2014/main" id="{41988451-9FA4-E622-1B29-5B76E1E04E7A}"/>
              </a:ext>
            </a:extLst>
          </p:cNvPr>
          <p:cNvSpPr/>
          <p:nvPr/>
        </p:nvSpPr>
        <p:spPr bwMode="auto">
          <a:xfrm>
            <a:off x="7397601" y="1841111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Kernel</a:t>
            </a:r>
          </a:p>
        </p:txBody>
      </p:sp>
      <p:sp>
        <p:nvSpPr>
          <p:cNvPr id="15" name="Rechteck 24">
            <a:extLst>
              <a:ext uri="{FF2B5EF4-FFF2-40B4-BE49-F238E27FC236}">
                <a16:creationId xmlns:a16="http://schemas.microsoft.com/office/drawing/2014/main" id="{1C7B4BB9-CA07-F1B5-F2DE-28D971DB1173}"/>
              </a:ext>
            </a:extLst>
          </p:cNvPr>
          <p:cNvSpPr/>
          <p:nvPr/>
        </p:nvSpPr>
        <p:spPr bwMode="auto">
          <a:xfrm>
            <a:off x="9136612" y="4247183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gamma</a:t>
            </a:r>
            <a:endParaRPr lang="de-DE" sz="1200" dirty="0"/>
          </a:p>
        </p:txBody>
      </p:sp>
      <p:sp>
        <p:nvSpPr>
          <p:cNvPr id="16" name="Rechteck 25">
            <a:extLst>
              <a:ext uri="{FF2B5EF4-FFF2-40B4-BE49-F238E27FC236}">
                <a16:creationId xmlns:a16="http://schemas.microsoft.com/office/drawing/2014/main" id="{657230DD-AFFB-293F-5513-4D7DF8BEB40B}"/>
              </a:ext>
            </a:extLst>
          </p:cNvPr>
          <p:cNvSpPr/>
          <p:nvPr/>
        </p:nvSpPr>
        <p:spPr bwMode="auto">
          <a:xfrm>
            <a:off x="9136611" y="4597809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coef0</a:t>
            </a:r>
          </a:p>
        </p:txBody>
      </p:sp>
      <p:sp>
        <p:nvSpPr>
          <p:cNvPr id="17" name="Rechteck 26">
            <a:extLst>
              <a:ext uri="{FF2B5EF4-FFF2-40B4-BE49-F238E27FC236}">
                <a16:creationId xmlns:a16="http://schemas.microsoft.com/office/drawing/2014/main" id="{3C3ABBFA-477F-A220-9ACD-5047803565BF}"/>
              </a:ext>
            </a:extLst>
          </p:cNvPr>
          <p:cNvSpPr/>
          <p:nvPr/>
        </p:nvSpPr>
        <p:spPr bwMode="auto">
          <a:xfrm>
            <a:off x="9136610" y="4948282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degree</a:t>
            </a:r>
            <a:endParaRPr lang="de-DE" sz="1200" dirty="0"/>
          </a:p>
        </p:txBody>
      </p:sp>
      <p:sp>
        <p:nvSpPr>
          <p:cNvPr id="18" name="Rechteck 27">
            <a:extLst>
              <a:ext uri="{FF2B5EF4-FFF2-40B4-BE49-F238E27FC236}">
                <a16:creationId xmlns:a16="http://schemas.microsoft.com/office/drawing/2014/main" id="{9332577D-0973-83BA-E12B-C303111E28A2}"/>
              </a:ext>
            </a:extLst>
          </p:cNvPr>
          <p:cNvSpPr/>
          <p:nvPr/>
        </p:nvSpPr>
        <p:spPr bwMode="auto">
          <a:xfrm>
            <a:off x="7397601" y="2193270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Max_iter</a:t>
            </a:r>
            <a:endParaRPr lang="de-DE" sz="1200" dirty="0"/>
          </a:p>
        </p:txBody>
      </p:sp>
      <p:sp>
        <p:nvSpPr>
          <p:cNvPr id="19" name="Rechteck 28">
            <a:extLst>
              <a:ext uri="{FF2B5EF4-FFF2-40B4-BE49-F238E27FC236}">
                <a16:creationId xmlns:a16="http://schemas.microsoft.com/office/drawing/2014/main" id="{C67B8E04-F525-4E39-8901-6A202E5B1D05}"/>
              </a:ext>
            </a:extLst>
          </p:cNvPr>
          <p:cNvSpPr/>
          <p:nvPr/>
        </p:nvSpPr>
        <p:spPr bwMode="auto">
          <a:xfrm>
            <a:off x="3943320" y="4225430"/>
            <a:ext cx="1437432" cy="316959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Bargraph_results</a:t>
            </a:r>
            <a:endParaRPr lang="de-DE" sz="1200" dirty="0"/>
          </a:p>
        </p:txBody>
      </p:sp>
      <p:sp>
        <p:nvSpPr>
          <p:cNvPr id="20" name="Rechteck 29">
            <a:extLst>
              <a:ext uri="{FF2B5EF4-FFF2-40B4-BE49-F238E27FC236}">
                <a16:creationId xmlns:a16="http://schemas.microsoft.com/office/drawing/2014/main" id="{9B49DB7B-EB13-1B19-B3BE-A372FE4BFB36}"/>
              </a:ext>
            </a:extLst>
          </p:cNvPr>
          <p:cNvSpPr/>
          <p:nvPr/>
        </p:nvSpPr>
        <p:spPr bwMode="auto">
          <a:xfrm>
            <a:off x="1341676" y="4251140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fig_train</a:t>
            </a:r>
            <a:endParaRPr lang="de-DE" sz="1200" dirty="0"/>
          </a:p>
        </p:txBody>
      </p:sp>
      <p:sp>
        <p:nvSpPr>
          <p:cNvPr id="21" name="Rechteck 30">
            <a:extLst>
              <a:ext uri="{FF2B5EF4-FFF2-40B4-BE49-F238E27FC236}">
                <a16:creationId xmlns:a16="http://schemas.microsoft.com/office/drawing/2014/main" id="{1C8DD7CA-BFE3-570D-C992-1E7540377BA9}"/>
              </a:ext>
            </a:extLst>
          </p:cNvPr>
          <p:cNvSpPr/>
          <p:nvPr/>
        </p:nvSpPr>
        <p:spPr bwMode="auto">
          <a:xfrm>
            <a:off x="1341676" y="4629475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fig</a:t>
            </a:r>
            <a:endParaRPr lang="de-DE" sz="1200" dirty="0"/>
          </a:p>
        </p:txBody>
      </p:sp>
      <p:sp>
        <p:nvSpPr>
          <p:cNvPr id="22" name="Rechteck 31">
            <a:extLst>
              <a:ext uri="{FF2B5EF4-FFF2-40B4-BE49-F238E27FC236}">
                <a16:creationId xmlns:a16="http://schemas.microsoft.com/office/drawing/2014/main" id="{54AC7028-77CF-82D6-3A20-E37FBD3F7596}"/>
              </a:ext>
            </a:extLst>
          </p:cNvPr>
          <p:cNvSpPr/>
          <p:nvPr/>
        </p:nvSpPr>
        <p:spPr bwMode="auto">
          <a:xfrm>
            <a:off x="10756166" y="4223449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clf</a:t>
            </a:r>
            <a:endParaRPr lang="de-DE" sz="1200" dirty="0"/>
          </a:p>
        </p:txBody>
      </p:sp>
      <p:sp>
        <p:nvSpPr>
          <p:cNvPr id="23" name="Rechteck 32">
            <a:extLst>
              <a:ext uri="{FF2B5EF4-FFF2-40B4-BE49-F238E27FC236}">
                <a16:creationId xmlns:a16="http://schemas.microsoft.com/office/drawing/2014/main" id="{4EB8C4AE-6DE6-F87D-E3E8-106B12D3CFF5}"/>
              </a:ext>
            </a:extLst>
          </p:cNvPr>
          <p:cNvSpPr/>
          <p:nvPr/>
        </p:nvSpPr>
        <p:spPr bwMode="auto">
          <a:xfrm>
            <a:off x="7726232" y="4225430"/>
            <a:ext cx="955250" cy="42402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strPredictedClass</a:t>
            </a:r>
            <a:endParaRPr lang="de-DE" sz="1200" dirty="0"/>
          </a:p>
        </p:txBody>
      </p:sp>
      <p:sp>
        <p:nvSpPr>
          <p:cNvPr id="24" name="Rechteck 33">
            <a:extLst>
              <a:ext uri="{FF2B5EF4-FFF2-40B4-BE49-F238E27FC236}">
                <a16:creationId xmlns:a16="http://schemas.microsoft.com/office/drawing/2014/main" id="{C74EC69E-3E61-0DDF-86D2-3685928AF861}"/>
              </a:ext>
            </a:extLst>
          </p:cNvPr>
          <p:cNvSpPr/>
          <p:nvPr/>
        </p:nvSpPr>
        <p:spPr bwMode="auto">
          <a:xfrm>
            <a:off x="6246633" y="4225430"/>
            <a:ext cx="1129234" cy="42402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User_testdata</a:t>
            </a:r>
            <a:endParaRPr lang="de-DE" sz="1200" dirty="0"/>
          </a:p>
        </p:txBody>
      </p:sp>
      <p:cxnSp>
        <p:nvCxnSpPr>
          <p:cNvPr id="25" name="Gerade Verbindung mit Pfeil 37">
            <a:extLst>
              <a:ext uri="{FF2B5EF4-FFF2-40B4-BE49-F238E27FC236}">
                <a16:creationId xmlns:a16="http://schemas.microsoft.com/office/drawing/2014/main" id="{3548CCF9-191B-6416-2413-A87FEF6BD526}"/>
              </a:ext>
            </a:extLst>
          </p:cNvPr>
          <p:cNvCxnSpPr>
            <a:stCxn id="6" idx="4"/>
            <a:endCxn id="20" idx="0"/>
          </p:cNvCxnSpPr>
          <p:nvPr/>
        </p:nvCxnSpPr>
        <p:spPr bwMode="auto">
          <a:xfrm flipH="1">
            <a:off x="1770996" y="3890963"/>
            <a:ext cx="4524" cy="360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39">
            <a:extLst>
              <a:ext uri="{FF2B5EF4-FFF2-40B4-BE49-F238E27FC236}">
                <a16:creationId xmlns:a16="http://schemas.microsoft.com/office/drawing/2014/main" id="{C5D8BA00-0933-707A-3FBB-CD4EE8A22420}"/>
              </a:ext>
            </a:extLst>
          </p:cNvPr>
          <p:cNvCxnSpPr>
            <a:stCxn id="7" idx="4"/>
            <a:endCxn id="19" idx="0"/>
          </p:cNvCxnSpPr>
          <p:nvPr/>
        </p:nvCxnSpPr>
        <p:spPr bwMode="auto">
          <a:xfrm>
            <a:off x="4655840" y="3890963"/>
            <a:ext cx="6196" cy="334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41">
            <a:extLst>
              <a:ext uri="{FF2B5EF4-FFF2-40B4-BE49-F238E27FC236}">
                <a16:creationId xmlns:a16="http://schemas.microsoft.com/office/drawing/2014/main" id="{2530BFA7-0466-DEEA-F2F1-4C2595DDE77A}"/>
              </a:ext>
            </a:extLst>
          </p:cNvPr>
          <p:cNvCxnSpPr>
            <a:cxnSpLocks/>
            <a:stCxn id="24" idx="0"/>
            <a:endCxn id="8" idx="4"/>
          </p:cNvCxnSpPr>
          <p:nvPr/>
        </p:nvCxnSpPr>
        <p:spPr bwMode="auto">
          <a:xfrm flipV="1">
            <a:off x="6811250" y="3890963"/>
            <a:ext cx="713369" cy="334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43">
            <a:extLst>
              <a:ext uri="{FF2B5EF4-FFF2-40B4-BE49-F238E27FC236}">
                <a16:creationId xmlns:a16="http://schemas.microsoft.com/office/drawing/2014/main" id="{838B7C20-CB90-DEBC-04D7-D000AF7026CD}"/>
              </a:ext>
            </a:extLst>
          </p:cNvPr>
          <p:cNvCxnSpPr>
            <a:cxnSpLocks/>
            <a:stCxn id="8" idx="4"/>
            <a:endCxn id="23" idx="0"/>
          </p:cNvCxnSpPr>
          <p:nvPr/>
        </p:nvCxnSpPr>
        <p:spPr bwMode="auto">
          <a:xfrm>
            <a:off x="7524619" y="3890963"/>
            <a:ext cx="679238" cy="334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45">
            <a:extLst>
              <a:ext uri="{FF2B5EF4-FFF2-40B4-BE49-F238E27FC236}">
                <a16:creationId xmlns:a16="http://schemas.microsoft.com/office/drawing/2014/main" id="{723BD19E-BD58-A5AD-2D14-C6D0EFCFCADD}"/>
              </a:ext>
            </a:extLst>
          </p:cNvPr>
          <p:cNvCxnSpPr>
            <a:stCxn id="15" idx="0"/>
            <a:endCxn id="9" idx="4"/>
          </p:cNvCxnSpPr>
          <p:nvPr/>
        </p:nvCxnSpPr>
        <p:spPr bwMode="auto">
          <a:xfrm flipV="1">
            <a:off x="9565932" y="3890963"/>
            <a:ext cx="850548" cy="3562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47">
            <a:extLst>
              <a:ext uri="{FF2B5EF4-FFF2-40B4-BE49-F238E27FC236}">
                <a16:creationId xmlns:a16="http://schemas.microsoft.com/office/drawing/2014/main" id="{F8C21BDB-4B55-21D8-4581-17B3732221EE}"/>
              </a:ext>
            </a:extLst>
          </p:cNvPr>
          <p:cNvCxnSpPr>
            <a:stCxn id="9" idx="4"/>
            <a:endCxn id="22" idx="0"/>
          </p:cNvCxnSpPr>
          <p:nvPr/>
        </p:nvCxnSpPr>
        <p:spPr bwMode="auto">
          <a:xfrm>
            <a:off x="10416480" y="3890963"/>
            <a:ext cx="769006" cy="332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49">
            <a:extLst>
              <a:ext uri="{FF2B5EF4-FFF2-40B4-BE49-F238E27FC236}">
                <a16:creationId xmlns:a16="http://schemas.microsoft.com/office/drawing/2014/main" id="{E0B0E4EB-1DCA-C880-C8B2-169798EB75F4}"/>
              </a:ext>
            </a:extLst>
          </p:cNvPr>
          <p:cNvCxnSpPr>
            <a:stCxn id="14" idx="1"/>
          </p:cNvCxnSpPr>
          <p:nvPr/>
        </p:nvCxnSpPr>
        <p:spPr bwMode="auto">
          <a:xfrm flipH="1" flipV="1">
            <a:off x="7032104" y="1973881"/>
            <a:ext cx="36549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83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7C59-0CD1-CAAE-E8DB-F0E6AC80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/>
                </a:solidFill>
              </a:rPr>
              <a:t>Support Vector </a:t>
            </a:r>
            <a:r>
              <a:rPr lang="de-DE" sz="4800" dirty="0" err="1">
                <a:solidFill>
                  <a:schemeClr val="accent1"/>
                </a:solidFill>
              </a:rPr>
              <a:t>Machine</a:t>
            </a:r>
            <a:r>
              <a:rPr lang="de-DE" sz="4800" dirty="0">
                <a:solidFill>
                  <a:schemeClr val="accent1"/>
                </a:solidFill>
              </a:rPr>
              <a:t> </a:t>
            </a:r>
            <a:r>
              <a:rPr lang="de-DE" sz="4800" dirty="0" err="1">
                <a:solidFill>
                  <a:schemeClr val="accent1"/>
                </a:solidFill>
              </a:rPr>
              <a:t>class</a:t>
            </a:r>
            <a:endParaRPr lang="de-DE" sz="4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91843-0E9B-7D9B-EC88-552AD789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22</a:t>
            </a:fld>
            <a:endParaRPr lang="en-IN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673B584-E7BD-F26B-8457-E3C31BEFE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829" y="2333509"/>
            <a:ext cx="4632443" cy="3474332"/>
          </a:xfrm>
          <a:prstGeom prst="rect">
            <a:avLst/>
          </a:prstGeom>
          <a:noFill/>
        </p:spPr>
      </p:pic>
      <p:pic>
        <p:nvPicPr>
          <p:cNvPr id="6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AE951BE8-5E14-955B-E0AA-B38011AD7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028" y="2329054"/>
            <a:ext cx="4632442" cy="3474332"/>
          </a:xfrm>
          <a:prstGeom prst="rect">
            <a:avLst/>
          </a:prstGeom>
          <a:noFill/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E6096E3-C992-4A96-08E3-2AE2B0227AD9}"/>
              </a:ext>
            </a:extLst>
          </p:cNvPr>
          <p:cNvSpPr txBox="1">
            <a:spLocks/>
          </p:cNvSpPr>
          <p:nvPr/>
        </p:nvSpPr>
        <p:spPr>
          <a:xfrm>
            <a:off x="1187922" y="1543137"/>
            <a:ext cx="5220000" cy="688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2D – points (difficult to separate)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00746B0-F114-0102-58E8-2A1A24C05147}"/>
              </a:ext>
            </a:extLst>
          </p:cNvPr>
          <p:cNvSpPr txBox="1">
            <a:spLocks/>
          </p:cNvSpPr>
          <p:nvPr/>
        </p:nvSpPr>
        <p:spPr>
          <a:xfrm>
            <a:off x="6771829" y="1543137"/>
            <a:ext cx="5220000" cy="6883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Mapped to 3D (easy to separate)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DABB1-2E98-1064-B818-D2FC977750C2}"/>
              </a:ext>
            </a:extLst>
          </p:cNvPr>
          <p:cNvSpPr txBox="1"/>
          <p:nvPr/>
        </p:nvSpPr>
        <p:spPr bwMode="auto">
          <a:xfrm>
            <a:off x="6792149" y="5789497"/>
            <a:ext cx="612648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700" dirty="0"/>
              <a:t>https://miro.medium.com/v2/resize:fit:640/format:webp/1*a_TQSZ_H1UOA3BV299qtJQ.png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ECC0D3-4DAB-F492-9F1F-A370DEDC719A}"/>
              </a:ext>
            </a:extLst>
          </p:cNvPr>
          <p:cNvSpPr txBox="1"/>
          <p:nvPr/>
        </p:nvSpPr>
        <p:spPr bwMode="auto">
          <a:xfrm>
            <a:off x="1107128" y="5800907"/>
            <a:ext cx="446449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700" dirty="0"/>
              <a:t>https://miro.medium.com/v2/resize:fit:640/format:webp/1*YY8BOq-WPjRp4QkO1Xoulw.png</a:t>
            </a:r>
          </a:p>
        </p:txBody>
      </p:sp>
    </p:spTree>
    <p:extLst>
      <p:ext uri="{BB962C8B-B14F-4D97-AF65-F5344CB8AC3E}">
        <p14:creationId xmlns:p14="http://schemas.microsoft.com/office/powerpoint/2010/main" val="3343654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BD8C-2141-5A9B-0881-D8696481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>
                <a:solidFill>
                  <a:schemeClr val="accent1"/>
                </a:solidFill>
              </a:rPr>
              <a:t>Logistic</a:t>
            </a:r>
            <a:r>
              <a:rPr lang="de-DE" sz="4800" dirty="0">
                <a:solidFill>
                  <a:schemeClr val="accent1"/>
                </a:solidFill>
              </a:rPr>
              <a:t> Regression </a:t>
            </a:r>
            <a:r>
              <a:rPr lang="de-DE" sz="4800" dirty="0" err="1">
                <a:solidFill>
                  <a:schemeClr val="accent1"/>
                </a:solidFill>
              </a:rPr>
              <a:t>class</a:t>
            </a:r>
            <a:endParaRPr lang="de-DE" sz="4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2AC65-2646-77D7-6822-9756B4D3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23</a:t>
            </a:fld>
            <a:endParaRPr lang="en-IN"/>
          </a:p>
        </p:txBody>
      </p:sp>
      <p:sp>
        <p:nvSpPr>
          <p:cNvPr id="5" name="Rechteck 6">
            <a:extLst>
              <a:ext uri="{FF2B5EF4-FFF2-40B4-BE49-F238E27FC236}">
                <a16:creationId xmlns:a16="http://schemas.microsoft.com/office/drawing/2014/main" id="{984B71D8-2B2B-771D-72DC-85DF73055780}"/>
              </a:ext>
            </a:extLst>
          </p:cNvPr>
          <p:cNvSpPr/>
          <p:nvPr/>
        </p:nvSpPr>
        <p:spPr bwMode="auto">
          <a:xfrm>
            <a:off x="5159896" y="1844824"/>
            <a:ext cx="1872208" cy="57606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6" name="Ellipse 7">
            <a:extLst>
              <a:ext uri="{FF2B5EF4-FFF2-40B4-BE49-F238E27FC236}">
                <a16:creationId xmlns:a16="http://schemas.microsoft.com/office/drawing/2014/main" id="{BA4DCBE0-36FD-D2A4-FCF2-46DA578AE4AA}"/>
              </a:ext>
            </a:extLst>
          </p:cNvPr>
          <p:cNvSpPr/>
          <p:nvPr/>
        </p:nvSpPr>
        <p:spPr bwMode="auto">
          <a:xfrm>
            <a:off x="551384" y="3314899"/>
            <a:ext cx="2448272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get_plot</a:t>
            </a:r>
            <a:endParaRPr lang="de-DE" dirty="0"/>
          </a:p>
        </p:txBody>
      </p:sp>
      <p:sp>
        <p:nvSpPr>
          <p:cNvPr id="7" name="Ellipse 8">
            <a:extLst>
              <a:ext uri="{FF2B5EF4-FFF2-40B4-BE49-F238E27FC236}">
                <a16:creationId xmlns:a16="http://schemas.microsoft.com/office/drawing/2014/main" id="{01221525-9FCC-F7BC-859D-E300603FE5F7}"/>
              </a:ext>
            </a:extLst>
          </p:cNvPr>
          <p:cNvSpPr/>
          <p:nvPr/>
        </p:nvSpPr>
        <p:spPr bwMode="auto">
          <a:xfrm>
            <a:off x="3431704" y="3314899"/>
            <a:ext cx="2448272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get_results</a:t>
            </a:r>
            <a:endParaRPr lang="de-DE" dirty="0"/>
          </a:p>
        </p:txBody>
      </p:sp>
      <p:sp>
        <p:nvSpPr>
          <p:cNvPr id="8" name="Ellipse 9">
            <a:extLst>
              <a:ext uri="{FF2B5EF4-FFF2-40B4-BE49-F238E27FC236}">
                <a16:creationId xmlns:a16="http://schemas.microsoft.com/office/drawing/2014/main" id="{651C3ABC-7EF4-9066-7FFD-8F6C08375DD1}"/>
              </a:ext>
            </a:extLst>
          </p:cNvPr>
          <p:cNvSpPr/>
          <p:nvPr/>
        </p:nvSpPr>
        <p:spPr bwMode="auto">
          <a:xfrm>
            <a:off x="6312024" y="3314899"/>
            <a:ext cx="2425190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get_userinput_prediction</a:t>
            </a:r>
            <a:endParaRPr lang="de-DE" dirty="0"/>
          </a:p>
        </p:txBody>
      </p:sp>
      <p:sp>
        <p:nvSpPr>
          <p:cNvPr id="9" name="Ellipse 10">
            <a:extLst>
              <a:ext uri="{FF2B5EF4-FFF2-40B4-BE49-F238E27FC236}">
                <a16:creationId xmlns:a16="http://schemas.microsoft.com/office/drawing/2014/main" id="{CBF89560-8966-C88B-27D1-13747C3FE7A5}"/>
              </a:ext>
            </a:extLst>
          </p:cNvPr>
          <p:cNvSpPr/>
          <p:nvPr/>
        </p:nvSpPr>
        <p:spPr bwMode="auto">
          <a:xfrm>
            <a:off x="9192344" y="3314899"/>
            <a:ext cx="2448272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train_model</a:t>
            </a:r>
            <a:endParaRPr lang="de-DE" dirty="0"/>
          </a:p>
        </p:txBody>
      </p:sp>
      <p:cxnSp>
        <p:nvCxnSpPr>
          <p:cNvPr id="10" name="Verbinder: gewinkelt 12">
            <a:extLst>
              <a:ext uri="{FF2B5EF4-FFF2-40B4-BE49-F238E27FC236}">
                <a16:creationId xmlns:a16="http://schemas.microsoft.com/office/drawing/2014/main" id="{68FA6D9A-DE2B-EDDD-5B19-6FA3407A1C8E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 rot="5400000">
            <a:off x="3488755" y="707653"/>
            <a:ext cx="894011" cy="432048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4">
            <a:extLst>
              <a:ext uri="{FF2B5EF4-FFF2-40B4-BE49-F238E27FC236}">
                <a16:creationId xmlns:a16="http://schemas.microsoft.com/office/drawing/2014/main" id="{177D8C96-7DB7-5F3E-B1F0-CD962F038E7F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 rot="5400000">
            <a:off x="4928915" y="2147813"/>
            <a:ext cx="894011" cy="144016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6">
            <a:extLst>
              <a:ext uri="{FF2B5EF4-FFF2-40B4-BE49-F238E27FC236}">
                <a16:creationId xmlns:a16="http://schemas.microsoft.com/office/drawing/2014/main" id="{19CC1839-553F-944A-4A97-62675D861A0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 rot="16200000" flipH="1">
            <a:off x="6363304" y="2153583"/>
            <a:ext cx="894011" cy="142861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8">
            <a:extLst>
              <a:ext uri="{FF2B5EF4-FFF2-40B4-BE49-F238E27FC236}">
                <a16:creationId xmlns:a16="http://schemas.microsoft.com/office/drawing/2014/main" id="{99EAE8F9-9AB6-0680-E5D2-8FC0A78F2A2D}"/>
              </a:ext>
            </a:extLst>
          </p:cNvPr>
          <p:cNvCxnSpPr>
            <a:stCxn id="5" idx="2"/>
            <a:endCxn id="9" idx="0"/>
          </p:cNvCxnSpPr>
          <p:nvPr/>
        </p:nvCxnSpPr>
        <p:spPr bwMode="auto">
          <a:xfrm rot="16200000" flipH="1">
            <a:off x="7809235" y="707653"/>
            <a:ext cx="894011" cy="432048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23">
            <a:extLst>
              <a:ext uri="{FF2B5EF4-FFF2-40B4-BE49-F238E27FC236}">
                <a16:creationId xmlns:a16="http://schemas.microsoft.com/office/drawing/2014/main" id="{6985BEA3-6379-501F-B345-C94B37C908C0}"/>
              </a:ext>
            </a:extLst>
          </p:cNvPr>
          <p:cNvSpPr/>
          <p:nvPr/>
        </p:nvSpPr>
        <p:spPr bwMode="auto">
          <a:xfrm>
            <a:off x="7397601" y="1841111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Solver</a:t>
            </a:r>
          </a:p>
        </p:txBody>
      </p:sp>
      <p:sp>
        <p:nvSpPr>
          <p:cNvPr id="15" name="Rechteck 24">
            <a:extLst>
              <a:ext uri="{FF2B5EF4-FFF2-40B4-BE49-F238E27FC236}">
                <a16:creationId xmlns:a16="http://schemas.microsoft.com/office/drawing/2014/main" id="{38902A3C-D3F6-A794-A9AF-0C4FE04326EB}"/>
              </a:ext>
            </a:extLst>
          </p:cNvPr>
          <p:cNvSpPr/>
          <p:nvPr/>
        </p:nvSpPr>
        <p:spPr bwMode="auto">
          <a:xfrm>
            <a:off x="9136612" y="4247183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penalty</a:t>
            </a:r>
            <a:endParaRPr lang="de-DE" sz="1200" dirty="0"/>
          </a:p>
        </p:txBody>
      </p:sp>
      <p:sp>
        <p:nvSpPr>
          <p:cNvPr id="16" name="Rechteck 25">
            <a:extLst>
              <a:ext uri="{FF2B5EF4-FFF2-40B4-BE49-F238E27FC236}">
                <a16:creationId xmlns:a16="http://schemas.microsoft.com/office/drawing/2014/main" id="{FA924E8A-84ED-ED2F-A5DE-0CC1ED47FDAE}"/>
              </a:ext>
            </a:extLst>
          </p:cNvPr>
          <p:cNvSpPr/>
          <p:nvPr/>
        </p:nvSpPr>
        <p:spPr bwMode="auto">
          <a:xfrm>
            <a:off x="9136611" y="4597809"/>
            <a:ext cx="127986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Random_state</a:t>
            </a:r>
            <a:endParaRPr lang="de-DE" sz="1200" dirty="0"/>
          </a:p>
        </p:txBody>
      </p:sp>
      <p:sp>
        <p:nvSpPr>
          <p:cNvPr id="17" name="Rechteck 27">
            <a:extLst>
              <a:ext uri="{FF2B5EF4-FFF2-40B4-BE49-F238E27FC236}">
                <a16:creationId xmlns:a16="http://schemas.microsoft.com/office/drawing/2014/main" id="{96DAF7D2-44CC-655A-44A4-31A007C2A73A}"/>
              </a:ext>
            </a:extLst>
          </p:cNvPr>
          <p:cNvSpPr/>
          <p:nvPr/>
        </p:nvSpPr>
        <p:spPr bwMode="auto">
          <a:xfrm>
            <a:off x="7397601" y="2193270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Max_iter</a:t>
            </a:r>
            <a:endParaRPr lang="de-DE" sz="1200" dirty="0"/>
          </a:p>
        </p:txBody>
      </p:sp>
      <p:sp>
        <p:nvSpPr>
          <p:cNvPr id="18" name="Rechteck 28">
            <a:extLst>
              <a:ext uri="{FF2B5EF4-FFF2-40B4-BE49-F238E27FC236}">
                <a16:creationId xmlns:a16="http://schemas.microsoft.com/office/drawing/2014/main" id="{27CFFD82-1730-AD4E-BF92-D7C9182B87B9}"/>
              </a:ext>
            </a:extLst>
          </p:cNvPr>
          <p:cNvSpPr/>
          <p:nvPr/>
        </p:nvSpPr>
        <p:spPr bwMode="auto">
          <a:xfrm>
            <a:off x="3943320" y="4225430"/>
            <a:ext cx="1437432" cy="316959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Bargraph_results</a:t>
            </a:r>
            <a:endParaRPr lang="de-DE" sz="1200" dirty="0"/>
          </a:p>
        </p:txBody>
      </p:sp>
      <p:sp>
        <p:nvSpPr>
          <p:cNvPr id="19" name="Rechteck 29">
            <a:extLst>
              <a:ext uri="{FF2B5EF4-FFF2-40B4-BE49-F238E27FC236}">
                <a16:creationId xmlns:a16="http://schemas.microsoft.com/office/drawing/2014/main" id="{79CDBE10-8172-F593-FE28-FA01A87FB119}"/>
              </a:ext>
            </a:extLst>
          </p:cNvPr>
          <p:cNvSpPr/>
          <p:nvPr/>
        </p:nvSpPr>
        <p:spPr bwMode="auto">
          <a:xfrm>
            <a:off x="1341676" y="4251140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fig_train</a:t>
            </a:r>
            <a:endParaRPr lang="de-DE" sz="1200" dirty="0"/>
          </a:p>
        </p:txBody>
      </p:sp>
      <p:sp>
        <p:nvSpPr>
          <p:cNvPr id="20" name="Rechteck 30">
            <a:extLst>
              <a:ext uri="{FF2B5EF4-FFF2-40B4-BE49-F238E27FC236}">
                <a16:creationId xmlns:a16="http://schemas.microsoft.com/office/drawing/2014/main" id="{B6AC8EEF-DE70-BEBB-873E-5050C3949EBF}"/>
              </a:ext>
            </a:extLst>
          </p:cNvPr>
          <p:cNvSpPr/>
          <p:nvPr/>
        </p:nvSpPr>
        <p:spPr bwMode="auto">
          <a:xfrm>
            <a:off x="1341676" y="4629475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fig</a:t>
            </a:r>
            <a:endParaRPr lang="de-DE" sz="1200" dirty="0"/>
          </a:p>
        </p:txBody>
      </p:sp>
      <p:sp>
        <p:nvSpPr>
          <p:cNvPr id="21" name="Rechteck 31">
            <a:extLst>
              <a:ext uri="{FF2B5EF4-FFF2-40B4-BE49-F238E27FC236}">
                <a16:creationId xmlns:a16="http://schemas.microsoft.com/office/drawing/2014/main" id="{973E3DB1-2E6A-EE71-5836-0DBB3C8B7965}"/>
              </a:ext>
            </a:extLst>
          </p:cNvPr>
          <p:cNvSpPr/>
          <p:nvPr/>
        </p:nvSpPr>
        <p:spPr bwMode="auto">
          <a:xfrm>
            <a:off x="10756166" y="4223449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clf</a:t>
            </a:r>
            <a:endParaRPr lang="de-DE" sz="1200" dirty="0"/>
          </a:p>
        </p:txBody>
      </p:sp>
      <p:sp>
        <p:nvSpPr>
          <p:cNvPr id="22" name="Rechteck 32">
            <a:extLst>
              <a:ext uri="{FF2B5EF4-FFF2-40B4-BE49-F238E27FC236}">
                <a16:creationId xmlns:a16="http://schemas.microsoft.com/office/drawing/2014/main" id="{0BE70496-2210-2C79-420D-F121176E4789}"/>
              </a:ext>
            </a:extLst>
          </p:cNvPr>
          <p:cNvSpPr/>
          <p:nvPr/>
        </p:nvSpPr>
        <p:spPr bwMode="auto">
          <a:xfrm>
            <a:off x="7726231" y="4225430"/>
            <a:ext cx="1010983" cy="42402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strPredictedClass</a:t>
            </a:r>
            <a:endParaRPr lang="de-DE" sz="1200" dirty="0"/>
          </a:p>
        </p:txBody>
      </p:sp>
      <p:sp>
        <p:nvSpPr>
          <p:cNvPr id="23" name="Rechteck 33">
            <a:extLst>
              <a:ext uri="{FF2B5EF4-FFF2-40B4-BE49-F238E27FC236}">
                <a16:creationId xmlns:a16="http://schemas.microsoft.com/office/drawing/2014/main" id="{339A4B92-E84C-976E-4A7B-59D38975C593}"/>
              </a:ext>
            </a:extLst>
          </p:cNvPr>
          <p:cNvSpPr/>
          <p:nvPr/>
        </p:nvSpPr>
        <p:spPr bwMode="auto">
          <a:xfrm>
            <a:off x="6246633" y="4225430"/>
            <a:ext cx="1129234" cy="42402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User_testdata</a:t>
            </a:r>
            <a:endParaRPr lang="de-DE" sz="1200" dirty="0"/>
          </a:p>
        </p:txBody>
      </p:sp>
      <p:cxnSp>
        <p:nvCxnSpPr>
          <p:cNvPr id="24" name="Gerade Verbindung mit Pfeil 37">
            <a:extLst>
              <a:ext uri="{FF2B5EF4-FFF2-40B4-BE49-F238E27FC236}">
                <a16:creationId xmlns:a16="http://schemas.microsoft.com/office/drawing/2014/main" id="{4665EB30-6852-0F2C-B01A-50B1F4F8E9CA}"/>
              </a:ext>
            </a:extLst>
          </p:cNvPr>
          <p:cNvCxnSpPr>
            <a:stCxn id="6" idx="4"/>
            <a:endCxn id="19" idx="0"/>
          </p:cNvCxnSpPr>
          <p:nvPr/>
        </p:nvCxnSpPr>
        <p:spPr bwMode="auto">
          <a:xfrm flipH="1">
            <a:off x="1770996" y="3890963"/>
            <a:ext cx="4524" cy="360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39">
            <a:extLst>
              <a:ext uri="{FF2B5EF4-FFF2-40B4-BE49-F238E27FC236}">
                <a16:creationId xmlns:a16="http://schemas.microsoft.com/office/drawing/2014/main" id="{20DC3890-A844-6572-7AEA-BF269FCA2C60}"/>
              </a:ext>
            </a:extLst>
          </p:cNvPr>
          <p:cNvCxnSpPr>
            <a:stCxn id="7" idx="4"/>
            <a:endCxn id="18" idx="0"/>
          </p:cNvCxnSpPr>
          <p:nvPr/>
        </p:nvCxnSpPr>
        <p:spPr bwMode="auto">
          <a:xfrm>
            <a:off x="4655840" y="3890963"/>
            <a:ext cx="6196" cy="334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41">
            <a:extLst>
              <a:ext uri="{FF2B5EF4-FFF2-40B4-BE49-F238E27FC236}">
                <a16:creationId xmlns:a16="http://schemas.microsoft.com/office/drawing/2014/main" id="{5186ED5F-00BE-BCEF-D674-43F5EF3F8DA3}"/>
              </a:ext>
            </a:extLst>
          </p:cNvPr>
          <p:cNvCxnSpPr>
            <a:cxnSpLocks/>
            <a:stCxn id="23" idx="0"/>
            <a:endCxn id="8" idx="4"/>
          </p:cNvCxnSpPr>
          <p:nvPr/>
        </p:nvCxnSpPr>
        <p:spPr bwMode="auto">
          <a:xfrm flipV="1">
            <a:off x="6811250" y="3890963"/>
            <a:ext cx="713369" cy="334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43">
            <a:extLst>
              <a:ext uri="{FF2B5EF4-FFF2-40B4-BE49-F238E27FC236}">
                <a16:creationId xmlns:a16="http://schemas.microsoft.com/office/drawing/2014/main" id="{A5B985AB-AD50-EC73-E6C2-FFC4B8F5F5AC}"/>
              </a:ext>
            </a:extLst>
          </p:cNvPr>
          <p:cNvCxnSpPr>
            <a:cxnSpLocks/>
            <a:stCxn id="8" idx="4"/>
            <a:endCxn id="22" idx="0"/>
          </p:cNvCxnSpPr>
          <p:nvPr/>
        </p:nvCxnSpPr>
        <p:spPr bwMode="auto">
          <a:xfrm>
            <a:off x="7524619" y="3890963"/>
            <a:ext cx="707104" cy="334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45">
            <a:extLst>
              <a:ext uri="{FF2B5EF4-FFF2-40B4-BE49-F238E27FC236}">
                <a16:creationId xmlns:a16="http://schemas.microsoft.com/office/drawing/2014/main" id="{E8FDD497-93AE-8E33-0ADA-8B3F82AF3A7A}"/>
              </a:ext>
            </a:extLst>
          </p:cNvPr>
          <p:cNvCxnSpPr>
            <a:stCxn id="15" idx="0"/>
            <a:endCxn id="9" idx="4"/>
          </p:cNvCxnSpPr>
          <p:nvPr/>
        </p:nvCxnSpPr>
        <p:spPr bwMode="auto">
          <a:xfrm flipV="1">
            <a:off x="9565932" y="3890963"/>
            <a:ext cx="850548" cy="3562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47">
            <a:extLst>
              <a:ext uri="{FF2B5EF4-FFF2-40B4-BE49-F238E27FC236}">
                <a16:creationId xmlns:a16="http://schemas.microsoft.com/office/drawing/2014/main" id="{882E833A-0F8E-5534-07D1-04E61013E71A}"/>
              </a:ext>
            </a:extLst>
          </p:cNvPr>
          <p:cNvCxnSpPr>
            <a:stCxn id="9" idx="4"/>
            <a:endCxn id="21" idx="0"/>
          </p:cNvCxnSpPr>
          <p:nvPr/>
        </p:nvCxnSpPr>
        <p:spPr bwMode="auto">
          <a:xfrm>
            <a:off x="10416480" y="3890963"/>
            <a:ext cx="769006" cy="332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49">
            <a:extLst>
              <a:ext uri="{FF2B5EF4-FFF2-40B4-BE49-F238E27FC236}">
                <a16:creationId xmlns:a16="http://schemas.microsoft.com/office/drawing/2014/main" id="{12261C57-B26B-9010-99F7-6BEAABA3AEED}"/>
              </a:ext>
            </a:extLst>
          </p:cNvPr>
          <p:cNvCxnSpPr>
            <a:stCxn id="14" idx="1"/>
          </p:cNvCxnSpPr>
          <p:nvPr/>
        </p:nvCxnSpPr>
        <p:spPr bwMode="auto">
          <a:xfrm flipH="1" flipV="1">
            <a:off x="7032104" y="1973881"/>
            <a:ext cx="36549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98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76E8-D2CF-2796-252E-C9DA0E97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>
                <a:solidFill>
                  <a:schemeClr val="accent1"/>
                </a:solidFill>
              </a:rPr>
              <a:t>Logistic</a:t>
            </a:r>
            <a:r>
              <a:rPr lang="de-DE" sz="4800" dirty="0">
                <a:solidFill>
                  <a:schemeClr val="accent1"/>
                </a:solidFill>
              </a:rPr>
              <a:t> Regression </a:t>
            </a:r>
            <a:r>
              <a:rPr lang="de-DE" sz="4800" dirty="0" err="1">
                <a:solidFill>
                  <a:schemeClr val="accent1"/>
                </a:solidFill>
              </a:rPr>
              <a:t>class</a:t>
            </a:r>
            <a:endParaRPr lang="de-DE" sz="4800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4D21C70F-FE02-DBD5-F9D0-9FC8A2CE6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9" y="1568435"/>
            <a:ext cx="5392364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D2CFB-D4D7-4F8E-EDCA-DE8C02E3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24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2E8A6-5C3A-EA2E-528A-5FE9AFD4B960}"/>
              </a:ext>
            </a:extLst>
          </p:cNvPr>
          <p:cNvSpPr txBox="1"/>
          <p:nvPr/>
        </p:nvSpPr>
        <p:spPr>
          <a:xfrm>
            <a:off x="1458242" y="6038034"/>
            <a:ext cx="609391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700" dirty="0"/>
              <a:t>https://miro.medium.com/v2/resize:fit:720/format:webp/1*44qV8LhNzE5hPnta2PaaHw.png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A61D66-9374-1F8A-5763-DB34F0A4E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154" y="1783293"/>
            <a:ext cx="2049049" cy="914889"/>
          </a:xfrm>
          <a:prstGeom prst="rect">
            <a:avLst/>
          </a:prstGeom>
        </p:spPr>
      </p:pic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ED714055-F37D-4533-A879-D1BDB2C6C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031" y="2758288"/>
            <a:ext cx="4541030" cy="13718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9476DB-8569-CC94-411D-BF93F39773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817" y="4461381"/>
            <a:ext cx="4919983" cy="59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63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BD8C-2141-5A9B-0881-D8696481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>
                <a:solidFill>
                  <a:schemeClr val="accent1"/>
                </a:solidFill>
              </a:rPr>
              <a:t>Logistic</a:t>
            </a:r>
            <a:r>
              <a:rPr lang="de-DE" sz="4800" dirty="0">
                <a:solidFill>
                  <a:schemeClr val="accent1"/>
                </a:solidFill>
              </a:rPr>
              <a:t> Regression </a:t>
            </a:r>
            <a:r>
              <a:rPr lang="de-DE" sz="4800" dirty="0" err="1">
                <a:solidFill>
                  <a:schemeClr val="accent1"/>
                </a:solidFill>
              </a:rPr>
              <a:t>class</a:t>
            </a:r>
            <a:endParaRPr lang="de-DE" sz="4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2AC65-2646-77D7-6822-9756B4D3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25</a:t>
            </a:fld>
            <a:endParaRPr lang="en-IN"/>
          </a:p>
        </p:txBody>
      </p:sp>
      <p:sp>
        <p:nvSpPr>
          <p:cNvPr id="5" name="Rechteck 6">
            <a:extLst>
              <a:ext uri="{FF2B5EF4-FFF2-40B4-BE49-F238E27FC236}">
                <a16:creationId xmlns:a16="http://schemas.microsoft.com/office/drawing/2014/main" id="{984B71D8-2B2B-771D-72DC-85DF73055780}"/>
              </a:ext>
            </a:extLst>
          </p:cNvPr>
          <p:cNvSpPr/>
          <p:nvPr/>
        </p:nvSpPr>
        <p:spPr bwMode="auto">
          <a:xfrm>
            <a:off x="5159896" y="1844824"/>
            <a:ext cx="1872208" cy="57606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6" name="Ellipse 7">
            <a:extLst>
              <a:ext uri="{FF2B5EF4-FFF2-40B4-BE49-F238E27FC236}">
                <a16:creationId xmlns:a16="http://schemas.microsoft.com/office/drawing/2014/main" id="{BA4DCBE0-36FD-D2A4-FCF2-46DA578AE4AA}"/>
              </a:ext>
            </a:extLst>
          </p:cNvPr>
          <p:cNvSpPr/>
          <p:nvPr/>
        </p:nvSpPr>
        <p:spPr bwMode="auto">
          <a:xfrm>
            <a:off x="551384" y="3314899"/>
            <a:ext cx="2448272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get_plot</a:t>
            </a:r>
            <a:endParaRPr lang="de-DE" dirty="0"/>
          </a:p>
        </p:txBody>
      </p:sp>
      <p:sp>
        <p:nvSpPr>
          <p:cNvPr id="7" name="Ellipse 8">
            <a:extLst>
              <a:ext uri="{FF2B5EF4-FFF2-40B4-BE49-F238E27FC236}">
                <a16:creationId xmlns:a16="http://schemas.microsoft.com/office/drawing/2014/main" id="{01221525-9FCC-F7BC-859D-E300603FE5F7}"/>
              </a:ext>
            </a:extLst>
          </p:cNvPr>
          <p:cNvSpPr/>
          <p:nvPr/>
        </p:nvSpPr>
        <p:spPr bwMode="auto">
          <a:xfrm>
            <a:off x="3431704" y="3314899"/>
            <a:ext cx="2448272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get_results</a:t>
            </a:r>
            <a:endParaRPr lang="de-DE" dirty="0"/>
          </a:p>
        </p:txBody>
      </p:sp>
      <p:sp>
        <p:nvSpPr>
          <p:cNvPr id="8" name="Ellipse 9">
            <a:extLst>
              <a:ext uri="{FF2B5EF4-FFF2-40B4-BE49-F238E27FC236}">
                <a16:creationId xmlns:a16="http://schemas.microsoft.com/office/drawing/2014/main" id="{651C3ABC-7EF4-9066-7FFD-8F6C08375DD1}"/>
              </a:ext>
            </a:extLst>
          </p:cNvPr>
          <p:cNvSpPr/>
          <p:nvPr/>
        </p:nvSpPr>
        <p:spPr bwMode="auto">
          <a:xfrm>
            <a:off x="6312024" y="3314899"/>
            <a:ext cx="2425190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get_userinput_prediction</a:t>
            </a:r>
            <a:endParaRPr lang="de-DE" dirty="0"/>
          </a:p>
        </p:txBody>
      </p:sp>
      <p:sp>
        <p:nvSpPr>
          <p:cNvPr id="9" name="Ellipse 10">
            <a:extLst>
              <a:ext uri="{FF2B5EF4-FFF2-40B4-BE49-F238E27FC236}">
                <a16:creationId xmlns:a16="http://schemas.microsoft.com/office/drawing/2014/main" id="{CBF89560-8966-C88B-27D1-13747C3FE7A5}"/>
              </a:ext>
            </a:extLst>
          </p:cNvPr>
          <p:cNvSpPr/>
          <p:nvPr/>
        </p:nvSpPr>
        <p:spPr bwMode="auto">
          <a:xfrm>
            <a:off x="9192344" y="3314899"/>
            <a:ext cx="2448272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train_model</a:t>
            </a:r>
            <a:endParaRPr lang="de-DE" dirty="0"/>
          </a:p>
        </p:txBody>
      </p:sp>
      <p:cxnSp>
        <p:nvCxnSpPr>
          <p:cNvPr id="10" name="Verbinder: gewinkelt 12">
            <a:extLst>
              <a:ext uri="{FF2B5EF4-FFF2-40B4-BE49-F238E27FC236}">
                <a16:creationId xmlns:a16="http://schemas.microsoft.com/office/drawing/2014/main" id="{68FA6D9A-DE2B-EDDD-5B19-6FA3407A1C8E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 rot="5400000">
            <a:off x="3488755" y="707653"/>
            <a:ext cx="894011" cy="432048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4">
            <a:extLst>
              <a:ext uri="{FF2B5EF4-FFF2-40B4-BE49-F238E27FC236}">
                <a16:creationId xmlns:a16="http://schemas.microsoft.com/office/drawing/2014/main" id="{177D8C96-7DB7-5F3E-B1F0-CD962F038E7F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 rot="5400000">
            <a:off x="4928915" y="2147813"/>
            <a:ext cx="894011" cy="144016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6">
            <a:extLst>
              <a:ext uri="{FF2B5EF4-FFF2-40B4-BE49-F238E27FC236}">
                <a16:creationId xmlns:a16="http://schemas.microsoft.com/office/drawing/2014/main" id="{19CC1839-553F-944A-4A97-62675D861A0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 rot="16200000" flipH="1">
            <a:off x="6363304" y="2153583"/>
            <a:ext cx="894011" cy="142861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8">
            <a:extLst>
              <a:ext uri="{FF2B5EF4-FFF2-40B4-BE49-F238E27FC236}">
                <a16:creationId xmlns:a16="http://schemas.microsoft.com/office/drawing/2014/main" id="{99EAE8F9-9AB6-0680-E5D2-8FC0A78F2A2D}"/>
              </a:ext>
            </a:extLst>
          </p:cNvPr>
          <p:cNvCxnSpPr>
            <a:stCxn id="5" idx="2"/>
            <a:endCxn id="9" idx="0"/>
          </p:cNvCxnSpPr>
          <p:nvPr/>
        </p:nvCxnSpPr>
        <p:spPr bwMode="auto">
          <a:xfrm rot="16200000" flipH="1">
            <a:off x="7809235" y="707653"/>
            <a:ext cx="894011" cy="432048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23">
            <a:extLst>
              <a:ext uri="{FF2B5EF4-FFF2-40B4-BE49-F238E27FC236}">
                <a16:creationId xmlns:a16="http://schemas.microsoft.com/office/drawing/2014/main" id="{6985BEA3-6379-501F-B345-C94B37C908C0}"/>
              </a:ext>
            </a:extLst>
          </p:cNvPr>
          <p:cNvSpPr/>
          <p:nvPr/>
        </p:nvSpPr>
        <p:spPr bwMode="auto">
          <a:xfrm>
            <a:off x="7397601" y="1841111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Solver</a:t>
            </a:r>
          </a:p>
        </p:txBody>
      </p:sp>
      <p:sp>
        <p:nvSpPr>
          <p:cNvPr id="15" name="Rechteck 24">
            <a:extLst>
              <a:ext uri="{FF2B5EF4-FFF2-40B4-BE49-F238E27FC236}">
                <a16:creationId xmlns:a16="http://schemas.microsoft.com/office/drawing/2014/main" id="{38902A3C-D3F6-A794-A9AF-0C4FE04326EB}"/>
              </a:ext>
            </a:extLst>
          </p:cNvPr>
          <p:cNvSpPr/>
          <p:nvPr/>
        </p:nvSpPr>
        <p:spPr bwMode="auto">
          <a:xfrm>
            <a:off x="9136612" y="4247183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penalty</a:t>
            </a:r>
            <a:endParaRPr lang="de-DE" sz="1200" dirty="0"/>
          </a:p>
        </p:txBody>
      </p:sp>
      <p:sp>
        <p:nvSpPr>
          <p:cNvPr id="16" name="Rechteck 25">
            <a:extLst>
              <a:ext uri="{FF2B5EF4-FFF2-40B4-BE49-F238E27FC236}">
                <a16:creationId xmlns:a16="http://schemas.microsoft.com/office/drawing/2014/main" id="{FA924E8A-84ED-ED2F-A5DE-0CC1ED47FDAE}"/>
              </a:ext>
            </a:extLst>
          </p:cNvPr>
          <p:cNvSpPr/>
          <p:nvPr/>
        </p:nvSpPr>
        <p:spPr bwMode="auto">
          <a:xfrm>
            <a:off x="9136611" y="4597809"/>
            <a:ext cx="127986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Random_state</a:t>
            </a:r>
            <a:endParaRPr lang="de-DE" sz="1200" dirty="0"/>
          </a:p>
        </p:txBody>
      </p:sp>
      <p:sp>
        <p:nvSpPr>
          <p:cNvPr id="17" name="Rechteck 27">
            <a:extLst>
              <a:ext uri="{FF2B5EF4-FFF2-40B4-BE49-F238E27FC236}">
                <a16:creationId xmlns:a16="http://schemas.microsoft.com/office/drawing/2014/main" id="{96DAF7D2-44CC-655A-44A4-31A007C2A73A}"/>
              </a:ext>
            </a:extLst>
          </p:cNvPr>
          <p:cNvSpPr/>
          <p:nvPr/>
        </p:nvSpPr>
        <p:spPr bwMode="auto">
          <a:xfrm>
            <a:off x="7397601" y="2193270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Max_iter</a:t>
            </a:r>
            <a:endParaRPr lang="de-DE" sz="1200" dirty="0"/>
          </a:p>
        </p:txBody>
      </p:sp>
      <p:sp>
        <p:nvSpPr>
          <p:cNvPr id="18" name="Rechteck 28">
            <a:extLst>
              <a:ext uri="{FF2B5EF4-FFF2-40B4-BE49-F238E27FC236}">
                <a16:creationId xmlns:a16="http://schemas.microsoft.com/office/drawing/2014/main" id="{27CFFD82-1730-AD4E-BF92-D7C9182B87B9}"/>
              </a:ext>
            </a:extLst>
          </p:cNvPr>
          <p:cNvSpPr/>
          <p:nvPr/>
        </p:nvSpPr>
        <p:spPr bwMode="auto">
          <a:xfrm>
            <a:off x="3943320" y="4225430"/>
            <a:ext cx="1437432" cy="316959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Bargraph_results</a:t>
            </a:r>
            <a:endParaRPr lang="de-DE" sz="1200" dirty="0"/>
          </a:p>
        </p:txBody>
      </p:sp>
      <p:sp>
        <p:nvSpPr>
          <p:cNvPr id="19" name="Rechteck 29">
            <a:extLst>
              <a:ext uri="{FF2B5EF4-FFF2-40B4-BE49-F238E27FC236}">
                <a16:creationId xmlns:a16="http://schemas.microsoft.com/office/drawing/2014/main" id="{79CDBE10-8172-F593-FE28-FA01A87FB119}"/>
              </a:ext>
            </a:extLst>
          </p:cNvPr>
          <p:cNvSpPr/>
          <p:nvPr/>
        </p:nvSpPr>
        <p:spPr bwMode="auto">
          <a:xfrm>
            <a:off x="1341676" y="4251140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fig_train</a:t>
            </a:r>
            <a:endParaRPr lang="de-DE" sz="1200" dirty="0"/>
          </a:p>
        </p:txBody>
      </p:sp>
      <p:sp>
        <p:nvSpPr>
          <p:cNvPr id="20" name="Rechteck 30">
            <a:extLst>
              <a:ext uri="{FF2B5EF4-FFF2-40B4-BE49-F238E27FC236}">
                <a16:creationId xmlns:a16="http://schemas.microsoft.com/office/drawing/2014/main" id="{B6AC8EEF-DE70-BEBB-873E-5050C3949EBF}"/>
              </a:ext>
            </a:extLst>
          </p:cNvPr>
          <p:cNvSpPr/>
          <p:nvPr/>
        </p:nvSpPr>
        <p:spPr bwMode="auto">
          <a:xfrm>
            <a:off x="1341676" y="4629475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fig</a:t>
            </a:r>
            <a:endParaRPr lang="de-DE" sz="1200" dirty="0"/>
          </a:p>
        </p:txBody>
      </p:sp>
      <p:sp>
        <p:nvSpPr>
          <p:cNvPr id="21" name="Rechteck 31">
            <a:extLst>
              <a:ext uri="{FF2B5EF4-FFF2-40B4-BE49-F238E27FC236}">
                <a16:creationId xmlns:a16="http://schemas.microsoft.com/office/drawing/2014/main" id="{973E3DB1-2E6A-EE71-5836-0DBB3C8B7965}"/>
              </a:ext>
            </a:extLst>
          </p:cNvPr>
          <p:cNvSpPr/>
          <p:nvPr/>
        </p:nvSpPr>
        <p:spPr bwMode="auto">
          <a:xfrm>
            <a:off x="10756166" y="4223449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clf</a:t>
            </a:r>
            <a:endParaRPr lang="de-DE" sz="1200" dirty="0"/>
          </a:p>
        </p:txBody>
      </p:sp>
      <p:sp>
        <p:nvSpPr>
          <p:cNvPr id="22" name="Rechteck 32">
            <a:extLst>
              <a:ext uri="{FF2B5EF4-FFF2-40B4-BE49-F238E27FC236}">
                <a16:creationId xmlns:a16="http://schemas.microsoft.com/office/drawing/2014/main" id="{0BE70496-2210-2C79-420D-F121176E4789}"/>
              </a:ext>
            </a:extLst>
          </p:cNvPr>
          <p:cNvSpPr/>
          <p:nvPr/>
        </p:nvSpPr>
        <p:spPr bwMode="auto">
          <a:xfrm>
            <a:off x="7726231" y="4225430"/>
            <a:ext cx="981061" cy="42402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strPredictedClass</a:t>
            </a:r>
            <a:endParaRPr lang="de-DE" sz="1200" dirty="0"/>
          </a:p>
        </p:txBody>
      </p:sp>
      <p:sp>
        <p:nvSpPr>
          <p:cNvPr id="23" name="Rechteck 33">
            <a:extLst>
              <a:ext uri="{FF2B5EF4-FFF2-40B4-BE49-F238E27FC236}">
                <a16:creationId xmlns:a16="http://schemas.microsoft.com/office/drawing/2014/main" id="{339A4B92-E84C-976E-4A7B-59D38975C593}"/>
              </a:ext>
            </a:extLst>
          </p:cNvPr>
          <p:cNvSpPr/>
          <p:nvPr/>
        </p:nvSpPr>
        <p:spPr bwMode="auto">
          <a:xfrm>
            <a:off x="6246633" y="4225430"/>
            <a:ext cx="1129234" cy="42402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User_testdata</a:t>
            </a:r>
            <a:endParaRPr lang="de-DE" sz="1200" dirty="0"/>
          </a:p>
        </p:txBody>
      </p:sp>
      <p:cxnSp>
        <p:nvCxnSpPr>
          <p:cNvPr id="24" name="Gerade Verbindung mit Pfeil 37">
            <a:extLst>
              <a:ext uri="{FF2B5EF4-FFF2-40B4-BE49-F238E27FC236}">
                <a16:creationId xmlns:a16="http://schemas.microsoft.com/office/drawing/2014/main" id="{4665EB30-6852-0F2C-B01A-50B1F4F8E9CA}"/>
              </a:ext>
            </a:extLst>
          </p:cNvPr>
          <p:cNvCxnSpPr>
            <a:stCxn id="6" idx="4"/>
            <a:endCxn id="19" idx="0"/>
          </p:cNvCxnSpPr>
          <p:nvPr/>
        </p:nvCxnSpPr>
        <p:spPr bwMode="auto">
          <a:xfrm flipH="1">
            <a:off x="1770996" y="3890963"/>
            <a:ext cx="4524" cy="360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39">
            <a:extLst>
              <a:ext uri="{FF2B5EF4-FFF2-40B4-BE49-F238E27FC236}">
                <a16:creationId xmlns:a16="http://schemas.microsoft.com/office/drawing/2014/main" id="{20DC3890-A844-6572-7AEA-BF269FCA2C60}"/>
              </a:ext>
            </a:extLst>
          </p:cNvPr>
          <p:cNvCxnSpPr>
            <a:stCxn id="7" idx="4"/>
            <a:endCxn id="18" idx="0"/>
          </p:cNvCxnSpPr>
          <p:nvPr/>
        </p:nvCxnSpPr>
        <p:spPr bwMode="auto">
          <a:xfrm>
            <a:off x="4655840" y="3890963"/>
            <a:ext cx="6196" cy="334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41">
            <a:extLst>
              <a:ext uri="{FF2B5EF4-FFF2-40B4-BE49-F238E27FC236}">
                <a16:creationId xmlns:a16="http://schemas.microsoft.com/office/drawing/2014/main" id="{5186ED5F-00BE-BCEF-D674-43F5EF3F8DA3}"/>
              </a:ext>
            </a:extLst>
          </p:cNvPr>
          <p:cNvCxnSpPr>
            <a:cxnSpLocks/>
            <a:stCxn id="23" idx="0"/>
            <a:endCxn id="8" idx="4"/>
          </p:cNvCxnSpPr>
          <p:nvPr/>
        </p:nvCxnSpPr>
        <p:spPr bwMode="auto">
          <a:xfrm flipV="1">
            <a:off x="6811250" y="3890963"/>
            <a:ext cx="713369" cy="334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43">
            <a:extLst>
              <a:ext uri="{FF2B5EF4-FFF2-40B4-BE49-F238E27FC236}">
                <a16:creationId xmlns:a16="http://schemas.microsoft.com/office/drawing/2014/main" id="{A5B985AB-AD50-EC73-E6C2-FFC4B8F5F5AC}"/>
              </a:ext>
            </a:extLst>
          </p:cNvPr>
          <p:cNvCxnSpPr>
            <a:cxnSpLocks/>
            <a:stCxn id="8" idx="4"/>
            <a:endCxn id="22" idx="0"/>
          </p:cNvCxnSpPr>
          <p:nvPr/>
        </p:nvCxnSpPr>
        <p:spPr bwMode="auto">
          <a:xfrm>
            <a:off x="7524619" y="3890963"/>
            <a:ext cx="692143" cy="334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45">
            <a:extLst>
              <a:ext uri="{FF2B5EF4-FFF2-40B4-BE49-F238E27FC236}">
                <a16:creationId xmlns:a16="http://schemas.microsoft.com/office/drawing/2014/main" id="{E8FDD497-93AE-8E33-0ADA-8B3F82AF3A7A}"/>
              </a:ext>
            </a:extLst>
          </p:cNvPr>
          <p:cNvCxnSpPr>
            <a:stCxn id="15" idx="0"/>
            <a:endCxn id="9" idx="4"/>
          </p:cNvCxnSpPr>
          <p:nvPr/>
        </p:nvCxnSpPr>
        <p:spPr bwMode="auto">
          <a:xfrm flipV="1">
            <a:off x="9565932" y="3890963"/>
            <a:ext cx="850548" cy="3562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47">
            <a:extLst>
              <a:ext uri="{FF2B5EF4-FFF2-40B4-BE49-F238E27FC236}">
                <a16:creationId xmlns:a16="http://schemas.microsoft.com/office/drawing/2014/main" id="{882E833A-0F8E-5534-07D1-04E61013E71A}"/>
              </a:ext>
            </a:extLst>
          </p:cNvPr>
          <p:cNvCxnSpPr>
            <a:stCxn id="9" idx="4"/>
            <a:endCxn id="21" idx="0"/>
          </p:cNvCxnSpPr>
          <p:nvPr/>
        </p:nvCxnSpPr>
        <p:spPr bwMode="auto">
          <a:xfrm>
            <a:off x="10416480" y="3890963"/>
            <a:ext cx="769006" cy="332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49">
            <a:extLst>
              <a:ext uri="{FF2B5EF4-FFF2-40B4-BE49-F238E27FC236}">
                <a16:creationId xmlns:a16="http://schemas.microsoft.com/office/drawing/2014/main" id="{12261C57-B26B-9010-99F7-6BEAABA3AEED}"/>
              </a:ext>
            </a:extLst>
          </p:cNvPr>
          <p:cNvCxnSpPr>
            <a:stCxn id="14" idx="1"/>
          </p:cNvCxnSpPr>
          <p:nvPr/>
        </p:nvCxnSpPr>
        <p:spPr bwMode="auto">
          <a:xfrm flipH="1" flipV="1">
            <a:off x="7032104" y="1973881"/>
            <a:ext cx="36549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266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19DC-6070-491A-A70F-F303F161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/>
                </a:solidFill>
              </a:rPr>
              <a:t>K-</a:t>
            </a:r>
            <a:r>
              <a:rPr lang="de-DE" sz="4800" dirty="0" err="1">
                <a:solidFill>
                  <a:schemeClr val="accent1"/>
                </a:solidFill>
              </a:rPr>
              <a:t>Nearest</a:t>
            </a:r>
            <a:r>
              <a:rPr lang="de-DE" sz="4800" dirty="0">
                <a:solidFill>
                  <a:schemeClr val="accent1"/>
                </a:solidFill>
              </a:rPr>
              <a:t> </a:t>
            </a:r>
            <a:r>
              <a:rPr lang="de-DE" sz="4800" dirty="0" err="1">
                <a:solidFill>
                  <a:schemeClr val="accent1"/>
                </a:solidFill>
              </a:rPr>
              <a:t>Neighbors</a:t>
            </a:r>
            <a:r>
              <a:rPr lang="de-DE" sz="4800" dirty="0">
                <a:solidFill>
                  <a:schemeClr val="accent1"/>
                </a:solidFill>
              </a:rPr>
              <a:t> </a:t>
            </a:r>
            <a:r>
              <a:rPr lang="de-DE" sz="4800" dirty="0" err="1">
                <a:solidFill>
                  <a:schemeClr val="accent1"/>
                </a:solidFill>
              </a:rPr>
              <a:t>class</a:t>
            </a:r>
            <a:endParaRPr lang="de-DE" sz="4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90B50-C59E-D966-BC3E-A7D7A5A9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26</a:t>
            </a:fld>
            <a:endParaRPr lang="en-IN"/>
          </a:p>
        </p:txBody>
      </p:sp>
      <p:sp>
        <p:nvSpPr>
          <p:cNvPr id="5" name="Rechteck 6">
            <a:extLst>
              <a:ext uri="{FF2B5EF4-FFF2-40B4-BE49-F238E27FC236}">
                <a16:creationId xmlns:a16="http://schemas.microsoft.com/office/drawing/2014/main" id="{53BE5BF5-2038-1B28-CBB0-133C086AB353}"/>
              </a:ext>
            </a:extLst>
          </p:cNvPr>
          <p:cNvSpPr/>
          <p:nvPr/>
        </p:nvSpPr>
        <p:spPr bwMode="auto">
          <a:xfrm>
            <a:off x="5159896" y="1844824"/>
            <a:ext cx="1872208" cy="57606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</a:t>
            </a:r>
            <a:endParaRPr lang="de-DE" dirty="0"/>
          </a:p>
        </p:txBody>
      </p:sp>
      <p:sp>
        <p:nvSpPr>
          <p:cNvPr id="6" name="Ellipse 7">
            <a:extLst>
              <a:ext uri="{FF2B5EF4-FFF2-40B4-BE49-F238E27FC236}">
                <a16:creationId xmlns:a16="http://schemas.microsoft.com/office/drawing/2014/main" id="{4B18EA7F-0799-EFB8-2667-9B0B303EAA2A}"/>
              </a:ext>
            </a:extLst>
          </p:cNvPr>
          <p:cNvSpPr/>
          <p:nvPr/>
        </p:nvSpPr>
        <p:spPr bwMode="auto">
          <a:xfrm>
            <a:off x="551384" y="3314899"/>
            <a:ext cx="2448272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get_plot</a:t>
            </a:r>
            <a:endParaRPr lang="de-DE" dirty="0"/>
          </a:p>
        </p:txBody>
      </p:sp>
      <p:sp>
        <p:nvSpPr>
          <p:cNvPr id="7" name="Ellipse 8">
            <a:extLst>
              <a:ext uri="{FF2B5EF4-FFF2-40B4-BE49-F238E27FC236}">
                <a16:creationId xmlns:a16="http://schemas.microsoft.com/office/drawing/2014/main" id="{B539EDF4-53D4-20DE-A61A-663F1E08ECF7}"/>
              </a:ext>
            </a:extLst>
          </p:cNvPr>
          <p:cNvSpPr/>
          <p:nvPr/>
        </p:nvSpPr>
        <p:spPr bwMode="auto">
          <a:xfrm>
            <a:off x="3431704" y="3314899"/>
            <a:ext cx="2448272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get_results</a:t>
            </a:r>
            <a:endParaRPr lang="de-DE" dirty="0"/>
          </a:p>
        </p:txBody>
      </p:sp>
      <p:sp>
        <p:nvSpPr>
          <p:cNvPr id="8" name="Ellipse 10">
            <a:extLst>
              <a:ext uri="{FF2B5EF4-FFF2-40B4-BE49-F238E27FC236}">
                <a16:creationId xmlns:a16="http://schemas.microsoft.com/office/drawing/2014/main" id="{D4CFB903-480E-C4EF-4F00-43ACC0AC8446}"/>
              </a:ext>
            </a:extLst>
          </p:cNvPr>
          <p:cNvSpPr/>
          <p:nvPr/>
        </p:nvSpPr>
        <p:spPr bwMode="auto">
          <a:xfrm>
            <a:off x="9192344" y="3314899"/>
            <a:ext cx="2448272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train_model</a:t>
            </a:r>
            <a:endParaRPr lang="de-DE" dirty="0"/>
          </a:p>
        </p:txBody>
      </p:sp>
      <p:cxnSp>
        <p:nvCxnSpPr>
          <p:cNvPr id="9" name="Verbinder: gewinkelt 12">
            <a:extLst>
              <a:ext uri="{FF2B5EF4-FFF2-40B4-BE49-F238E27FC236}">
                <a16:creationId xmlns:a16="http://schemas.microsoft.com/office/drawing/2014/main" id="{8A9E96E6-8092-11D8-08F1-7CD2DB0F0CF1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 rot="5400000">
            <a:off x="3488755" y="707653"/>
            <a:ext cx="894011" cy="432048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Verbinder: gewinkelt 14">
            <a:extLst>
              <a:ext uri="{FF2B5EF4-FFF2-40B4-BE49-F238E27FC236}">
                <a16:creationId xmlns:a16="http://schemas.microsoft.com/office/drawing/2014/main" id="{185E6166-C1DB-76D1-86B8-878C4D148D6E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 rot="5400000">
            <a:off x="4928915" y="2147813"/>
            <a:ext cx="894011" cy="144016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6">
            <a:extLst>
              <a:ext uri="{FF2B5EF4-FFF2-40B4-BE49-F238E27FC236}">
                <a16:creationId xmlns:a16="http://schemas.microsoft.com/office/drawing/2014/main" id="{E60E228B-B10D-FE1A-D09C-2341FC2C1E39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 rot="16200000" flipH="1">
            <a:off x="6369075" y="2147813"/>
            <a:ext cx="894011" cy="144016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8">
            <a:extLst>
              <a:ext uri="{FF2B5EF4-FFF2-40B4-BE49-F238E27FC236}">
                <a16:creationId xmlns:a16="http://schemas.microsoft.com/office/drawing/2014/main" id="{C37BA8C4-21E3-36DC-6493-F46E58F228DA}"/>
              </a:ext>
            </a:extLst>
          </p:cNvPr>
          <p:cNvCxnSpPr>
            <a:stCxn id="5" idx="2"/>
            <a:endCxn id="8" idx="0"/>
          </p:cNvCxnSpPr>
          <p:nvPr/>
        </p:nvCxnSpPr>
        <p:spPr bwMode="auto">
          <a:xfrm rot="16200000" flipH="1">
            <a:off x="7809235" y="707653"/>
            <a:ext cx="894011" cy="432048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eck 23">
            <a:extLst>
              <a:ext uri="{FF2B5EF4-FFF2-40B4-BE49-F238E27FC236}">
                <a16:creationId xmlns:a16="http://schemas.microsoft.com/office/drawing/2014/main" id="{0DA590A8-55A0-286B-63C0-AF6A96443C89}"/>
              </a:ext>
            </a:extLst>
          </p:cNvPr>
          <p:cNvSpPr/>
          <p:nvPr/>
        </p:nvSpPr>
        <p:spPr bwMode="auto">
          <a:xfrm>
            <a:off x="7397601" y="1841111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K</a:t>
            </a:r>
          </a:p>
        </p:txBody>
      </p:sp>
      <p:sp>
        <p:nvSpPr>
          <p:cNvPr id="14" name="Rechteck 28">
            <a:extLst>
              <a:ext uri="{FF2B5EF4-FFF2-40B4-BE49-F238E27FC236}">
                <a16:creationId xmlns:a16="http://schemas.microsoft.com/office/drawing/2014/main" id="{20DDC772-9F49-6B02-2E5F-C75EE52402A1}"/>
              </a:ext>
            </a:extLst>
          </p:cNvPr>
          <p:cNvSpPr/>
          <p:nvPr/>
        </p:nvSpPr>
        <p:spPr bwMode="auto">
          <a:xfrm>
            <a:off x="3943320" y="4225430"/>
            <a:ext cx="1437432" cy="316959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Bargraph_results</a:t>
            </a:r>
            <a:endParaRPr lang="de-DE" sz="1200" dirty="0"/>
          </a:p>
        </p:txBody>
      </p:sp>
      <p:sp>
        <p:nvSpPr>
          <p:cNvPr id="15" name="Rechteck 29">
            <a:extLst>
              <a:ext uri="{FF2B5EF4-FFF2-40B4-BE49-F238E27FC236}">
                <a16:creationId xmlns:a16="http://schemas.microsoft.com/office/drawing/2014/main" id="{EE1872F5-CCA1-DF35-67B7-3039F452930E}"/>
              </a:ext>
            </a:extLst>
          </p:cNvPr>
          <p:cNvSpPr/>
          <p:nvPr/>
        </p:nvSpPr>
        <p:spPr bwMode="auto">
          <a:xfrm>
            <a:off x="1341676" y="4251140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fig_train</a:t>
            </a:r>
            <a:endParaRPr lang="de-DE" sz="1200" dirty="0"/>
          </a:p>
        </p:txBody>
      </p:sp>
      <p:sp>
        <p:nvSpPr>
          <p:cNvPr id="16" name="Rechteck 30">
            <a:extLst>
              <a:ext uri="{FF2B5EF4-FFF2-40B4-BE49-F238E27FC236}">
                <a16:creationId xmlns:a16="http://schemas.microsoft.com/office/drawing/2014/main" id="{34A50459-384F-2E1C-13B0-DF81F93B3470}"/>
              </a:ext>
            </a:extLst>
          </p:cNvPr>
          <p:cNvSpPr/>
          <p:nvPr/>
        </p:nvSpPr>
        <p:spPr bwMode="auto">
          <a:xfrm>
            <a:off x="1341676" y="4629475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fig</a:t>
            </a:r>
            <a:endParaRPr lang="de-DE" sz="1200" dirty="0"/>
          </a:p>
        </p:txBody>
      </p:sp>
      <p:sp>
        <p:nvSpPr>
          <p:cNvPr id="17" name="Rechteck 31">
            <a:extLst>
              <a:ext uri="{FF2B5EF4-FFF2-40B4-BE49-F238E27FC236}">
                <a16:creationId xmlns:a16="http://schemas.microsoft.com/office/drawing/2014/main" id="{80CE75F0-46F3-0A2E-0F1E-34B6284B227B}"/>
              </a:ext>
            </a:extLst>
          </p:cNvPr>
          <p:cNvSpPr/>
          <p:nvPr/>
        </p:nvSpPr>
        <p:spPr bwMode="auto">
          <a:xfrm>
            <a:off x="9991685" y="4225430"/>
            <a:ext cx="858639" cy="26554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clf</a:t>
            </a:r>
            <a:endParaRPr lang="de-DE" sz="1200" dirty="0"/>
          </a:p>
        </p:txBody>
      </p:sp>
      <p:cxnSp>
        <p:nvCxnSpPr>
          <p:cNvPr id="18" name="Gerade Verbindung mit Pfeil 37">
            <a:extLst>
              <a:ext uri="{FF2B5EF4-FFF2-40B4-BE49-F238E27FC236}">
                <a16:creationId xmlns:a16="http://schemas.microsoft.com/office/drawing/2014/main" id="{5ED376C6-25DC-6E3F-FE0F-226333C58E75}"/>
              </a:ext>
            </a:extLst>
          </p:cNvPr>
          <p:cNvCxnSpPr>
            <a:stCxn id="6" idx="4"/>
            <a:endCxn id="15" idx="0"/>
          </p:cNvCxnSpPr>
          <p:nvPr/>
        </p:nvCxnSpPr>
        <p:spPr bwMode="auto">
          <a:xfrm flipH="1">
            <a:off x="1770996" y="3890963"/>
            <a:ext cx="4524" cy="360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39">
            <a:extLst>
              <a:ext uri="{FF2B5EF4-FFF2-40B4-BE49-F238E27FC236}">
                <a16:creationId xmlns:a16="http://schemas.microsoft.com/office/drawing/2014/main" id="{51A3454C-8A89-F819-18D3-4C4F8C4B60E3}"/>
              </a:ext>
            </a:extLst>
          </p:cNvPr>
          <p:cNvCxnSpPr>
            <a:stCxn id="7" idx="4"/>
            <a:endCxn id="14" idx="0"/>
          </p:cNvCxnSpPr>
          <p:nvPr/>
        </p:nvCxnSpPr>
        <p:spPr bwMode="auto">
          <a:xfrm>
            <a:off x="4655840" y="3890963"/>
            <a:ext cx="6196" cy="334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49">
            <a:extLst>
              <a:ext uri="{FF2B5EF4-FFF2-40B4-BE49-F238E27FC236}">
                <a16:creationId xmlns:a16="http://schemas.microsoft.com/office/drawing/2014/main" id="{7423218A-4B49-9986-DB86-FF2EFD5EC5BD}"/>
              </a:ext>
            </a:extLst>
          </p:cNvPr>
          <p:cNvCxnSpPr>
            <a:stCxn id="13" idx="1"/>
          </p:cNvCxnSpPr>
          <p:nvPr/>
        </p:nvCxnSpPr>
        <p:spPr bwMode="auto">
          <a:xfrm flipH="1" flipV="1">
            <a:off x="7032104" y="1973881"/>
            <a:ext cx="36549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B1D001-60F4-1444-99B9-D1CCA594D057}"/>
              </a:ext>
            </a:extLst>
          </p:cNvPr>
          <p:cNvCxnSpPr>
            <a:stCxn id="8" idx="4"/>
            <a:endCxn id="17" idx="0"/>
          </p:cNvCxnSpPr>
          <p:nvPr/>
        </p:nvCxnSpPr>
        <p:spPr bwMode="auto">
          <a:xfrm>
            <a:off x="10416480" y="3890963"/>
            <a:ext cx="4525" cy="334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9">
            <a:extLst>
              <a:ext uri="{FF2B5EF4-FFF2-40B4-BE49-F238E27FC236}">
                <a16:creationId xmlns:a16="http://schemas.microsoft.com/office/drawing/2014/main" id="{6371B1D0-1CEB-5A9F-5C0F-01C0958CF5BB}"/>
              </a:ext>
            </a:extLst>
          </p:cNvPr>
          <p:cNvSpPr/>
          <p:nvPr/>
        </p:nvSpPr>
        <p:spPr bwMode="auto">
          <a:xfrm>
            <a:off x="6312024" y="3314899"/>
            <a:ext cx="2298576" cy="57606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get_userinput_prediction</a:t>
            </a:r>
            <a:endParaRPr lang="de-DE" dirty="0"/>
          </a:p>
        </p:txBody>
      </p:sp>
      <p:sp>
        <p:nvSpPr>
          <p:cNvPr id="23" name="Rechteck 32">
            <a:extLst>
              <a:ext uri="{FF2B5EF4-FFF2-40B4-BE49-F238E27FC236}">
                <a16:creationId xmlns:a16="http://schemas.microsoft.com/office/drawing/2014/main" id="{078FECA9-5C56-31EF-F4F5-BFE1D0BF7AC3}"/>
              </a:ext>
            </a:extLst>
          </p:cNvPr>
          <p:cNvSpPr/>
          <p:nvPr/>
        </p:nvSpPr>
        <p:spPr bwMode="auto">
          <a:xfrm>
            <a:off x="7726231" y="4225430"/>
            <a:ext cx="982123" cy="42402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strPredictedClass</a:t>
            </a:r>
            <a:endParaRPr lang="de-DE" sz="1200" dirty="0"/>
          </a:p>
        </p:txBody>
      </p:sp>
      <p:sp>
        <p:nvSpPr>
          <p:cNvPr id="24" name="Rechteck 33">
            <a:extLst>
              <a:ext uri="{FF2B5EF4-FFF2-40B4-BE49-F238E27FC236}">
                <a16:creationId xmlns:a16="http://schemas.microsoft.com/office/drawing/2014/main" id="{EE4095AF-7263-D075-1D97-89193B5F9A11}"/>
              </a:ext>
            </a:extLst>
          </p:cNvPr>
          <p:cNvSpPr/>
          <p:nvPr/>
        </p:nvSpPr>
        <p:spPr bwMode="auto">
          <a:xfrm>
            <a:off x="6246633" y="4225430"/>
            <a:ext cx="1129234" cy="42402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User_testdata</a:t>
            </a:r>
            <a:endParaRPr lang="de-DE" sz="1200" dirty="0"/>
          </a:p>
        </p:txBody>
      </p:sp>
      <p:cxnSp>
        <p:nvCxnSpPr>
          <p:cNvPr id="25" name="Gerade Verbindung mit Pfeil 41">
            <a:extLst>
              <a:ext uri="{FF2B5EF4-FFF2-40B4-BE49-F238E27FC236}">
                <a16:creationId xmlns:a16="http://schemas.microsoft.com/office/drawing/2014/main" id="{F78343AE-8979-C857-6261-3197130FD6D9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 bwMode="auto">
          <a:xfrm flipV="1">
            <a:off x="6811250" y="3890963"/>
            <a:ext cx="650062" cy="334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43">
            <a:extLst>
              <a:ext uri="{FF2B5EF4-FFF2-40B4-BE49-F238E27FC236}">
                <a16:creationId xmlns:a16="http://schemas.microsoft.com/office/drawing/2014/main" id="{2EE7BBA6-E189-FF27-2F6B-20389DF93EB7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 bwMode="auto">
          <a:xfrm>
            <a:off x="7461312" y="3890963"/>
            <a:ext cx="755981" cy="334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983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4147-CCD3-0437-C790-BA8A5BBE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>
                <a:solidFill>
                  <a:schemeClr val="accent1"/>
                </a:solidFill>
              </a:rPr>
              <a:t>Results</a:t>
            </a:r>
            <a:endParaRPr lang="de-DE" sz="4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23A5B-75F5-896E-2019-386B718B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27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52272-85F1-3BEF-AEC0-CD87019EE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75" y="1473013"/>
            <a:ext cx="10515600" cy="45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71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D285-38E2-7753-4822-EC22D1B4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>
                <a:solidFill>
                  <a:schemeClr val="accent1"/>
                </a:solidFill>
              </a:rPr>
              <a:t>Results</a:t>
            </a:r>
            <a:endParaRPr lang="de-DE" sz="4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D3726-B62F-9E26-6C79-FBA4B4B4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28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CE155-AB79-8F1A-D7DF-8EF6F386A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74" y="2268057"/>
            <a:ext cx="10997852" cy="275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9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8BED731-A7FE-54D8-8F89-2F9178D4BC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chemeClr val="accent1"/>
                </a:solidFill>
              </a:rPr>
              <a:t>Results</a:t>
            </a:r>
            <a:endParaRPr lang="de-DE" dirty="0"/>
          </a:p>
        </p:txBody>
      </p:sp>
      <p:pic>
        <p:nvPicPr>
          <p:cNvPr id="13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742C35A6-FE7B-6E57-CC67-E0649CB8B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196" y="4825838"/>
            <a:ext cx="3963303" cy="1346507"/>
          </a:xfrm>
          <a:prstGeom prst="rect">
            <a:avLst/>
          </a:prstGeom>
        </p:spPr>
      </p:pic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20D80739-00A5-A28E-03E0-1BB5734C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C3CB3A8-E542-4110-82EA-ED75EC9F3C27}" type="slidenum">
              <a:rPr lang="en-IN" smtClean="0"/>
              <a:t>29</a:t>
            </a:fld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986329-CEAC-CF6E-419B-993675E7E709}"/>
              </a:ext>
            </a:extLst>
          </p:cNvPr>
          <p:cNvSpPr txBox="1"/>
          <p:nvPr/>
        </p:nvSpPr>
        <p:spPr>
          <a:xfrm>
            <a:off x="7322196" y="6152802"/>
            <a:ext cx="609391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700" dirty="0"/>
              <a:t>https://miro.medium.com/v2/resize:fit:624/format:webp/1*nH-SH6R5wOvRNVja-iPw7g.png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F4A707-A464-8E3D-9CD2-D125372E6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2609" y="2358781"/>
            <a:ext cx="2095978" cy="1047989"/>
          </a:xfrm>
          <a:prstGeom prst="rect">
            <a:avLst/>
          </a:prstGeom>
        </p:spPr>
      </p:pic>
      <p:pic>
        <p:nvPicPr>
          <p:cNvPr id="21" name="Picture 20" descr="A picture containing diagram&#10;&#10;Description automatically generated">
            <a:extLst>
              <a:ext uri="{FF2B5EF4-FFF2-40B4-BE49-F238E27FC236}">
                <a16:creationId xmlns:a16="http://schemas.microsoft.com/office/drawing/2014/main" id="{B11E66DD-18BD-83C2-101A-36DD6E95C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847" y="2215873"/>
            <a:ext cx="2388144" cy="1333804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extLst>
              <a:ext uri="{FF2B5EF4-FFF2-40B4-BE49-F238E27FC236}">
                <a16:creationId xmlns:a16="http://schemas.microsoft.com/office/drawing/2014/main" id="{136A3232-DDA8-8E82-3BA6-18147216C9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6" y="4952866"/>
            <a:ext cx="2172195" cy="1092449"/>
          </a:xfrm>
          <a:prstGeom prst="rect">
            <a:avLst/>
          </a:prstGeom>
        </p:spPr>
      </p:pic>
      <p:pic>
        <p:nvPicPr>
          <p:cNvPr id="23" name="Picture 22" descr="A picture containing shape&#10;&#10;Description automatically generated">
            <a:extLst>
              <a:ext uri="{FF2B5EF4-FFF2-40B4-BE49-F238E27FC236}">
                <a16:creationId xmlns:a16="http://schemas.microsoft.com/office/drawing/2014/main" id="{83A1C26E-2E06-6BF9-44D3-5398C0FC8D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21" y="4838541"/>
            <a:ext cx="3340861" cy="1333804"/>
          </a:xfrm>
          <a:prstGeom prst="rect">
            <a:avLst/>
          </a:prstGeom>
        </p:spPr>
      </p:pic>
      <p:pic>
        <p:nvPicPr>
          <p:cNvPr id="25" name="Picture 2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22AAA7F-1328-C0B3-8D7D-C6EE84DA6B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72" y="2234927"/>
            <a:ext cx="3937897" cy="12956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792EE58-DDCA-7E91-DD8B-CAE634A06DC4}"/>
              </a:ext>
            </a:extLst>
          </p:cNvPr>
          <p:cNvSpPr txBox="1"/>
          <p:nvPr/>
        </p:nvSpPr>
        <p:spPr>
          <a:xfrm>
            <a:off x="1229872" y="3520851"/>
            <a:ext cx="67076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700" dirty="0"/>
              <a:t>https://miro.medium.com/v2/resize:fit:620/format:webp/1*qmtdjSnMxZhgS-FpdT_Sqg.png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095434-A1A7-6562-5E28-7ED56AF344FA}"/>
              </a:ext>
            </a:extLst>
          </p:cNvPr>
          <p:cNvSpPr txBox="1"/>
          <p:nvPr/>
        </p:nvSpPr>
        <p:spPr>
          <a:xfrm>
            <a:off x="1229872" y="6216309"/>
            <a:ext cx="67076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https://miro.medium.com/v2/resize:fit:342/format:webp/1*lagEybn9t5EHZkIZ4tjuXA.png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121947-FF34-87ED-8111-2A328413C9E1}"/>
              </a:ext>
            </a:extLst>
          </p:cNvPr>
          <p:cNvSpPr txBox="1"/>
          <p:nvPr/>
        </p:nvSpPr>
        <p:spPr>
          <a:xfrm>
            <a:off x="7322196" y="3549677"/>
            <a:ext cx="67076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700" dirty="0"/>
              <a:t>https://miro.medium.com/v2/resize:fit:364/format:webp/1*Rfo99_NC5O9yr29UukzTeg.png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907630-2C2D-6828-3617-3DEA9B3B4173}"/>
              </a:ext>
            </a:extLst>
          </p:cNvPr>
          <p:cNvSpPr txBox="1"/>
          <p:nvPr/>
        </p:nvSpPr>
        <p:spPr>
          <a:xfrm>
            <a:off x="1229872" y="1716099"/>
            <a:ext cx="227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Accuracy</a:t>
            </a:r>
            <a:endParaRPr lang="de-DE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2AE2F8-8A55-1654-4DB0-BFA4E3D50DC7}"/>
              </a:ext>
            </a:extLst>
          </p:cNvPr>
          <p:cNvSpPr txBox="1"/>
          <p:nvPr/>
        </p:nvSpPr>
        <p:spPr>
          <a:xfrm>
            <a:off x="1229871" y="4459447"/>
            <a:ext cx="227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Precision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477AC9-CC1B-3D68-C161-1C67DC4D2C9A}"/>
              </a:ext>
            </a:extLst>
          </p:cNvPr>
          <p:cNvSpPr txBox="1"/>
          <p:nvPr/>
        </p:nvSpPr>
        <p:spPr>
          <a:xfrm>
            <a:off x="7322196" y="1767075"/>
            <a:ext cx="227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Recall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280729-A692-8DC6-BA44-5B424DE83695}"/>
              </a:ext>
            </a:extLst>
          </p:cNvPr>
          <p:cNvSpPr txBox="1"/>
          <p:nvPr/>
        </p:nvSpPr>
        <p:spPr>
          <a:xfrm>
            <a:off x="7322196" y="4285277"/>
            <a:ext cx="227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F1 -Score</a:t>
            </a:r>
          </a:p>
        </p:txBody>
      </p:sp>
    </p:spTree>
    <p:extLst>
      <p:ext uri="{BB962C8B-B14F-4D97-AF65-F5344CB8AC3E}">
        <p14:creationId xmlns:p14="http://schemas.microsoft.com/office/powerpoint/2010/main" val="386106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A373-9A9D-03B4-6E07-28BAAD8F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Data Frame</a:t>
            </a:r>
            <a:endParaRPr lang="en-IN" sz="40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E432-E9C9-21ED-186F-7441ECAD6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989"/>
            <a:ext cx="10515600" cy="639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Data-frame is a two-dimensional data structure in which data is organized in rows and columns.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DEFBB-AE35-7CC8-345B-3FC5DA5A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54239-3BA8-BE74-1783-FBA344826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1217"/>
            <a:ext cx="10216444" cy="3151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E3CD88-07FF-7CF3-A348-EE3CCF150F2D}"/>
              </a:ext>
            </a:extLst>
          </p:cNvPr>
          <p:cNvSpPr txBox="1">
            <a:spLocks/>
          </p:cNvSpPr>
          <p:nvPr/>
        </p:nvSpPr>
        <p:spPr>
          <a:xfrm>
            <a:off x="838200" y="2043289"/>
            <a:ext cx="10216444" cy="114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Many machine learning libraries such as Scikit-learn and TensorFlow accept data in the form of a Data-Frame, making it easy to integrate data preprocessing and analysis into machine learning workflows.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5E605-1061-530B-4D9B-D6D33F524881}"/>
              </a:ext>
            </a:extLst>
          </p:cNvPr>
          <p:cNvSpPr txBox="1"/>
          <p:nvPr/>
        </p:nvSpPr>
        <p:spPr>
          <a:xfrm>
            <a:off x="1350433" y="5847493"/>
            <a:ext cx="9491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This data come from csv file uploaded or come after performing smoothening, interpolation.</a:t>
            </a:r>
          </a:p>
        </p:txBody>
      </p:sp>
    </p:spTree>
    <p:extLst>
      <p:ext uri="{BB962C8B-B14F-4D97-AF65-F5344CB8AC3E}">
        <p14:creationId xmlns:p14="http://schemas.microsoft.com/office/powerpoint/2010/main" val="232889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0F4F742-6A64-6AA7-C2A6-91A024D58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r="32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C7514-1308-71F1-9E06-E717A6F6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Questions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883DB-A62C-EFEB-6476-3AF0B5C6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AC3CB3A8-E542-4110-82EA-ED75EC9F3C27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30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9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F71B-02B8-1D1D-34B0-0A64579A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56" y="136525"/>
            <a:ext cx="10013243" cy="123789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Data preprocessing 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336EF1-D0E4-82B0-B97A-ECE68DD9C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5368"/>
            <a:ext cx="10515600" cy="3671022"/>
          </a:xfr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1B187-F384-11F5-5A24-142C763E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4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006CAE-5182-1228-44B5-6DF0313FA591}"/>
              </a:ext>
            </a:extLst>
          </p:cNvPr>
          <p:cNvSpPr txBox="1">
            <a:spLocks/>
          </p:cNvSpPr>
          <p:nvPr/>
        </p:nvSpPr>
        <p:spPr>
          <a:xfrm>
            <a:off x="843843" y="1298222"/>
            <a:ext cx="10515600" cy="985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000" b="1" dirty="0">
              <a:solidFill>
                <a:schemeClr val="accent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40605A-D13C-8131-E487-E902BB73BE68}"/>
              </a:ext>
            </a:extLst>
          </p:cNvPr>
          <p:cNvSpPr txBox="1">
            <a:spLocks/>
          </p:cNvSpPr>
          <p:nvPr/>
        </p:nvSpPr>
        <p:spPr>
          <a:xfrm>
            <a:off x="855133" y="1048105"/>
            <a:ext cx="10693400" cy="123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Before performing regression, algorithms data need to preprocess in order to improve the results by deleting duplicates, deleting null values and by scaling the data.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4837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9BA6-9902-D5D5-0D67-350E52C7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432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chemeClr val="accent1"/>
                </a:solidFill>
              </a:rPr>
              <a:t>Data Splitting 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4E004-2E61-6348-1314-E1F6A34ED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575" y="1826749"/>
            <a:ext cx="10515600" cy="2543175"/>
          </a:xfrm>
        </p:spPr>
        <p:txBody>
          <a:bodyPr>
            <a:normAutofit/>
          </a:bodyPr>
          <a:lstStyle/>
          <a:p>
            <a:r>
              <a:rPr lang="en-US" sz="2400" dirty="0"/>
              <a:t>The very first step is to split the data into two portions with specified ratio. </a:t>
            </a:r>
          </a:p>
          <a:p>
            <a:r>
              <a:rPr lang="en-US" sz="2400" dirty="0"/>
              <a:t>One is used to train the model with selected method.</a:t>
            </a:r>
          </a:p>
          <a:p>
            <a:r>
              <a:rPr lang="en-US" sz="2400" dirty="0"/>
              <a:t>And other is used to test that how well the model is trained by finding the R_Square score. </a:t>
            </a:r>
          </a:p>
          <a:p>
            <a:r>
              <a:rPr lang="en-US" sz="2400" dirty="0"/>
              <a:t>This range can be adjusted by the slider. 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BC95-7866-1BF6-A387-27C19AF7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5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79D36E-0A86-1EBA-DC27-F090E8618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287" y="4509302"/>
            <a:ext cx="5309344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92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F70C-A5C1-47A1-8D2C-AC3F6089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Method Selection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86FC-28FC-8A8E-1EDD-30C99C8FD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594" y="1755775"/>
            <a:ext cx="10254205" cy="14940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After uploading the data and preprocessing it is needed to select method to be used depending on the type of data.</a:t>
            </a:r>
          </a:p>
          <a:p>
            <a:r>
              <a:rPr lang="en-US" dirty="0"/>
              <a:t>Selecting appropriate method for specific data is very crucial to get accurate results. </a:t>
            </a: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064AE-CF22-5AA8-609F-F623F204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6</a:t>
            </a:fld>
            <a:endParaRPr lang="en-IN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D75488C-724F-ED80-2422-83DA75E5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42" y="3608140"/>
            <a:ext cx="8234414" cy="19798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124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17F1-327D-2488-CC6D-97F89FAE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11" y="433677"/>
            <a:ext cx="4776200" cy="962201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Regression Methods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1654F-60EB-B0DD-3484-7B1663B2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2484"/>
            <a:ext cx="2743200" cy="365125"/>
          </a:xfrm>
        </p:spPr>
        <p:txBody>
          <a:bodyPr/>
          <a:lstStyle/>
          <a:p>
            <a:fld id="{AC3CB3A8-E542-4110-82EA-ED75EC9F3C27}" type="slidenum">
              <a:rPr lang="en-IN" smtClean="0"/>
              <a:t>7</a:t>
            </a:fld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B6C5D4-A15E-B778-9E76-4F4A932F1662}"/>
              </a:ext>
            </a:extLst>
          </p:cNvPr>
          <p:cNvSpPr/>
          <p:nvPr/>
        </p:nvSpPr>
        <p:spPr>
          <a:xfrm>
            <a:off x="4888947" y="1456054"/>
            <a:ext cx="2223912" cy="962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Selection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7AA3E3-CCDA-4707-6F4D-FD5B49E1C3D7}"/>
              </a:ext>
            </a:extLst>
          </p:cNvPr>
          <p:cNvSpPr/>
          <p:nvPr/>
        </p:nvSpPr>
        <p:spPr>
          <a:xfrm>
            <a:off x="4448681" y="3045286"/>
            <a:ext cx="3104445" cy="3612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Support Vector Machine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66387-508B-3A6C-76FE-A8FF47F5D2C6}"/>
              </a:ext>
            </a:extLst>
          </p:cNvPr>
          <p:cNvSpPr/>
          <p:nvPr/>
        </p:nvSpPr>
        <p:spPr>
          <a:xfrm>
            <a:off x="1045076" y="3050929"/>
            <a:ext cx="3104445" cy="3612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Gradient Boosting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5C9259-D99F-9EDA-90E3-23DC904A15B4}"/>
              </a:ext>
            </a:extLst>
          </p:cNvPr>
          <p:cNvSpPr/>
          <p:nvPr/>
        </p:nvSpPr>
        <p:spPr>
          <a:xfrm>
            <a:off x="7948237" y="3045283"/>
            <a:ext cx="3104445" cy="3612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Decision Tree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6BE774-B284-3289-605E-B80954E8D592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rot="16200000" flipH="1">
            <a:off x="5687388" y="2731769"/>
            <a:ext cx="627031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BE1B66A-64B1-01CD-9F0A-3AA2E9E02620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rot="5400000">
            <a:off x="3982764" y="1032790"/>
            <a:ext cx="632674" cy="3403604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A0B3174-C883-4062-D865-5E9119A11706}"/>
              </a:ext>
            </a:extLst>
          </p:cNvPr>
          <p:cNvCxnSpPr>
            <a:stCxn id="5" idx="4"/>
            <a:endCxn id="9" idx="0"/>
          </p:cNvCxnSpPr>
          <p:nvPr/>
        </p:nvCxnSpPr>
        <p:spPr>
          <a:xfrm rot="16200000" flipH="1">
            <a:off x="7437167" y="981990"/>
            <a:ext cx="627028" cy="3499557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AE40109-C523-365E-8149-B9E09895BBCA}"/>
              </a:ext>
            </a:extLst>
          </p:cNvPr>
          <p:cNvSpPr/>
          <p:nvPr/>
        </p:nvSpPr>
        <p:spPr>
          <a:xfrm>
            <a:off x="1045076" y="3485553"/>
            <a:ext cx="3104445" cy="21561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GBR work by iteratively adding new models to reduce the errors of previous model and select best one. It is useful when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complex data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require high accuracy.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Robustness to outliers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9B0982-685D-3E6C-6922-26437261C2B3}"/>
              </a:ext>
            </a:extLst>
          </p:cNvPr>
          <p:cNvSpPr/>
          <p:nvPr/>
        </p:nvSpPr>
        <p:spPr>
          <a:xfrm>
            <a:off x="4438248" y="3508128"/>
            <a:ext cx="3104445" cy="21561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works well with both linear and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non-linear data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is particularly useful when dealing with high-dimensional datasets. SVM can also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large datasets efficiently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making it a popular choice for many machine learning applications.</a:t>
            </a:r>
            <a:endParaRPr lang="en-US" sz="12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9995DA-CD2F-4C01-4CCD-71D0B33A5EA8}"/>
              </a:ext>
            </a:extLst>
          </p:cNvPr>
          <p:cNvSpPr/>
          <p:nvPr/>
        </p:nvSpPr>
        <p:spPr>
          <a:xfrm>
            <a:off x="7965171" y="3508128"/>
            <a:ext cx="3104445" cy="21561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can be used to identify important features in a dataset, making them useful for feature selection and reduction of dimensions.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are robust to outliers and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making them suitable for use with noisy or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incomplete datasets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2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DD015-F76C-34C5-DEF0-F5C2CBBD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B3A8-E542-4110-82EA-ED75EC9F3C27}" type="slidenum">
              <a:rPr lang="en-IN" smtClean="0"/>
              <a:t>8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AD464A-299B-102F-21E6-61FC1EE7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636"/>
            <a:ext cx="10515600" cy="74168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Hyperparameters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E7A734-B982-393A-61B2-927A39910CCB}"/>
              </a:ext>
            </a:extLst>
          </p:cNvPr>
          <p:cNvSpPr/>
          <p:nvPr/>
        </p:nvSpPr>
        <p:spPr>
          <a:xfrm>
            <a:off x="3736623" y="1326445"/>
            <a:ext cx="4955818" cy="46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Support Vector Machine parameters</a:t>
            </a:r>
            <a:endParaRPr lang="en-IN" sz="2400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344FFE0-D3E3-7537-0643-C3A4CB08E24C}"/>
              </a:ext>
            </a:extLst>
          </p:cNvPr>
          <p:cNvSpPr/>
          <p:nvPr/>
        </p:nvSpPr>
        <p:spPr>
          <a:xfrm>
            <a:off x="5971826" y="1872256"/>
            <a:ext cx="395111" cy="509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ECE8E359-5AE1-0C86-A603-C80B936CC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15308"/>
              </p:ext>
            </p:extLst>
          </p:nvPr>
        </p:nvGraphicFramePr>
        <p:xfrm>
          <a:off x="1535283" y="2483552"/>
          <a:ext cx="9251259" cy="413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259">
                  <a:extLst>
                    <a:ext uri="{9D8B030D-6E8A-4147-A177-3AD203B41FA5}">
                      <a16:colId xmlns:a16="http://schemas.microsoft.com/office/drawing/2014/main" val="1235990730"/>
                    </a:ext>
                  </a:extLst>
                </a:gridCol>
              </a:tblGrid>
              <a:tr h="413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Variables to Choose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104948"/>
                  </a:ext>
                </a:extLst>
              </a:tr>
            </a:tbl>
          </a:graphicData>
        </a:graphic>
      </p:graphicFrame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BEE51DDE-B27E-300B-7166-ED1BE1F6A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86545"/>
              </p:ext>
            </p:extLst>
          </p:nvPr>
        </p:nvGraphicFramePr>
        <p:xfrm>
          <a:off x="1535285" y="2954861"/>
          <a:ext cx="1783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644">
                  <a:extLst>
                    <a:ext uri="{9D8B030D-6E8A-4147-A177-3AD203B41FA5}">
                      <a16:colId xmlns:a16="http://schemas.microsoft.com/office/drawing/2014/main" val="406351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Kernel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43340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E8BC7E07-498D-A03F-B5E2-74313813D321}"/>
              </a:ext>
            </a:extLst>
          </p:cNvPr>
          <p:cNvSpPr/>
          <p:nvPr/>
        </p:nvSpPr>
        <p:spPr>
          <a:xfrm>
            <a:off x="1535285" y="3325701"/>
            <a:ext cx="1783644" cy="10882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RBF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Linear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Poly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Sigmoid</a:t>
            </a:r>
            <a:endParaRPr lang="en-IN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E68A6280-CDBC-E063-7959-2043BC6B6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005819"/>
              </p:ext>
            </p:extLst>
          </p:nvPr>
        </p:nvGraphicFramePr>
        <p:xfrm>
          <a:off x="3414887" y="2960504"/>
          <a:ext cx="1783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644">
                  <a:extLst>
                    <a:ext uri="{9D8B030D-6E8A-4147-A177-3AD203B41FA5}">
                      <a16:colId xmlns:a16="http://schemas.microsoft.com/office/drawing/2014/main" val="406351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43340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80162EBD-F3E6-938A-8469-2D30E1A004E3}"/>
              </a:ext>
            </a:extLst>
          </p:cNvPr>
          <p:cNvSpPr/>
          <p:nvPr/>
        </p:nvSpPr>
        <p:spPr>
          <a:xfrm>
            <a:off x="3414887" y="3331344"/>
            <a:ext cx="1783644" cy="10882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Range (0 – 10)</a:t>
            </a:r>
          </a:p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Default 3</a:t>
            </a:r>
          </a:p>
          <a:p>
            <a:endParaRPr lang="en-IN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graphicFrame>
        <p:nvGraphicFramePr>
          <p:cNvPr id="44" name="Table 37">
            <a:extLst>
              <a:ext uri="{FF2B5EF4-FFF2-40B4-BE49-F238E27FC236}">
                <a16:creationId xmlns:a16="http://schemas.microsoft.com/office/drawing/2014/main" id="{8B7CBB10-9CC8-BF89-D855-D589D4E62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64933"/>
              </p:ext>
            </p:extLst>
          </p:nvPr>
        </p:nvGraphicFramePr>
        <p:xfrm>
          <a:off x="5277561" y="2960504"/>
          <a:ext cx="1783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644">
                  <a:extLst>
                    <a:ext uri="{9D8B030D-6E8A-4147-A177-3AD203B41FA5}">
                      <a16:colId xmlns:a16="http://schemas.microsoft.com/office/drawing/2014/main" val="406351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SVM_Num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43340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E0C9274F-908A-4FC9-7838-76ADB80B6D6D}"/>
              </a:ext>
            </a:extLst>
          </p:cNvPr>
          <p:cNvSpPr/>
          <p:nvPr/>
        </p:nvSpPr>
        <p:spPr>
          <a:xfrm>
            <a:off x="5277561" y="3331344"/>
            <a:ext cx="1783644" cy="10882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Range(10 to 500)</a:t>
            </a:r>
          </a:p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Default 100</a:t>
            </a:r>
          </a:p>
          <a:p>
            <a:endParaRPr lang="en-IN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graphicFrame>
        <p:nvGraphicFramePr>
          <p:cNvPr id="46" name="Table 37">
            <a:extLst>
              <a:ext uri="{FF2B5EF4-FFF2-40B4-BE49-F238E27FC236}">
                <a16:creationId xmlns:a16="http://schemas.microsoft.com/office/drawing/2014/main" id="{83D2185E-CE01-CC56-1680-114D8A5B6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50444"/>
              </p:ext>
            </p:extLst>
          </p:nvPr>
        </p:nvGraphicFramePr>
        <p:xfrm>
          <a:off x="7157163" y="2966147"/>
          <a:ext cx="1783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644">
                  <a:extLst>
                    <a:ext uri="{9D8B030D-6E8A-4147-A177-3AD203B41FA5}">
                      <a16:colId xmlns:a16="http://schemas.microsoft.com/office/drawing/2014/main" val="406351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Epsilon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43340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FEC2E734-2AA7-2A6D-94C7-3139C0838C4C}"/>
              </a:ext>
            </a:extLst>
          </p:cNvPr>
          <p:cNvSpPr/>
          <p:nvPr/>
        </p:nvSpPr>
        <p:spPr>
          <a:xfrm>
            <a:off x="7157163" y="3336987"/>
            <a:ext cx="1783644" cy="10882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Range (0.1 – 1)</a:t>
            </a:r>
          </a:p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Default 0.1</a:t>
            </a:r>
          </a:p>
          <a:p>
            <a:endParaRPr lang="en-IN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graphicFrame>
        <p:nvGraphicFramePr>
          <p:cNvPr id="48" name="Table 37">
            <a:extLst>
              <a:ext uri="{FF2B5EF4-FFF2-40B4-BE49-F238E27FC236}">
                <a16:creationId xmlns:a16="http://schemas.microsoft.com/office/drawing/2014/main" id="{72377092-85A6-0830-85A4-BE96CC8C2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5789"/>
              </p:ext>
            </p:extLst>
          </p:nvPr>
        </p:nvGraphicFramePr>
        <p:xfrm>
          <a:off x="9002899" y="2971790"/>
          <a:ext cx="1783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644">
                  <a:extLst>
                    <a:ext uri="{9D8B030D-6E8A-4147-A177-3AD203B41FA5}">
                      <a16:colId xmlns:a16="http://schemas.microsoft.com/office/drawing/2014/main" val="406351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Max_iterations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4334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E740C4C0-F6EF-B9E2-CEA1-864C3549CF51}"/>
              </a:ext>
            </a:extLst>
          </p:cNvPr>
          <p:cNvSpPr/>
          <p:nvPr/>
        </p:nvSpPr>
        <p:spPr>
          <a:xfrm>
            <a:off x="9002899" y="3342630"/>
            <a:ext cx="1783644" cy="10882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Range (1 – 15k)</a:t>
            </a:r>
          </a:p>
          <a:p>
            <a:r>
              <a:rPr 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Default  -1</a:t>
            </a:r>
          </a:p>
          <a:p>
            <a:endParaRPr lang="en-IN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2F8FE34-AA0D-3C56-4D5C-3ADE70B44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082" y="4642037"/>
            <a:ext cx="9251260" cy="16717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050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F6A12-F46F-6541-8730-9D6DA95C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44" y="174032"/>
            <a:ext cx="10416172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SVM Output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Content Placeholder 13" descr="Chart, scatter chart&#10;&#10;Description automatically generated">
            <a:extLst>
              <a:ext uri="{FF2B5EF4-FFF2-40B4-BE49-F238E27FC236}">
                <a16:creationId xmlns:a16="http://schemas.microsoft.com/office/drawing/2014/main" id="{A93BE91A-0994-4F6F-48C2-78D4A2691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6303" y="-1475465"/>
            <a:ext cx="3899393" cy="99984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366EA-D5AA-F912-89F9-C9B5BAF2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AC3CB3A8-E542-4110-82EA-ED75EC9F3C27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E657F1-9F4F-5F09-3974-5C7C2B281B9A}"/>
              </a:ext>
            </a:extLst>
          </p:cNvPr>
          <p:cNvSpPr txBox="1"/>
          <p:nvPr/>
        </p:nvSpPr>
        <p:spPr>
          <a:xfrm>
            <a:off x="4037755" y="5949742"/>
            <a:ext cx="43265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effectLst/>
                <a:latin typeface="-apple-system"/>
              </a:rPr>
              <a:t>R2 </a:t>
            </a:r>
            <a:r>
              <a:rPr lang="en-IN" dirty="0">
                <a:latin typeface="-apple-system"/>
              </a:rPr>
              <a:t>Score</a:t>
            </a:r>
            <a:r>
              <a:rPr lang="en-IN" dirty="0">
                <a:effectLst/>
                <a:latin typeface="-apple-system"/>
              </a:rPr>
              <a:t> [0.805] 	MSE errors [0.057]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1AE99B-5AA3-6FA7-8317-6F80A9E5D3F6}"/>
              </a:ext>
            </a:extLst>
          </p:cNvPr>
          <p:cNvSpPr txBox="1"/>
          <p:nvPr/>
        </p:nvSpPr>
        <p:spPr>
          <a:xfrm>
            <a:off x="5218211" y="1166736"/>
            <a:ext cx="196563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rtl="0"/>
            <a:r>
              <a:rPr lang="en-IN" dirty="0">
                <a:solidFill>
                  <a:schemeClr val="bg1"/>
                </a:solidFill>
                <a:effectLst/>
                <a:latin typeface="-apple-system"/>
              </a:rPr>
              <a:t>For Test Data</a:t>
            </a:r>
          </a:p>
        </p:txBody>
      </p:sp>
    </p:spTree>
    <p:extLst>
      <p:ext uri="{BB962C8B-B14F-4D97-AF65-F5344CB8AC3E}">
        <p14:creationId xmlns:p14="http://schemas.microsoft.com/office/powerpoint/2010/main" val="117348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06A2E3E919A25409125015559E23649" ma:contentTypeVersion="4" ma:contentTypeDescription="Ein neues Dokument erstellen." ma:contentTypeScope="" ma:versionID="22fa92634fc32220582257a446dfbcb9">
  <xsd:schema xmlns:xsd="http://www.w3.org/2001/XMLSchema" xmlns:xs="http://www.w3.org/2001/XMLSchema" xmlns:p="http://schemas.microsoft.com/office/2006/metadata/properties" xmlns:ns2="b635c87f-4529-4a82-b238-723ad49a0f5e" xmlns:ns3="0380217c-fa16-4903-8f94-e82488b1c3d5" targetNamespace="http://schemas.microsoft.com/office/2006/metadata/properties" ma:root="true" ma:fieldsID="2e08342fee70e94e849d500646d6a70b" ns2:_="" ns3:_="">
    <xsd:import namespace="b635c87f-4529-4a82-b238-723ad49a0f5e"/>
    <xsd:import namespace="0380217c-fa16-4903-8f94-e82488b1c3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5c87f-4529-4a82-b238-723ad49a0f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0217c-fa16-4903-8f94-e82488b1c3d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42E913-FEAB-4176-8846-E2D3AD989C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C29DBC-E38C-40C5-8AA5-534E70D818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35c87f-4529-4a82-b238-723ad49a0f5e"/>
    <ds:schemaRef ds:uri="0380217c-fa16-4903-8f94-e82488b1c3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1865</Words>
  <Application>Microsoft Office PowerPoint</Application>
  <PresentationFormat>Widescreen</PresentationFormat>
  <Paragraphs>328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-apple-system</vt:lpstr>
      <vt:lpstr>Arial</vt:lpstr>
      <vt:lpstr>Arial-BoldMT</vt:lpstr>
      <vt:lpstr>Calibri</vt:lpstr>
      <vt:lpstr>Calibri Light</vt:lpstr>
      <vt:lpstr>Segoe UI</vt:lpstr>
      <vt:lpstr>Söhne</vt:lpstr>
      <vt:lpstr>Times New Roman</vt:lpstr>
      <vt:lpstr>Office Theme</vt:lpstr>
      <vt:lpstr>OOP Project (WS 2022/2023)</vt:lpstr>
      <vt:lpstr>Regression</vt:lpstr>
      <vt:lpstr>Data Frame</vt:lpstr>
      <vt:lpstr>Data preprocessing </vt:lpstr>
      <vt:lpstr>Data Splitting </vt:lpstr>
      <vt:lpstr>Method Selection</vt:lpstr>
      <vt:lpstr>Regression Methods</vt:lpstr>
      <vt:lpstr>Hyperparameters</vt:lpstr>
      <vt:lpstr>SVM Output</vt:lpstr>
      <vt:lpstr>SVM Output</vt:lpstr>
      <vt:lpstr>Hyperparameters</vt:lpstr>
      <vt:lpstr>R2 Score [0.857] For MSE errors [0.042] </vt:lpstr>
      <vt:lpstr>R2 Score [0.997]  MSE errors [0.001] </vt:lpstr>
      <vt:lpstr>Hyperparameters</vt:lpstr>
      <vt:lpstr>R2 Score [0.675]  MSE errors [0.095]  </vt:lpstr>
      <vt:lpstr>R2 Score [0.994] MSE errors [0.002] </vt:lpstr>
      <vt:lpstr>Outputs</vt:lpstr>
      <vt:lpstr>Overall Class structure - classification</vt:lpstr>
      <vt:lpstr>Support Vector Machine class</vt:lpstr>
      <vt:lpstr>Support Vector Machine class</vt:lpstr>
      <vt:lpstr>Support Vector Machine class</vt:lpstr>
      <vt:lpstr>Support Vector Machine class</vt:lpstr>
      <vt:lpstr>Logistic Regression class</vt:lpstr>
      <vt:lpstr>Logistic Regression class</vt:lpstr>
      <vt:lpstr>Logistic Regression class</vt:lpstr>
      <vt:lpstr>K-Nearest Neighbors class</vt:lpstr>
      <vt:lpstr>Results</vt:lpstr>
      <vt:lpstr>Results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Project (WS 2022/2023)</dc:title>
  <dc:creator>Muhammad Ali (muali1)</dc:creator>
  <cp:lastModifiedBy>Maximilian Hubert Brandt (mbrandt2)</cp:lastModifiedBy>
  <cp:revision>40</cp:revision>
  <dcterms:created xsi:type="dcterms:W3CDTF">2023-03-18T10:16:54Z</dcterms:created>
  <dcterms:modified xsi:type="dcterms:W3CDTF">2023-03-20T16:06:45Z</dcterms:modified>
</cp:coreProperties>
</file>