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5" r:id="rId4"/>
    <p:sldId id="258" r:id="rId5"/>
    <p:sldId id="259" r:id="rId6"/>
    <p:sldId id="260" r:id="rId7"/>
    <p:sldId id="270" r:id="rId8"/>
    <p:sldId id="271" r:id="rId9"/>
    <p:sldId id="272" r:id="rId10"/>
    <p:sldId id="273" r:id="rId11"/>
    <p:sldId id="263" r:id="rId12"/>
    <p:sldId id="265" r:id="rId13"/>
    <p:sldId id="274"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91D7-1A58-BC53-ED5B-8578E3866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A5DD6D-7F88-AF2C-7687-1CB23B05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BCDB-2943-F526-4982-0414EC8DDF0C}"/>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12DBB17D-9C68-26BD-92A6-B2CA6A17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E929-0FA3-9527-AACD-F9D79F35F257}"/>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8111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415B-57AE-09E9-4F39-E6E27D9A1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B8640-98A9-3069-2A8C-A55497BB5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416D8-DDFF-BE58-B0CC-0D6C28240005}"/>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0E301688-F89D-5887-A6CD-818FA0B31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9627E-2C64-37B4-7550-75C7299DBE8E}"/>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63349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E92AE-9580-B1B6-9A79-087009025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E9128-AA0F-D43A-D881-0CE62890B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587E0-00B9-7057-E2C3-D59A81ADD29D}"/>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C829A42A-8A88-42B6-C5B7-D17102F52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9D2D1-8D62-34BB-8BA3-933BC43B1F08}"/>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1093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05F7-69A8-8EF0-1639-7DB80E88E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048DE-8792-696A-5205-DFD532B0A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CE278-E1B0-501F-D060-965196BFFAD1}"/>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99E6AB76-A326-A207-B5EE-5AFF2F8D3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D8C80-6054-5507-2DB1-179F6B471BD9}"/>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9930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1ED1-1381-43A6-4E39-F6D0D2AF9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BC52F-464C-84B0-5E42-C315FFAD8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50634-CDC2-9A14-0EC2-D0A710F897EA}"/>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092B8467-C2AD-AB39-6965-EC273F4DF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BC01B-929D-1A01-5CF3-CF0EB35A0EA6}"/>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72636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46DB-83C8-77BA-4CED-F5ED21444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CE2FF-47D7-0405-F9A8-0C08DC6F0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BC396-5970-CAEF-CD6B-B2B4446D7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1227C-BB57-4278-B2F5-DEE81ECF72E2}"/>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940182C0-A751-09C9-73BA-1720DCAA8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04EE8-A1F9-FE8B-EAFC-171578133213}"/>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142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D371-6D7D-D825-7EE7-DA2485538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FBC9E-F6AF-5046-6483-6BD3A47A5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8CCEC-4B67-E57D-F2E6-910159271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9EAA1-E013-228B-8A33-0B4BA5591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5F961-7A32-10DB-84C0-176C66FE2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197DB-E5DF-59B6-1058-017C17DF658D}"/>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8" name="Footer Placeholder 7">
            <a:extLst>
              <a:ext uri="{FF2B5EF4-FFF2-40B4-BE49-F238E27FC236}">
                <a16:creationId xmlns:a16="http://schemas.microsoft.com/office/drawing/2014/main" id="{CDD2AA99-EAE1-9804-EABD-2BE6C0A03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E728E-3CC8-2793-D567-09FB74272744}"/>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0190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81E1-6557-ED77-DE66-54D18600A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F66A32-9A9B-6FF7-F789-0E26755C143A}"/>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4" name="Footer Placeholder 3">
            <a:extLst>
              <a:ext uri="{FF2B5EF4-FFF2-40B4-BE49-F238E27FC236}">
                <a16:creationId xmlns:a16="http://schemas.microsoft.com/office/drawing/2014/main" id="{19F1A47A-C5A9-CA76-0A47-83F3C29B6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823BD-CB9E-8663-59E1-232323F2031C}"/>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15036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CAB89-A557-15D3-02BF-EE2839675177}"/>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3" name="Footer Placeholder 2">
            <a:extLst>
              <a:ext uri="{FF2B5EF4-FFF2-40B4-BE49-F238E27FC236}">
                <a16:creationId xmlns:a16="http://schemas.microsoft.com/office/drawing/2014/main" id="{B6309B2F-826B-992B-626F-6046E8114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D4DC9-6F77-AE8A-81B6-ADFCB280A85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27122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97EB-A136-3E64-F783-8BF963749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C3C2B-6E11-9B44-DFF2-FDC3F4BEB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373C-FEE8-C1B4-F4EF-0B58C4185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FE838-E4DB-7AE0-3DF9-F9A47858130F}"/>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59404F9D-AFE9-18B2-975C-4AAED7BFF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8EC13-5E5A-56DF-7EEC-1E0E83319C22}"/>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2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D21C-A4D1-A545-1D74-612A31FB9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B5B5B-DF4D-7212-9700-F0582E186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03CF-EB83-80A4-5BD4-A3A7BB557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0AC38-615F-1FD9-F583-48E9E805C9D7}"/>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B1D9E17D-AC80-611A-EE08-128CC5AB2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0A7D7-6FEB-F322-7595-E33192BE42C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73233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FC128-46FB-61E9-AF1F-4C9D208B1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6D3F2F-FCAE-A50B-7E05-9BC762FA3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D40CB-ADB7-0385-F425-FE501C2A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2CC0D1DA-2D71-C0F1-5080-7B2CC2F7A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064D94-E32F-407C-47CB-CA9E9CB6B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8336-0BF0-41F9-8F49-42CDC8B28CC3}" type="slidenum">
              <a:rPr lang="en-US" smtClean="0"/>
              <a:t>‹#›</a:t>
            </a:fld>
            <a:endParaRPr lang="en-US"/>
          </a:p>
        </p:txBody>
      </p:sp>
    </p:spTree>
    <p:extLst>
      <p:ext uri="{BB962C8B-B14F-4D97-AF65-F5344CB8AC3E}">
        <p14:creationId xmlns:p14="http://schemas.microsoft.com/office/powerpoint/2010/main" val="36742285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45/1502650.1502656" TargetMode="External"/><Relationship Id="rId2" Type="http://schemas.openxmlformats.org/officeDocument/2006/relationships/hyperlink" Target="https://doi.org/10.1109/ICACCP.2019.8882946" TargetMode="External"/><Relationship Id="rId1" Type="http://schemas.openxmlformats.org/officeDocument/2006/relationships/slideLayout" Target="../slideLayouts/slideLayout2.xml"/><Relationship Id="rId4" Type="http://schemas.openxmlformats.org/officeDocument/2006/relationships/hyperlink" Target="https://doi.org/10.5815/ijisa.2017.11.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A023-FB45-E4D7-5A44-19B6E4B77CA8}"/>
              </a:ext>
            </a:extLst>
          </p:cNvPr>
          <p:cNvSpPr>
            <a:spLocks noGrp="1"/>
          </p:cNvSpPr>
          <p:nvPr>
            <p:ph type="ctrTitle"/>
          </p:nvPr>
        </p:nvSpPr>
        <p:spPr>
          <a:xfrm>
            <a:off x="370449" y="2219643"/>
            <a:ext cx="9144000" cy="2387600"/>
          </a:xfrm>
        </p:spPr>
        <p:txBody>
          <a:bodyPr>
            <a:normAutofit fontScale="90000"/>
          </a:bodyPr>
          <a:lstStyle/>
          <a:p>
            <a:pPr algn="l"/>
            <a:r>
              <a:rPr lang="en-US" b="1" i="1" dirty="0"/>
              <a:t>A Web-based Document Summarizing And Topic Prediction System Using Natural Language Processing</a:t>
            </a:r>
          </a:p>
        </p:txBody>
      </p:sp>
      <p:sp>
        <p:nvSpPr>
          <p:cNvPr id="6" name="Title 1">
            <a:extLst>
              <a:ext uri="{FF2B5EF4-FFF2-40B4-BE49-F238E27FC236}">
                <a16:creationId xmlns:a16="http://schemas.microsoft.com/office/drawing/2014/main" id="{C380E47D-DD0F-32CB-08D0-CB1F769F6B76}"/>
              </a:ext>
            </a:extLst>
          </p:cNvPr>
          <p:cNvSpPr txBox="1">
            <a:spLocks/>
          </p:cNvSpPr>
          <p:nvPr/>
        </p:nvSpPr>
        <p:spPr>
          <a:xfrm>
            <a:off x="1383323" y="46674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Supervised by: Dr. Adigun Taiwo</a:t>
            </a:r>
          </a:p>
        </p:txBody>
      </p:sp>
      <p:sp>
        <p:nvSpPr>
          <p:cNvPr id="7" name="Title 1">
            <a:extLst>
              <a:ext uri="{FF2B5EF4-FFF2-40B4-BE49-F238E27FC236}">
                <a16:creationId xmlns:a16="http://schemas.microsoft.com/office/drawing/2014/main" id="{3131E3E2-3550-2CC4-BF03-FC0E16B3A64C}"/>
              </a:ext>
            </a:extLst>
          </p:cNvPr>
          <p:cNvSpPr txBox="1">
            <a:spLocks/>
          </p:cNvSpPr>
          <p:nvPr/>
        </p:nvSpPr>
        <p:spPr>
          <a:xfrm>
            <a:off x="370449" y="559789"/>
            <a:ext cx="8607083" cy="666579"/>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i="1" dirty="0"/>
              <a:t>Presentation On:</a:t>
            </a:r>
          </a:p>
        </p:txBody>
      </p:sp>
      <p:pic>
        <p:nvPicPr>
          <p:cNvPr id="9" name="Picture 8">
            <a:extLst>
              <a:ext uri="{FF2B5EF4-FFF2-40B4-BE49-F238E27FC236}">
                <a16:creationId xmlns:a16="http://schemas.microsoft.com/office/drawing/2014/main" id="{E1D39AB8-2C86-8CC0-9B39-AD100DD59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801" y="263695"/>
            <a:ext cx="3714750" cy="2447925"/>
          </a:xfrm>
          <a:prstGeom prst="rect">
            <a:avLst/>
          </a:prstGeom>
        </p:spPr>
      </p:pic>
    </p:spTree>
    <p:extLst>
      <p:ext uri="{BB962C8B-B14F-4D97-AF65-F5344CB8AC3E}">
        <p14:creationId xmlns:p14="http://schemas.microsoft.com/office/powerpoint/2010/main" val="37120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4E5E7-0C81-CE50-AA25-17953BC8903E}"/>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design/implementation tools for this system include:</a:t>
            </a:r>
          </a:p>
          <a:p>
            <a:r>
              <a:rPr lang="en-US" dirty="0"/>
              <a:t>Microsoft Visual Studio Code: Integrated Development Environment.</a:t>
            </a:r>
          </a:p>
          <a:p>
            <a:r>
              <a:rPr lang="en-US" dirty="0"/>
              <a:t>Sci-kit Learn: Python Machine Learning library (</a:t>
            </a:r>
            <a:r>
              <a:rPr lang="en-US" dirty="0" err="1"/>
              <a:t>Lng</a:t>
            </a:r>
            <a:r>
              <a:rPr lang="en-US" dirty="0"/>
              <a:t>. detection)</a:t>
            </a:r>
          </a:p>
          <a:p>
            <a:r>
              <a:rPr lang="en-US" dirty="0"/>
              <a:t>NLTK: Python Natural language processing library (Topic pred. &amp; Summary)</a:t>
            </a:r>
          </a:p>
          <a:p>
            <a:r>
              <a:rPr lang="en-US" dirty="0"/>
              <a:t>Flask: Python Back-end library/Framework</a:t>
            </a:r>
          </a:p>
          <a:p>
            <a:r>
              <a:rPr lang="en-US" dirty="0"/>
              <a:t>HTML: Front-end structure definition.</a:t>
            </a:r>
          </a:p>
          <a:p>
            <a:r>
              <a:rPr lang="en-US" dirty="0"/>
              <a:t>CSS: Front-end structure design.</a:t>
            </a:r>
          </a:p>
          <a:p>
            <a:r>
              <a:rPr lang="en-US" dirty="0"/>
              <a:t>JavaScript: Front-end dynamic content management.</a:t>
            </a:r>
          </a:p>
          <a:p>
            <a:r>
              <a:rPr lang="en-US" dirty="0"/>
              <a:t>Figma: UI/UX design</a:t>
            </a:r>
          </a:p>
          <a:p>
            <a:pPr marL="0" indent="0">
              <a:buNone/>
            </a:pPr>
            <a:endParaRPr lang="en-US" dirty="0"/>
          </a:p>
        </p:txBody>
      </p:sp>
      <p:sp>
        <p:nvSpPr>
          <p:cNvPr id="4" name="Title 1">
            <a:extLst>
              <a:ext uri="{FF2B5EF4-FFF2-40B4-BE49-F238E27FC236}">
                <a16:creationId xmlns:a16="http://schemas.microsoft.com/office/drawing/2014/main" id="{3382EF16-CF2C-0284-70B4-76B21E0F80D7}"/>
              </a:ext>
            </a:extLst>
          </p:cNvPr>
          <p:cNvSpPr txBox="1">
            <a:spLocks/>
          </p:cNvSpPr>
          <p:nvPr/>
        </p:nvSpPr>
        <p:spPr>
          <a:xfrm>
            <a:off x="838200"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t>Methodology.</a:t>
            </a:r>
          </a:p>
        </p:txBody>
      </p:sp>
      <p:sp>
        <p:nvSpPr>
          <p:cNvPr id="5" name="Title 1">
            <a:extLst>
              <a:ext uri="{FF2B5EF4-FFF2-40B4-BE49-F238E27FC236}">
                <a16:creationId xmlns:a16="http://schemas.microsoft.com/office/drawing/2014/main" id="{6610BD88-4B4B-2708-7656-7680550616F1}"/>
              </a:ext>
            </a:extLst>
          </p:cNvPr>
          <p:cNvSpPr txBox="1">
            <a:spLocks/>
          </p:cNvSpPr>
          <p:nvPr/>
        </p:nvSpPr>
        <p:spPr>
          <a:xfrm>
            <a:off x="838200" y="809770"/>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Design/Implementation Tools</a:t>
            </a:r>
          </a:p>
        </p:txBody>
      </p:sp>
    </p:spTree>
    <p:extLst>
      <p:ext uri="{BB962C8B-B14F-4D97-AF65-F5344CB8AC3E}">
        <p14:creationId xmlns:p14="http://schemas.microsoft.com/office/powerpoint/2010/main" val="387321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3FB0-9F2C-677B-8161-23D6E0B6B3E0}"/>
              </a:ext>
            </a:extLst>
          </p:cNvPr>
          <p:cNvSpPr>
            <a:spLocks noGrp="1"/>
          </p:cNvSpPr>
          <p:nvPr>
            <p:ph type="title"/>
          </p:nvPr>
        </p:nvSpPr>
        <p:spPr/>
        <p:txBody>
          <a:bodyPr/>
          <a:lstStyle/>
          <a:p>
            <a:r>
              <a:rPr lang="en-US" b="1" dirty="0"/>
              <a:t>Significance of the Study</a:t>
            </a:r>
          </a:p>
        </p:txBody>
      </p:sp>
      <p:sp>
        <p:nvSpPr>
          <p:cNvPr id="3" name="Content Placeholder 2">
            <a:extLst>
              <a:ext uri="{FF2B5EF4-FFF2-40B4-BE49-F238E27FC236}">
                <a16:creationId xmlns:a16="http://schemas.microsoft.com/office/drawing/2014/main" id="{B19FFB6A-1604-8F72-715A-2003228EA718}"/>
              </a:ext>
            </a:extLst>
          </p:cNvPr>
          <p:cNvSpPr>
            <a:spLocks noGrp="1"/>
          </p:cNvSpPr>
          <p:nvPr>
            <p:ph idx="1"/>
          </p:nvPr>
        </p:nvSpPr>
        <p:spPr/>
        <p:txBody>
          <a:bodyPr>
            <a:normAutofit/>
          </a:bodyPr>
          <a:lstStyle/>
          <a:p>
            <a:pPr marL="0" indent="0">
              <a:buNone/>
            </a:pPr>
            <a:r>
              <a:rPr lang="en-US" dirty="0"/>
              <a:t>The study focuses on developing an intelligent system that is able to quickly produce:</a:t>
            </a:r>
          </a:p>
          <a:p>
            <a:r>
              <a:rPr lang="en-US" dirty="0"/>
              <a:t>un-biased summaries</a:t>
            </a:r>
          </a:p>
          <a:p>
            <a:r>
              <a:rPr lang="en-US" dirty="0"/>
              <a:t>un-ambiguous summaries and relevant summaries</a:t>
            </a:r>
          </a:p>
          <a:p>
            <a:r>
              <a:rPr lang="en-US" dirty="0"/>
              <a:t>Predict the topic from of body of text.</a:t>
            </a:r>
          </a:p>
          <a:p>
            <a:r>
              <a:rPr lang="en-US" dirty="0"/>
              <a:t>Detect language based on content.</a:t>
            </a:r>
          </a:p>
          <a:p>
            <a:r>
              <a:rPr lang="en-US" dirty="0"/>
              <a:t>Text-to-speech to increase system usability especially for the blind.</a:t>
            </a:r>
          </a:p>
        </p:txBody>
      </p:sp>
    </p:spTree>
    <p:extLst>
      <p:ext uri="{BB962C8B-B14F-4D97-AF65-F5344CB8AC3E}">
        <p14:creationId xmlns:p14="http://schemas.microsoft.com/office/powerpoint/2010/main" val="203586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CEF5-5EA9-25CB-95F6-B74DD597CBCB}"/>
              </a:ext>
            </a:extLst>
          </p:cNvPr>
          <p:cNvSpPr>
            <a:spLocks noGrp="1"/>
          </p:cNvSpPr>
          <p:nvPr>
            <p:ph type="title"/>
          </p:nvPr>
        </p:nvSpPr>
        <p:spPr>
          <a:xfrm>
            <a:off x="838200" y="-113180"/>
            <a:ext cx="10515600" cy="1325563"/>
          </a:xfrm>
        </p:spPr>
        <p:txBody>
          <a:bodyPr/>
          <a:lstStyle/>
          <a:p>
            <a:r>
              <a:rPr lang="en-US" b="1" dirty="0"/>
              <a:t>Review of Related Works.</a:t>
            </a:r>
          </a:p>
        </p:txBody>
      </p:sp>
      <p:graphicFrame>
        <p:nvGraphicFramePr>
          <p:cNvPr id="6" name="Table 6">
            <a:extLst>
              <a:ext uri="{FF2B5EF4-FFF2-40B4-BE49-F238E27FC236}">
                <a16:creationId xmlns:a16="http://schemas.microsoft.com/office/drawing/2014/main" id="{7DDEDFE2-BFC4-A917-9A0B-BC47F236791E}"/>
              </a:ext>
            </a:extLst>
          </p:cNvPr>
          <p:cNvGraphicFramePr>
            <a:graphicFrameLocks noGrp="1"/>
          </p:cNvGraphicFramePr>
          <p:nvPr>
            <p:extLst>
              <p:ext uri="{D42A27DB-BD31-4B8C-83A1-F6EECF244321}">
                <p14:modId xmlns:p14="http://schemas.microsoft.com/office/powerpoint/2010/main" val="2104363916"/>
              </p:ext>
            </p:extLst>
          </p:nvPr>
        </p:nvGraphicFramePr>
        <p:xfrm>
          <a:off x="0" y="888480"/>
          <a:ext cx="12192000" cy="5969520"/>
        </p:xfrm>
        <a:graphic>
          <a:graphicData uri="http://schemas.openxmlformats.org/drawingml/2006/table">
            <a:tbl>
              <a:tblPr firstRow="1" bandRow="1">
                <a:tableStyleId>{5C22544A-7EE6-4342-B048-85BDC9FD1C3A}</a:tableStyleId>
              </a:tblPr>
              <a:tblGrid>
                <a:gridCol w="740761">
                  <a:extLst>
                    <a:ext uri="{9D8B030D-6E8A-4147-A177-3AD203B41FA5}">
                      <a16:colId xmlns:a16="http://schemas.microsoft.com/office/drawing/2014/main" val="2282667107"/>
                    </a:ext>
                  </a:extLst>
                </a:gridCol>
                <a:gridCol w="2560727">
                  <a:extLst>
                    <a:ext uri="{9D8B030D-6E8A-4147-A177-3AD203B41FA5}">
                      <a16:colId xmlns:a16="http://schemas.microsoft.com/office/drawing/2014/main" val="3969542122"/>
                    </a:ext>
                  </a:extLst>
                </a:gridCol>
                <a:gridCol w="2721239">
                  <a:extLst>
                    <a:ext uri="{9D8B030D-6E8A-4147-A177-3AD203B41FA5}">
                      <a16:colId xmlns:a16="http://schemas.microsoft.com/office/drawing/2014/main" val="3758269925"/>
                    </a:ext>
                  </a:extLst>
                </a:gridCol>
                <a:gridCol w="1417742">
                  <a:extLst>
                    <a:ext uri="{9D8B030D-6E8A-4147-A177-3AD203B41FA5}">
                      <a16:colId xmlns:a16="http://schemas.microsoft.com/office/drawing/2014/main" val="1217175596"/>
                    </a:ext>
                  </a:extLst>
                </a:gridCol>
                <a:gridCol w="1390691">
                  <a:extLst>
                    <a:ext uri="{9D8B030D-6E8A-4147-A177-3AD203B41FA5}">
                      <a16:colId xmlns:a16="http://schemas.microsoft.com/office/drawing/2014/main" val="2204117788"/>
                    </a:ext>
                  </a:extLst>
                </a:gridCol>
                <a:gridCol w="1688698">
                  <a:extLst>
                    <a:ext uri="{9D8B030D-6E8A-4147-A177-3AD203B41FA5}">
                      <a16:colId xmlns:a16="http://schemas.microsoft.com/office/drawing/2014/main" val="4060599989"/>
                    </a:ext>
                  </a:extLst>
                </a:gridCol>
                <a:gridCol w="1672142">
                  <a:extLst>
                    <a:ext uri="{9D8B030D-6E8A-4147-A177-3AD203B41FA5}">
                      <a16:colId xmlns:a16="http://schemas.microsoft.com/office/drawing/2014/main" val="1005900065"/>
                    </a:ext>
                  </a:extLst>
                </a:gridCol>
              </a:tblGrid>
              <a:tr h="733099">
                <a:tc>
                  <a:txBody>
                    <a:bodyPr/>
                    <a:lstStyle/>
                    <a:p>
                      <a:r>
                        <a:rPr lang="en-US"/>
                        <a:t>S/N</a:t>
                      </a:r>
                      <a:endParaRPr lang="en-US" dirty="0"/>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r>
                        <a:rPr lang="en-US" dirty="0"/>
                        <a:t>FEATURES</a:t>
                      </a:r>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367253183"/>
                  </a:ext>
                </a:extLst>
              </a:tr>
              <a:tr h="1989840">
                <a:tc>
                  <a:txBody>
                    <a:bodyPr/>
                    <a:lstStyle/>
                    <a:p>
                      <a:r>
                        <a:rPr lang="en-US" dirty="0"/>
                        <a:t>1</a:t>
                      </a:r>
                    </a:p>
                  </a:txBody>
                  <a:tcPr/>
                </a:tc>
                <a:tc>
                  <a:txBody>
                    <a:bodyPr/>
                    <a:lstStyle/>
                    <a:p>
                      <a:r>
                        <a:rPr lang="en-US" dirty="0"/>
                        <a:t>(Xu, </a:t>
                      </a:r>
                      <a:r>
                        <a:rPr lang="en-US" sz="1800" dirty="0"/>
                        <a:t>Jiang &amp; Lau</a:t>
                      </a:r>
                      <a:r>
                        <a:rPr lang="en-US" dirty="0"/>
                        <a:t>, 2009).</a:t>
                      </a:r>
                    </a:p>
                  </a:txBody>
                  <a:tcPr/>
                </a:tc>
                <a:tc>
                  <a:txBody>
                    <a:bodyPr/>
                    <a:lstStyle/>
                    <a:p>
                      <a:r>
                        <a:rPr lang="en-US" sz="1800" b="1" kern="1200" dirty="0">
                          <a:solidFill>
                            <a:schemeClr val="dk1"/>
                          </a:solidFill>
                          <a:effectLst/>
                          <a:latin typeface="+mn-lt"/>
                          <a:ea typeface="+mn-ea"/>
                          <a:cs typeface="+mn-cs"/>
                        </a:rPr>
                        <a:t>USER-ORIENTED DOCUMENT SUMMARIZATION THROUGH VISION-BASED EYE-TRACKING</a:t>
                      </a:r>
                      <a:endParaRPr lang="en-US" dirty="0"/>
                    </a:p>
                  </a:txBody>
                  <a:tcPr/>
                </a:tc>
                <a:tc>
                  <a:txBody>
                    <a:bodyPr/>
                    <a:lstStyle/>
                    <a:p>
                      <a:r>
                        <a:rPr lang="en-US" dirty="0"/>
                        <a:t>word semantics analysis, vision-based commodity eye-tracking</a:t>
                      </a:r>
                    </a:p>
                  </a:txBody>
                  <a:tcPr/>
                </a:tc>
                <a:tc>
                  <a:txBody>
                    <a:bodyPr/>
                    <a:lstStyle/>
                    <a:p>
                      <a:r>
                        <a:rPr lang="en-US" dirty="0"/>
                        <a:t>Document summarizing through user attention. </a:t>
                      </a:r>
                    </a:p>
                  </a:txBody>
                  <a:tcPr/>
                </a:tc>
                <a:tc>
                  <a:txBody>
                    <a:bodyPr/>
                    <a:lstStyle/>
                    <a:p>
                      <a:r>
                        <a:rPr lang="en-US" dirty="0"/>
                        <a:t>It is capable of determining word importance based on user attention.</a:t>
                      </a:r>
                    </a:p>
                  </a:txBody>
                  <a:tcPr/>
                </a:tc>
                <a:tc>
                  <a:txBody>
                    <a:bodyPr/>
                    <a:lstStyle/>
                    <a:p>
                      <a:r>
                        <a:rPr lang="en-US" dirty="0"/>
                        <a:t>It relies heavily on user attention</a:t>
                      </a:r>
                    </a:p>
                  </a:txBody>
                  <a:tcPr/>
                </a:tc>
                <a:extLst>
                  <a:ext uri="{0D108BD9-81ED-4DB2-BD59-A6C34878D82A}">
                    <a16:rowId xmlns:a16="http://schemas.microsoft.com/office/drawing/2014/main" val="218610654"/>
                  </a:ext>
                </a:extLst>
              </a:tr>
              <a:tr h="3246581">
                <a:tc>
                  <a:txBody>
                    <a:bodyPr/>
                    <a:lstStyle/>
                    <a:p>
                      <a:r>
                        <a:rPr lang="en-US" dirty="0"/>
                        <a:t>2</a:t>
                      </a:r>
                    </a:p>
                  </a:txBody>
                  <a:tcPr/>
                </a:tc>
                <a:tc>
                  <a:txBody>
                    <a:bodyPr/>
                    <a:lstStyle/>
                    <a:p>
                      <a:r>
                        <a:rPr lang="en-US" dirty="0"/>
                        <a:t>(</a:t>
                      </a:r>
                      <a:r>
                        <a:rPr lang="en-US" dirty="0" err="1"/>
                        <a:t>Ashari</a:t>
                      </a:r>
                      <a:r>
                        <a:rPr lang="en-US" dirty="0"/>
                        <a:t> &amp; </a:t>
                      </a:r>
                      <a:r>
                        <a:rPr lang="en-US" dirty="0" err="1"/>
                        <a:t>Riasetiawan</a:t>
                      </a:r>
                      <a:r>
                        <a:rPr lang="en-US" dirty="0"/>
                        <a:t>, 2017).</a:t>
                      </a:r>
                    </a:p>
                  </a:txBody>
                  <a:tcPr/>
                </a:tc>
                <a:tc>
                  <a:txBody>
                    <a:bodyPr/>
                    <a:lstStyle/>
                    <a:p>
                      <a:r>
                        <a:rPr lang="en-US" sz="1800" b="1" kern="1200" dirty="0">
                          <a:solidFill>
                            <a:schemeClr val="dk1"/>
                          </a:solidFill>
                          <a:effectLst/>
                          <a:latin typeface="+mn-lt"/>
                          <a:ea typeface="+mn-ea"/>
                          <a:cs typeface="+mn-cs"/>
                        </a:rPr>
                        <a:t>DOCUMENT SUMMARIZATION USING TEXTRANK AND SEMANTIC NETWORK</a:t>
                      </a:r>
                      <a:endParaRPr lang="en-US" dirty="0"/>
                    </a:p>
                  </a:txBody>
                  <a:tcPr/>
                </a:tc>
                <a:tc>
                  <a:txBody>
                    <a:bodyPr/>
                    <a:lstStyle/>
                    <a:p>
                      <a:r>
                        <a:rPr lang="en-US" dirty="0"/>
                        <a:t>Text rank algorithm, Semantic Networks, Corpus Statistics</a:t>
                      </a:r>
                    </a:p>
                  </a:txBody>
                  <a:tcPr/>
                </a:tc>
                <a:tc>
                  <a:txBody>
                    <a:bodyPr/>
                    <a:lstStyle/>
                    <a:p>
                      <a:r>
                        <a:rPr lang="en-US" dirty="0"/>
                        <a:t>Semantic networks for drawing out relationships and text rank algorithm draw out important texts.</a:t>
                      </a:r>
                    </a:p>
                  </a:txBody>
                  <a:tcPr/>
                </a:tc>
                <a:tc>
                  <a:txBody>
                    <a:bodyPr/>
                    <a:lstStyle/>
                    <a:p>
                      <a:r>
                        <a:rPr lang="en-US" dirty="0"/>
                        <a:t>Semantic networks are able to efficiently identify relationships between texts.</a:t>
                      </a:r>
                    </a:p>
                  </a:txBody>
                  <a:tcPr/>
                </a:tc>
                <a:tc>
                  <a:txBody>
                    <a:bodyPr/>
                    <a:lstStyle/>
                    <a:p>
                      <a:r>
                        <a:rPr lang="en-US" dirty="0"/>
                        <a:t>The quality of the summaries are influenced by the style of writing</a:t>
                      </a:r>
                    </a:p>
                  </a:txBody>
                  <a:tcPr/>
                </a:tc>
                <a:extLst>
                  <a:ext uri="{0D108BD9-81ED-4DB2-BD59-A6C34878D82A}">
                    <a16:rowId xmlns:a16="http://schemas.microsoft.com/office/drawing/2014/main" val="3764258715"/>
                  </a:ext>
                </a:extLst>
              </a:tr>
            </a:tbl>
          </a:graphicData>
        </a:graphic>
      </p:graphicFrame>
    </p:spTree>
    <p:extLst>
      <p:ext uri="{BB962C8B-B14F-4D97-AF65-F5344CB8AC3E}">
        <p14:creationId xmlns:p14="http://schemas.microsoft.com/office/powerpoint/2010/main" val="133624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610471-31FE-B08A-AF27-2B893E41A6D4}"/>
              </a:ext>
            </a:extLst>
          </p:cNvPr>
          <p:cNvSpPr txBox="1">
            <a:spLocks/>
          </p:cNvSpPr>
          <p:nvPr/>
        </p:nvSpPr>
        <p:spPr>
          <a:xfrm>
            <a:off x="638908" y="-562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Review of Related Works.</a:t>
            </a:r>
          </a:p>
        </p:txBody>
      </p:sp>
      <p:graphicFrame>
        <p:nvGraphicFramePr>
          <p:cNvPr id="9" name="Table 9">
            <a:extLst>
              <a:ext uri="{FF2B5EF4-FFF2-40B4-BE49-F238E27FC236}">
                <a16:creationId xmlns:a16="http://schemas.microsoft.com/office/drawing/2014/main" id="{AE8D5517-5B4F-3A2F-C3E2-3390A34A2117}"/>
              </a:ext>
            </a:extLst>
          </p:cNvPr>
          <p:cNvGraphicFramePr>
            <a:graphicFrameLocks noGrp="1"/>
          </p:cNvGraphicFramePr>
          <p:nvPr>
            <p:extLst>
              <p:ext uri="{D42A27DB-BD31-4B8C-83A1-F6EECF244321}">
                <p14:modId xmlns:p14="http://schemas.microsoft.com/office/powerpoint/2010/main" val="1662846242"/>
              </p:ext>
            </p:extLst>
          </p:nvPr>
        </p:nvGraphicFramePr>
        <p:xfrm>
          <a:off x="0" y="956603"/>
          <a:ext cx="12191998" cy="5901396"/>
        </p:xfrm>
        <a:graphic>
          <a:graphicData uri="http://schemas.openxmlformats.org/drawingml/2006/table">
            <a:tbl>
              <a:tblPr firstRow="1" bandRow="1">
                <a:tableStyleId>{5C22544A-7EE6-4342-B048-85BDC9FD1C3A}</a:tableStyleId>
              </a:tblPr>
              <a:tblGrid>
                <a:gridCol w="727170">
                  <a:extLst>
                    <a:ext uri="{9D8B030D-6E8A-4147-A177-3AD203B41FA5}">
                      <a16:colId xmlns:a16="http://schemas.microsoft.com/office/drawing/2014/main" val="2531116528"/>
                    </a:ext>
                  </a:extLst>
                </a:gridCol>
                <a:gridCol w="2756258">
                  <a:extLst>
                    <a:ext uri="{9D8B030D-6E8A-4147-A177-3AD203B41FA5}">
                      <a16:colId xmlns:a16="http://schemas.microsoft.com/office/drawing/2014/main" val="1725276241"/>
                    </a:ext>
                  </a:extLst>
                </a:gridCol>
                <a:gridCol w="1741714">
                  <a:extLst>
                    <a:ext uri="{9D8B030D-6E8A-4147-A177-3AD203B41FA5}">
                      <a16:colId xmlns:a16="http://schemas.microsoft.com/office/drawing/2014/main" val="2881040117"/>
                    </a:ext>
                  </a:extLst>
                </a:gridCol>
                <a:gridCol w="1741714">
                  <a:extLst>
                    <a:ext uri="{9D8B030D-6E8A-4147-A177-3AD203B41FA5}">
                      <a16:colId xmlns:a16="http://schemas.microsoft.com/office/drawing/2014/main" val="30189850"/>
                    </a:ext>
                  </a:extLst>
                </a:gridCol>
                <a:gridCol w="1741714">
                  <a:extLst>
                    <a:ext uri="{9D8B030D-6E8A-4147-A177-3AD203B41FA5}">
                      <a16:colId xmlns:a16="http://schemas.microsoft.com/office/drawing/2014/main" val="1714416643"/>
                    </a:ext>
                  </a:extLst>
                </a:gridCol>
                <a:gridCol w="1741714">
                  <a:extLst>
                    <a:ext uri="{9D8B030D-6E8A-4147-A177-3AD203B41FA5}">
                      <a16:colId xmlns:a16="http://schemas.microsoft.com/office/drawing/2014/main" val="2195929702"/>
                    </a:ext>
                  </a:extLst>
                </a:gridCol>
                <a:gridCol w="1741714">
                  <a:extLst>
                    <a:ext uri="{9D8B030D-6E8A-4147-A177-3AD203B41FA5}">
                      <a16:colId xmlns:a16="http://schemas.microsoft.com/office/drawing/2014/main" val="634963615"/>
                    </a:ext>
                  </a:extLst>
                </a:gridCol>
              </a:tblGrid>
              <a:tr h="1110672">
                <a:tc>
                  <a:txBody>
                    <a:bodyPr/>
                    <a:lstStyle/>
                    <a:p>
                      <a:r>
                        <a:rPr lang="en-US" dirty="0"/>
                        <a:t>S/N</a:t>
                      </a:r>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a:t>
                      </a:r>
                    </a:p>
                    <a:p>
                      <a:endParaRPr lang="en-US" dirty="0"/>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4204044550"/>
                  </a:ext>
                </a:extLst>
              </a:tr>
              <a:tr h="4790724">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(Anjali, </a:t>
                      </a:r>
                      <a:r>
                        <a:rPr lang="en-US" sz="1800" dirty="0"/>
                        <a:t>Meera, </a:t>
                      </a:r>
                      <a:r>
                        <a:rPr lang="en-US" sz="1800" dirty="0" err="1"/>
                        <a:t>Thushara</a:t>
                      </a:r>
                      <a:r>
                        <a:rPr lang="en-US" dirty="0"/>
                        <a:t>,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GRAPH BASED APPROACH FOR KEYWORD EXTRACTION FROM DOCUMENTS</a:t>
                      </a:r>
                      <a:endParaRPr lang="en-US" dirty="0"/>
                    </a:p>
                    <a:p>
                      <a:endParaRPr lang="en-US" dirty="0"/>
                    </a:p>
                  </a:txBody>
                  <a:tcPr/>
                </a:tc>
                <a:tc>
                  <a:txBody>
                    <a:bodyPr/>
                    <a:lstStyle/>
                    <a:p>
                      <a:r>
                        <a:rPr lang="en-US" dirty="0"/>
                        <a:t>Rapid Automatic Keyword Extraction, </a:t>
                      </a:r>
                      <a:r>
                        <a:rPr lang="en-US" sz="1800" b="0" i="0" kern="1200" dirty="0">
                          <a:solidFill>
                            <a:schemeClr val="dk1"/>
                          </a:solidFill>
                          <a:effectLst/>
                          <a:latin typeface="+mn-lt"/>
                          <a:ea typeface="+mn-ea"/>
                          <a:cs typeface="+mn-cs"/>
                        </a:rPr>
                        <a:t>Keyword Extraction using Collective Node Weight.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of keywords for summarizing.</a:t>
                      </a:r>
                    </a:p>
                    <a:p>
                      <a:endParaRPr lang="en-US" dirty="0"/>
                    </a:p>
                  </a:txBody>
                  <a:tcPr/>
                </a:tc>
                <a:tc>
                  <a:txBody>
                    <a:bodyPr/>
                    <a:lstStyle/>
                    <a:p>
                      <a:r>
                        <a:rPr lang="en-US" dirty="0"/>
                        <a:t>The combination of Rapid Automatic Keyword Extraction and </a:t>
                      </a:r>
                      <a:r>
                        <a:rPr lang="en-US" sz="1800" b="0" i="0" kern="1200" dirty="0">
                          <a:solidFill>
                            <a:schemeClr val="dk1"/>
                          </a:solidFill>
                          <a:effectLst/>
                          <a:latin typeface="+mn-lt"/>
                          <a:ea typeface="+mn-ea"/>
                          <a:cs typeface="+mn-cs"/>
                        </a:rPr>
                        <a:t>Keyword Extraction using Collective Node Weight increases keyword identification efficiency.</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words extraction is based on knowledge of stop words.</a:t>
                      </a:r>
                    </a:p>
                    <a:p>
                      <a:endParaRPr lang="en-US" dirty="0"/>
                    </a:p>
                  </a:txBody>
                  <a:tcPr/>
                </a:tc>
                <a:extLst>
                  <a:ext uri="{0D108BD9-81ED-4DB2-BD59-A6C34878D82A}">
                    <a16:rowId xmlns:a16="http://schemas.microsoft.com/office/drawing/2014/main" val="3441669923"/>
                  </a:ext>
                </a:extLst>
              </a:tr>
            </a:tbl>
          </a:graphicData>
        </a:graphic>
      </p:graphicFrame>
    </p:spTree>
    <p:extLst>
      <p:ext uri="{BB962C8B-B14F-4D97-AF65-F5344CB8AC3E}">
        <p14:creationId xmlns:p14="http://schemas.microsoft.com/office/powerpoint/2010/main" val="202228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9ADA-74A4-4431-EB5C-A8BD6728BAA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0F3122-0C52-88C2-886F-CA7EFD26EB2A}"/>
              </a:ext>
            </a:extLst>
          </p:cNvPr>
          <p:cNvSpPr>
            <a:spLocks noGrp="1"/>
          </p:cNvSpPr>
          <p:nvPr>
            <p:ph idx="1"/>
          </p:nvPr>
        </p:nvSpPr>
        <p:spPr>
          <a:xfrm>
            <a:off x="838200" y="1835052"/>
            <a:ext cx="10515600" cy="4351338"/>
          </a:xfrm>
        </p:spPr>
        <p:txBody>
          <a:bodyPr/>
          <a:lstStyle/>
          <a:p>
            <a:pPr marL="0" indent="0">
              <a:buNone/>
            </a:pPr>
            <a:r>
              <a:rPr lang="en-US" dirty="0"/>
              <a:t>In this presentation, our document summarization system which is not only capable of summarizing text but is also capable of the following:</a:t>
            </a:r>
          </a:p>
          <a:p>
            <a:r>
              <a:rPr lang="en-US" dirty="0"/>
              <a:t>Topic prediction</a:t>
            </a:r>
          </a:p>
          <a:p>
            <a:r>
              <a:rPr lang="en-US" dirty="0"/>
              <a:t>Content language prediction</a:t>
            </a:r>
          </a:p>
          <a:p>
            <a:r>
              <a:rPr lang="en-US" dirty="0"/>
              <a:t>Converting text summary to speech.</a:t>
            </a:r>
          </a:p>
          <a:p>
            <a:pPr marL="0" indent="0">
              <a:buNone/>
            </a:pPr>
            <a:r>
              <a:rPr lang="en-US" dirty="0"/>
              <a:t>The proposed system will be able to solve the problems of topic prediction and key point extraction including easy to use feature for blind users.</a:t>
            </a:r>
          </a:p>
        </p:txBody>
      </p:sp>
    </p:spTree>
    <p:extLst>
      <p:ext uri="{BB962C8B-B14F-4D97-AF65-F5344CB8AC3E}">
        <p14:creationId xmlns:p14="http://schemas.microsoft.com/office/powerpoint/2010/main" val="41433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4A4B-2F40-271E-6C45-BDFD6D6855F4}"/>
              </a:ext>
            </a:extLst>
          </p:cNvPr>
          <p:cNvSpPr>
            <a:spLocks noGrp="1"/>
          </p:cNvSpPr>
          <p:nvPr>
            <p:ph type="title"/>
          </p:nvPr>
        </p:nvSpPr>
        <p:spPr>
          <a:xfrm>
            <a:off x="838200" y="346271"/>
            <a:ext cx="10515600" cy="1325563"/>
          </a:xfrm>
        </p:spPr>
        <p:txBody>
          <a:bodyPr/>
          <a:lstStyle/>
          <a:p>
            <a:r>
              <a:rPr lang="en-US" b="1" dirty="0"/>
              <a:t>References.</a:t>
            </a:r>
          </a:p>
        </p:txBody>
      </p:sp>
      <p:sp>
        <p:nvSpPr>
          <p:cNvPr id="3" name="Content Placeholder 2">
            <a:extLst>
              <a:ext uri="{FF2B5EF4-FFF2-40B4-BE49-F238E27FC236}">
                <a16:creationId xmlns:a16="http://schemas.microsoft.com/office/drawing/2014/main" id="{ECA29702-A2C1-A7BD-8B44-2DB24FB8B1E7}"/>
              </a:ext>
            </a:extLst>
          </p:cNvPr>
          <p:cNvSpPr>
            <a:spLocks noGrp="1"/>
          </p:cNvSpPr>
          <p:nvPr>
            <p:ph idx="1"/>
          </p:nvPr>
        </p:nvSpPr>
        <p:spPr/>
        <p:txBody>
          <a:bodyPr>
            <a:normAutofit/>
          </a:bodyPr>
          <a:lstStyle/>
          <a:p>
            <a:r>
              <a:rPr lang="en-US" sz="1800" dirty="0"/>
              <a:t>Sarah Lewis. (2019). Prototyping Model. </a:t>
            </a:r>
            <a:r>
              <a:rPr lang="en-US" sz="1800" dirty="0" err="1"/>
              <a:t>SearchCIO</a:t>
            </a:r>
            <a:r>
              <a:rPr lang="en-US" sz="1800" dirty="0"/>
              <a:t>.</a:t>
            </a:r>
          </a:p>
          <a:p>
            <a:r>
              <a:rPr lang="en-US" sz="1800" dirty="0"/>
              <a:t>Martin. (2020, February 19). Prototype Model in Software Engineering. Guru99. Retrieved November 22, 2022, from https://www.guru99.com/software-engineering-prototyping-model.html</a:t>
            </a:r>
          </a:p>
          <a:p>
            <a:r>
              <a:rPr lang="en-US" sz="1800" dirty="0"/>
              <a:t>Anjali, S., Meera, N. M., &amp; </a:t>
            </a:r>
            <a:r>
              <a:rPr lang="en-US" sz="1800" dirty="0" err="1"/>
              <a:t>Thushara</a:t>
            </a:r>
            <a:r>
              <a:rPr lang="en-US" sz="1800" dirty="0"/>
              <a:t>, M. G. (2019). A Graph based Approach for Keyword Extraction from Documents. 2019 Second International Conference on Advanced Computational and Communication Paradigms (ICACCP), 1–4. </a:t>
            </a:r>
            <a:r>
              <a:rPr lang="en-US" sz="1800" dirty="0">
                <a:hlinkClick r:id="rId2"/>
              </a:rPr>
              <a:t>https://doi.org/10.1109/ICACCP.2019.8882946</a:t>
            </a:r>
            <a:endParaRPr lang="en-US" sz="1800" dirty="0"/>
          </a:p>
          <a:p>
            <a:r>
              <a:rPr lang="en-US" sz="1800" dirty="0"/>
              <a:t>Xu, S., Jiang, H., &amp; Lau, F. C. M. (2009). User-oriented document summarization through vision-based eye-tracking. Proceedings of the 14th International Conference on Intelligent User Interfaces, 7–16. </a:t>
            </a:r>
            <a:r>
              <a:rPr lang="en-US" sz="1800" dirty="0">
                <a:hlinkClick r:id="rId3"/>
              </a:rPr>
              <a:t>https://doi.org/10.1145/1502650.1502656</a:t>
            </a:r>
            <a:endParaRPr lang="en-US" sz="1800" dirty="0"/>
          </a:p>
          <a:p>
            <a:r>
              <a:rPr lang="en-US" sz="1800" dirty="0" err="1"/>
              <a:t>Ashari</a:t>
            </a:r>
            <a:r>
              <a:rPr lang="en-US" sz="1800" dirty="0"/>
              <a:t>, A., &amp; </a:t>
            </a:r>
            <a:r>
              <a:rPr lang="en-US" sz="1800" dirty="0" err="1"/>
              <a:t>Riasetiawan</a:t>
            </a:r>
            <a:r>
              <a:rPr lang="en-US" sz="1800" dirty="0"/>
              <a:t>, M. (2017). Document Summarization using </a:t>
            </a:r>
            <a:r>
              <a:rPr lang="en-US" sz="1800" dirty="0" err="1"/>
              <a:t>TextRank</a:t>
            </a:r>
            <a:r>
              <a:rPr lang="en-US" sz="1800" dirty="0"/>
              <a:t> and Semantic Network. International Journal of Intelligent Systems and Applications, 9(11), 26–33. </a:t>
            </a:r>
            <a:r>
              <a:rPr lang="en-US" sz="1800" dirty="0">
                <a:hlinkClick r:id="rId4"/>
              </a:rPr>
              <a:t>https://doi.org/10.5815/ijisa.2017.11.04</a:t>
            </a:r>
            <a:endParaRPr lang="en-US" sz="1800" dirty="0"/>
          </a:p>
          <a:p>
            <a:endParaRPr lang="en-US" sz="1800" dirty="0"/>
          </a:p>
        </p:txBody>
      </p:sp>
    </p:spTree>
    <p:extLst>
      <p:ext uri="{BB962C8B-B14F-4D97-AF65-F5344CB8AC3E}">
        <p14:creationId xmlns:p14="http://schemas.microsoft.com/office/powerpoint/2010/main" val="8204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4A95-9879-1D9F-C5DE-E17FF4152300}"/>
              </a:ext>
            </a:extLst>
          </p:cNvPr>
          <p:cNvSpPr>
            <a:spLocks noGrp="1"/>
          </p:cNvSpPr>
          <p:nvPr>
            <p:ph type="title"/>
          </p:nvPr>
        </p:nvSpPr>
        <p:spPr/>
        <p:txBody>
          <a:bodyPr/>
          <a:lstStyle/>
          <a:p>
            <a:r>
              <a:rPr lang="en-US" b="1" dirty="0"/>
              <a:t>Project By:</a:t>
            </a:r>
          </a:p>
        </p:txBody>
      </p:sp>
      <p:sp>
        <p:nvSpPr>
          <p:cNvPr id="3" name="Content Placeholder 2">
            <a:extLst>
              <a:ext uri="{FF2B5EF4-FFF2-40B4-BE49-F238E27FC236}">
                <a16:creationId xmlns:a16="http://schemas.microsoft.com/office/drawing/2014/main" id="{4D1F6AFB-9D25-F651-C80F-504408291C1F}"/>
              </a:ext>
            </a:extLst>
          </p:cNvPr>
          <p:cNvSpPr>
            <a:spLocks noGrp="1"/>
          </p:cNvSpPr>
          <p:nvPr>
            <p:ph idx="1"/>
          </p:nvPr>
        </p:nvSpPr>
        <p:spPr/>
        <p:txBody>
          <a:bodyPr>
            <a:normAutofit/>
          </a:bodyPr>
          <a:lstStyle/>
          <a:p>
            <a:r>
              <a:rPr lang="en-US" sz="4400" dirty="0"/>
              <a:t>Ebereonwu Einstein Munachiso – 19/0512</a:t>
            </a:r>
          </a:p>
          <a:p>
            <a:r>
              <a:rPr lang="en-US" sz="4400" dirty="0" err="1"/>
              <a:t>Shoyemi</a:t>
            </a:r>
            <a:r>
              <a:rPr lang="en-US" sz="4400" dirty="0"/>
              <a:t> </a:t>
            </a:r>
            <a:r>
              <a:rPr lang="en-US" sz="4400" dirty="0" err="1"/>
              <a:t>Olasubomi</a:t>
            </a:r>
            <a:r>
              <a:rPr lang="en-US" sz="4400" dirty="0"/>
              <a:t> </a:t>
            </a:r>
            <a:r>
              <a:rPr lang="en-US" sz="4400" dirty="0" err="1"/>
              <a:t>Tutuloro</a:t>
            </a:r>
            <a:r>
              <a:rPr lang="en-US" sz="4400" dirty="0"/>
              <a:t> – 19/1167</a:t>
            </a:r>
          </a:p>
          <a:p>
            <a:r>
              <a:rPr lang="en-US" sz="4400" dirty="0"/>
              <a:t>Udo David </a:t>
            </a:r>
            <a:r>
              <a:rPr lang="en-US" sz="4400" dirty="0" err="1"/>
              <a:t>David</a:t>
            </a:r>
            <a:r>
              <a:rPr lang="en-US" sz="4400" dirty="0"/>
              <a:t> – 19/1326</a:t>
            </a:r>
          </a:p>
        </p:txBody>
      </p:sp>
    </p:spTree>
    <p:extLst>
      <p:ext uri="{BB962C8B-B14F-4D97-AF65-F5344CB8AC3E}">
        <p14:creationId xmlns:p14="http://schemas.microsoft.com/office/powerpoint/2010/main" val="30695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AA1A-CB79-E0F5-9C3A-4E41BCD93CD7}"/>
              </a:ext>
            </a:extLst>
          </p:cNvPr>
          <p:cNvSpPr>
            <a:spLocks noGrp="1"/>
          </p:cNvSpPr>
          <p:nvPr>
            <p:ph type="title"/>
          </p:nvPr>
        </p:nvSpPr>
        <p:spPr/>
        <p:txBody>
          <a:bodyPr/>
          <a:lstStyle/>
          <a:p>
            <a:pPr algn="ctr"/>
            <a:r>
              <a:rPr lang="en-US" dirty="0"/>
              <a:t>Scan QR to Access System</a:t>
            </a:r>
          </a:p>
        </p:txBody>
      </p:sp>
      <p:pic>
        <p:nvPicPr>
          <p:cNvPr id="5" name="Content Placeholder 4">
            <a:extLst>
              <a:ext uri="{FF2B5EF4-FFF2-40B4-BE49-F238E27FC236}">
                <a16:creationId xmlns:a16="http://schemas.microsoft.com/office/drawing/2014/main" id="{F061A39C-D808-6F9F-3793-B1178E73F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261" y="1436281"/>
            <a:ext cx="5072722" cy="5072722"/>
          </a:xfrm>
        </p:spPr>
      </p:pic>
    </p:spTree>
    <p:extLst>
      <p:ext uri="{BB962C8B-B14F-4D97-AF65-F5344CB8AC3E}">
        <p14:creationId xmlns:p14="http://schemas.microsoft.com/office/powerpoint/2010/main" val="57450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6B28-A24D-2C0E-7F23-0EDE5A037DD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2E5AEFF-0C24-03AD-0C8D-BE0881AB7D02}"/>
              </a:ext>
            </a:extLst>
          </p:cNvPr>
          <p:cNvSpPr>
            <a:spLocks noGrp="1"/>
          </p:cNvSpPr>
          <p:nvPr>
            <p:ph idx="1"/>
          </p:nvPr>
        </p:nvSpPr>
        <p:spPr/>
        <p:txBody>
          <a:bodyPr>
            <a:normAutofit lnSpcReduction="10000"/>
          </a:bodyPr>
          <a:lstStyle/>
          <a:p>
            <a:pPr marL="0" indent="0">
              <a:buNone/>
            </a:pPr>
            <a:r>
              <a:rPr lang="en-US" dirty="0"/>
              <a:t>With the increasing amount of information being generated through technology and the need for quick information processing, extracting the key information embedded in large body of text has become almost unachievable for individuals from various backgrounds such as education, medicine, tourism, law, and many more.</a:t>
            </a:r>
          </a:p>
          <a:p>
            <a:pPr marL="0" indent="0">
              <a:buNone/>
            </a:pPr>
            <a:endParaRPr lang="en-US" dirty="0"/>
          </a:p>
          <a:p>
            <a:pPr marL="0" indent="0">
              <a:buNone/>
            </a:pPr>
            <a:r>
              <a:rPr lang="en-US" dirty="0"/>
              <a:t>However, because of technological advancements and the existence of Artificial Intelligence (AI), with a focus on Natural Language Processing (NLP), the work of summarizing has become a very seamless task; systems such as this are now very capable of churning large bodies of text while also withholding the semantics.</a:t>
            </a:r>
          </a:p>
        </p:txBody>
      </p:sp>
    </p:spTree>
    <p:extLst>
      <p:ext uri="{BB962C8B-B14F-4D97-AF65-F5344CB8AC3E}">
        <p14:creationId xmlns:p14="http://schemas.microsoft.com/office/powerpoint/2010/main" val="147224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9BCC-7683-CBCC-E400-7C5AC6182A85}"/>
              </a:ext>
            </a:extLst>
          </p:cNvPr>
          <p:cNvSpPr>
            <a:spLocks noGrp="1"/>
          </p:cNvSpPr>
          <p:nvPr>
            <p:ph type="title"/>
          </p:nvPr>
        </p:nvSpPr>
        <p:spPr>
          <a:xfrm>
            <a:off x="824132" y="365125"/>
            <a:ext cx="10515600" cy="1325563"/>
          </a:xfrm>
        </p:spPr>
        <p:txBody>
          <a:bodyPr/>
          <a:lstStyle/>
          <a:p>
            <a:r>
              <a:rPr lang="en-US" b="1" dirty="0"/>
              <a:t>Statement of the Problem</a:t>
            </a:r>
          </a:p>
        </p:txBody>
      </p:sp>
      <p:sp>
        <p:nvSpPr>
          <p:cNvPr id="3" name="Content Placeholder 2">
            <a:extLst>
              <a:ext uri="{FF2B5EF4-FFF2-40B4-BE49-F238E27FC236}">
                <a16:creationId xmlns:a16="http://schemas.microsoft.com/office/drawing/2014/main" id="{5C177F69-5ADE-8EDC-C94E-EC2E8BED8199}"/>
              </a:ext>
            </a:extLst>
          </p:cNvPr>
          <p:cNvSpPr>
            <a:spLocks noGrp="1"/>
          </p:cNvSpPr>
          <p:nvPr>
            <p:ph idx="1"/>
          </p:nvPr>
        </p:nvSpPr>
        <p:spPr>
          <a:xfrm>
            <a:off x="824132" y="1336431"/>
            <a:ext cx="10515600" cy="4840532"/>
          </a:xfrm>
        </p:spPr>
        <p:txBody>
          <a:bodyPr>
            <a:normAutofit/>
          </a:bodyPr>
          <a:lstStyle/>
          <a:p>
            <a:pPr marL="0" indent="0">
              <a:buNone/>
            </a:pPr>
            <a:r>
              <a:rPr lang="en-US" dirty="0"/>
              <a:t>The vastness of the information available online has brought about several pros and cons, some of which this research wishes to address. Some of the problems which the advancement of technology and influx in information has lead to the following problems:</a:t>
            </a:r>
          </a:p>
          <a:p>
            <a:pPr marL="0" indent="0">
              <a:buNone/>
            </a:pPr>
            <a:endParaRPr lang="en-US" dirty="0"/>
          </a:p>
          <a:p>
            <a:r>
              <a:rPr lang="en-US" dirty="0"/>
              <a:t>The issue of topic identification.</a:t>
            </a:r>
          </a:p>
          <a:p>
            <a:r>
              <a:rPr lang="en-US" dirty="0"/>
              <a:t>The issue of key point filtering in large bodies of text.</a:t>
            </a:r>
          </a:p>
        </p:txBody>
      </p:sp>
    </p:spTree>
    <p:extLst>
      <p:ext uri="{BB962C8B-B14F-4D97-AF65-F5344CB8AC3E}">
        <p14:creationId xmlns:p14="http://schemas.microsoft.com/office/powerpoint/2010/main" val="2731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D9E1-050C-84DD-F645-073F549EAA9A}"/>
              </a:ext>
            </a:extLst>
          </p:cNvPr>
          <p:cNvSpPr>
            <a:spLocks noGrp="1"/>
          </p:cNvSpPr>
          <p:nvPr>
            <p:ph type="title"/>
          </p:nvPr>
        </p:nvSpPr>
        <p:spPr/>
        <p:txBody>
          <a:bodyPr/>
          <a:lstStyle/>
          <a:p>
            <a:r>
              <a:rPr lang="en-US" b="1" dirty="0"/>
              <a:t>Aim and Objectives.</a:t>
            </a:r>
          </a:p>
        </p:txBody>
      </p:sp>
      <p:sp>
        <p:nvSpPr>
          <p:cNvPr id="3" name="Content Placeholder 2">
            <a:extLst>
              <a:ext uri="{FF2B5EF4-FFF2-40B4-BE49-F238E27FC236}">
                <a16:creationId xmlns:a16="http://schemas.microsoft.com/office/drawing/2014/main" id="{9F0DEF2A-8C94-1E0B-870C-C0C1891B346E}"/>
              </a:ext>
            </a:extLst>
          </p:cNvPr>
          <p:cNvSpPr>
            <a:spLocks noGrp="1"/>
          </p:cNvSpPr>
          <p:nvPr>
            <p:ph idx="1"/>
          </p:nvPr>
        </p:nvSpPr>
        <p:spPr>
          <a:xfrm>
            <a:off x="838200" y="1825625"/>
            <a:ext cx="10515600" cy="4351338"/>
          </a:xfrm>
        </p:spPr>
        <p:txBody>
          <a:bodyPr>
            <a:normAutofit/>
          </a:bodyPr>
          <a:lstStyle/>
          <a:p>
            <a:r>
              <a:rPr lang="en-US" dirty="0"/>
              <a:t>AIM:</a:t>
            </a:r>
          </a:p>
          <a:p>
            <a:pPr marL="457200" lvl="1" indent="0">
              <a:buNone/>
            </a:pPr>
            <a:r>
              <a:rPr lang="en-US" dirty="0"/>
              <a:t>To develop and implement a web-based document summarization and topic prediction system using natural language processing which is able to summarize text, predict topic, convert text summary to speech.</a:t>
            </a:r>
          </a:p>
          <a:p>
            <a:pPr marL="457200" lvl="1" indent="0">
              <a:buNone/>
            </a:pPr>
            <a:endParaRPr lang="en-US" dirty="0"/>
          </a:p>
          <a:p>
            <a:r>
              <a:rPr lang="en-US" dirty="0"/>
              <a:t>OBJECTIVES:</a:t>
            </a:r>
          </a:p>
          <a:p>
            <a:pPr lvl="1"/>
            <a:r>
              <a:rPr lang="en-US" dirty="0"/>
              <a:t>To develop and implement a text summarizing, language detection model.</a:t>
            </a:r>
          </a:p>
          <a:p>
            <a:pPr lvl="1"/>
            <a:r>
              <a:rPr lang="en-US" dirty="0"/>
              <a:t>To Integrate the text summarizing and language detection model</a:t>
            </a:r>
          </a:p>
          <a:p>
            <a:pPr lvl="1"/>
            <a:r>
              <a:rPr lang="en-US" dirty="0"/>
              <a:t>To conduct an evaluation of the proposed system.</a:t>
            </a:r>
          </a:p>
        </p:txBody>
      </p:sp>
    </p:spTree>
    <p:extLst>
      <p:ext uri="{BB962C8B-B14F-4D97-AF65-F5344CB8AC3E}">
        <p14:creationId xmlns:p14="http://schemas.microsoft.com/office/powerpoint/2010/main" val="20306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85EA7-49EF-B647-77E7-F7E91F5B9642}"/>
              </a:ext>
            </a:extLst>
          </p:cNvPr>
          <p:cNvSpPr>
            <a:spLocks noGrp="1"/>
          </p:cNvSpPr>
          <p:nvPr>
            <p:ph idx="1"/>
          </p:nvPr>
        </p:nvSpPr>
        <p:spPr/>
        <p:txBody>
          <a:bodyPr/>
          <a:lstStyle/>
          <a:p>
            <a:pPr marL="0" indent="0">
              <a:buNone/>
            </a:pPr>
            <a:r>
              <a:rPr lang="en-US" dirty="0"/>
              <a:t>For the purpose of this project, the prototyping model will be adopted.</a:t>
            </a:r>
          </a:p>
          <a:p>
            <a:pPr marL="0" indent="0">
              <a:buNone/>
            </a:pPr>
            <a:r>
              <a:rPr lang="en-US" dirty="0"/>
              <a:t>The </a:t>
            </a:r>
            <a:r>
              <a:rPr lang="en-US" b="1" dirty="0"/>
              <a:t>Prototyping Model</a:t>
            </a:r>
            <a:r>
              <a:rPr lang="en-US" dirty="0"/>
              <a:t> is a Systems Development Methodology that constructs, tests, and then reworks an ideal output or an early estimation of a final system or product. It is repeated until an appropriate standard is obtained to aid in the development of the entire system or product. (Lewis, 2019)</a:t>
            </a:r>
          </a:p>
          <a:p>
            <a:pPr marL="0" indent="0">
              <a:buNone/>
            </a:pPr>
            <a:endParaRPr lang="en-US" dirty="0"/>
          </a:p>
        </p:txBody>
      </p:sp>
      <p:sp>
        <p:nvSpPr>
          <p:cNvPr id="4" name="Title 1">
            <a:extLst>
              <a:ext uri="{FF2B5EF4-FFF2-40B4-BE49-F238E27FC236}">
                <a16:creationId xmlns:a16="http://schemas.microsoft.com/office/drawing/2014/main" id="{EB8EB6C9-4A8E-B4E3-EB6A-317DEB16870A}"/>
              </a:ext>
            </a:extLst>
          </p:cNvPr>
          <p:cNvSpPr txBox="1">
            <a:spLocks/>
          </p:cNvSpPr>
          <p:nvPr/>
        </p:nvSpPr>
        <p:spPr>
          <a:xfrm>
            <a:off x="810064"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7" name="Title 1">
            <a:extLst>
              <a:ext uri="{FF2B5EF4-FFF2-40B4-BE49-F238E27FC236}">
                <a16:creationId xmlns:a16="http://schemas.microsoft.com/office/drawing/2014/main" id="{7AE0CE8D-11FB-2995-0E11-915BFA339474}"/>
              </a:ext>
            </a:extLst>
          </p:cNvPr>
          <p:cNvSpPr txBox="1">
            <a:spLocks/>
          </p:cNvSpPr>
          <p:nvPr/>
        </p:nvSpPr>
        <p:spPr>
          <a:xfrm>
            <a:off x="810064" y="1135673"/>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Process Model</a:t>
            </a:r>
          </a:p>
        </p:txBody>
      </p:sp>
      <p:pic>
        <p:nvPicPr>
          <p:cNvPr id="8" name="Picture 7">
            <a:extLst>
              <a:ext uri="{FF2B5EF4-FFF2-40B4-BE49-F238E27FC236}">
                <a16:creationId xmlns:a16="http://schemas.microsoft.com/office/drawing/2014/main" id="{CAC3C4D2-12EC-AB74-B665-F4F020A1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50435"/>
            <a:ext cx="8997531" cy="1882800"/>
          </a:xfrm>
          <a:prstGeom prst="rect">
            <a:avLst/>
          </a:prstGeom>
        </p:spPr>
      </p:pic>
      <p:sp>
        <p:nvSpPr>
          <p:cNvPr id="6" name="Title 1">
            <a:extLst>
              <a:ext uri="{FF2B5EF4-FFF2-40B4-BE49-F238E27FC236}">
                <a16:creationId xmlns:a16="http://schemas.microsoft.com/office/drawing/2014/main" id="{AE1E053D-E302-4ED8-9921-3209FE6DB7EF}"/>
              </a:ext>
            </a:extLst>
          </p:cNvPr>
          <p:cNvSpPr txBox="1">
            <a:spLocks/>
          </p:cNvSpPr>
          <p:nvPr/>
        </p:nvSpPr>
        <p:spPr>
          <a:xfrm>
            <a:off x="2631003" y="603030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i="1" dirty="0"/>
              <a:t>Figure by (Martin, 2020) in article “Prototype Model in Software Engineering”</a:t>
            </a:r>
          </a:p>
        </p:txBody>
      </p:sp>
    </p:spTree>
    <p:extLst>
      <p:ext uri="{BB962C8B-B14F-4D97-AF65-F5344CB8AC3E}">
        <p14:creationId xmlns:p14="http://schemas.microsoft.com/office/powerpoint/2010/main" val="32235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39E809-6CA4-144F-66A0-3D5ECDA0A102}"/>
              </a:ext>
            </a:extLst>
          </p:cNvPr>
          <p:cNvSpPr txBox="1">
            <a:spLocks/>
          </p:cNvSpPr>
          <p:nvPr/>
        </p:nvSpPr>
        <p:spPr>
          <a:xfrm>
            <a:off x="751447" y="29151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CDCBA98-7704-ADDD-741A-84739891AC51}"/>
              </a:ext>
            </a:extLst>
          </p:cNvPr>
          <p:cNvSpPr txBox="1">
            <a:spLocks/>
          </p:cNvSpPr>
          <p:nvPr/>
        </p:nvSpPr>
        <p:spPr>
          <a:xfrm>
            <a:off x="793651" y="85734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Use Case Diagram</a:t>
            </a:r>
          </a:p>
        </p:txBody>
      </p:sp>
      <p:pic>
        <p:nvPicPr>
          <p:cNvPr id="6" name="Picture 5">
            <a:extLst>
              <a:ext uri="{FF2B5EF4-FFF2-40B4-BE49-F238E27FC236}">
                <a16:creationId xmlns:a16="http://schemas.microsoft.com/office/drawing/2014/main" id="{47847F47-53E9-A601-B31A-3D7D94712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58" y="981467"/>
            <a:ext cx="6448425" cy="5622340"/>
          </a:xfrm>
          <a:prstGeom prst="rect">
            <a:avLst/>
          </a:prstGeom>
        </p:spPr>
      </p:pic>
      <p:sp>
        <p:nvSpPr>
          <p:cNvPr id="7" name="Title 1">
            <a:extLst>
              <a:ext uri="{FF2B5EF4-FFF2-40B4-BE49-F238E27FC236}">
                <a16:creationId xmlns:a16="http://schemas.microsoft.com/office/drawing/2014/main" id="{B3F77956-E0AA-4B7D-C8B8-A34D0F080386}"/>
              </a:ext>
            </a:extLst>
          </p:cNvPr>
          <p:cNvSpPr txBox="1">
            <a:spLocks/>
          </p:cNvSpPr>
          <p:nvPr/>
        </p:nvSpPr>
        <p:spPr>
          <a:xfrm>
            <a:off x="8711416" y="3968997"/>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Use Case diagram models each interaction a user can perform with the system.</a:t>
            </a:r>
          </a:p>
        </p:txBody>
      </p:sp>
    </p:spTree>
    <p:extLst>
      <p:ext uri="{BB962C8B-B14F-4D97-AF65-F5344CB8AC3E}">
        <p14:creationId xmlns:p14="http://schemas.microsoft.com/office/powerpoint/2010/main" val="88840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7B0D9-4531-D42D-3015-E7299442945B}"/>
              </a:ext>
            </a:extLst>
          </p:cNvPr>
          <p:cNvSpPr txBox="1">
            <a:spLocks/>
          </p:cNvSpPr>
          <p:nvPr/>
        </p:nvSpPr>
        <p:spPr>
          <a:xfrm>
            <a:off x="720968"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1B95456-32AA-D48F-C330-286EA05DE2AB}"/>
              </a:ext>
            </a:extLst>
          </p:cNvPr>
          <p:cNvSpPr txBox="1">
            <a:spLocks/>
          </p:cNvSpPr>
          <p:nvPr/>
        </p:nvSpPr>
        <p:spPr>
          <a:xfrm>
            <a:off x="795996" y="866578"/>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Activity Diagram</a:t>
            </a:r>
          </a:p>
        </p:txBody>
      </p:sp>
      <p:sp>
        <p:nvSpPr>
          <p:cNvPr id="7" name="Title 1">
            <a:extLst>
              <a:ext uri="{FF2B5EF4-FFF2-40B4-BE49-F238E27FC236}">
                <a16:creationId xmlns:a16="http://schemas.microsoft.com/office/drawing/2014/main" id="{A8138B7A-9DDE-01FA-316F-61B4140287D4}"/>
              </a:ext>
            </a:extLst>
          </p:cNvPr>
          <p:cNvSpPr txBox="1">
            <a:spLocks/>
          </p:cNvSpPr>
          <p:nvPr/>
        </p:nvSpPr>
        <p:spPr>
          <a:xfrm>
            <a:off x="8287041" y="4365384"/>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Activity diagram models the software process in progressive order of actions.</a:t>
            </a:r>
          </a:p>
        </p:txBody>
      </p:sp>
      <p:pic>
        <p:nvPicPr>
          <p:cNvPr id="3" name="Picture 2">
            <a:extLst>
              <a:ext uri="{FF2B5EF4-FFF2-40B4-BE49-F238E27FC236}">
                <a16:creationId xmlns:a16="http://schemas.microsoft.com/office/drawing/2014/main" id="{66E10804-D620-81CB-3EB5-8620E73A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36061"/>
            <a:ext cx="8132363" cy="6521939"/>
          </a:xfrm>
          <a:prstGeom prst="rect">
            <a:avLst/>
          </a:prstGeom>
        </p:spPr>
      </p:pic>
    </p:spTree>
    <p:extLst>
      <p:ext uri="{BB962C8B-B14F-4D97-AF65-F5344CB8AC3E}">
        <p14:creationId xmlns:p14="http://schemas.microsoft.com/office/powerpoint/2010/main" val="4137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1385</TotalTime>
  <Words>1015</Words>
  <Application>Microsoft Office PowerPoint</Application>
  <PresentationFormat>Widescreen</PresentationFormat>
  <Paragraphs>103</Paragraphs>
  <Slides>15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 Web-based Document Summarizing And Topic Prediction System Using Natural Language Processing</vt:lpstr>
      <vt:lpstr>Project By:</vt:lpstr>
      <vt:lpstr>Scan QR to Access System</vt:lpstr>
      <vt:lpstr>Introduction.</vt:lpstr>
      <vt:lpstr>Statement of the Problem</vt:lpstr>
      <vt:lpstr>Aim and Objectives.</vt:lpstr>
      <vt:lpstr>PowerPoint Presentation</vt:lpstr>
      <vt:lpstr>PowerPoint Presentation</vt:lpstr>
      <vt:lpstr>PowerPoint Presentation</vt:lpstr>
      <vt:lpstr>PowerPoint Presentation</vt:lpstr>
      <vt:lpstr>Significance of the Study</vt:lpstr>
      <vt:lpstr>Review of Related Works.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Einstein Ebereonwu</dc:creator>
  <cp:lastModifiedBy>Einstein EBEREONWU</cp:lastModifiedBy>
  <cp:revision>100</cp:revision>
  <dcterms:created xsi:type="dcterms:W3CDTF">2022-11-18T19:46:08Z</dcterms:created>
  <dcterms:modified xsi:type="dcterms:W3CDTF">2023-04-18T18:35:38Z</dcterms:modified>
</cp:coreProperties>
</file>