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 id="260" r:id="rId6"/>
    <p:sldId id="262" r:id="rId7"/>
    <p:sldId id="263" r:id="rId8"/>
    <p:sldId id="264" r:id="rId9"/>
    <p:sldId id="265" r:id="rId10"/>
    <p:sldId id="273" r:id="rId11"/>
    <p:sldId id="267" r:id="rId12"/>
    <p:sldId id="269" r:id="rId13"/>
    <p:sldId id="281" r:id="rId14"/>
    <p:sldId id="271" r:id="rId15"/>
    <p:sldId id="277" r:id="rId16"/>
    <p:sldId id="278" r:id="rId17"/>
    <p:sldId id="279" r:id="rId18"/>
    <p:sldId id="272" r:id="rId19"/>
    <p:sldId id="276"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3103" autoAdjust="0"/>
  </p:normalViewPr>
  <p:slideViewPr>
    <p:cSldViewPr snapToGrid="0">
      <p:cViewPr varScale="1">
        <p:scale>
          <a:sx n="63" d="100"/>
          <a:sy n="63" d="100"/>
        </p:scale>
        <p:origin x="804"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3F958F-D65D-54F0-E119-BF6BF584939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1462628-0164-C236-B784-F7F899AA0E2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EE5275C-4428-0461-68E6-03B0938EBF2B}"/>
              </a:ext>
            </a:extLst>
          </p:cNvPr>
          <p:cNvSpPr>
            <a:spLocks noGrp="1"/>
          </p:cNvSpPr>
          <p:nvPr>
            <p:ph type="dt" sz="half" idx="10"/>
          </p:nvPr>
        </p:nvSpPr>
        <p:spPr/>
        <p:txBody>
          <a:bodyPr/>
          <a:lstStyle/>
          <a:p>
            <a:fld id="{911A87BB-4614-45E1-9ECD-DD4508E491C7}" type="datetimeFigureOut">
              <a:rPr lang="en-US" smtClean="0"/>
              <a:t>19-Jun-25</a:t>
            </a:fld>
            <a:endParaRPr lang="en-US"/>
          </a:p>
        </p:txBody>
      </p:sp>
      <p:sp>
        <p:nvSpPr>
          <p:cNvPr id="5" name="Footer Placeholder 4">
            <a:extLst>
              <a:ext uri="{FF2B5EF4-FFF2-40B4-BE49-F238E27FC236}">
                <a16:creationId xmlns:a16="http://schemas.microsoft.com/office/drawing/2014/main" id="{418306FD-8849-2E4F-FAC0-FED4DF97AD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C30B87D-A052-7514-146F-6C1577173C91}"/>
              </a:ext>
            </a:extLst>
          </p:cNvPr>
          <p:cNvSpPr>
            <a:spLocks noGrp="1"/>
          </p:cNvSpPr>
          <p:nvPr>
            <p:ph type="sldNum" sz="quarter" idx="12"/>
          </p:nvPr>
        </p:nvSpPr>
        <p:spPr/>
        <p:txBody>
          <a:bodyPr/>
          <a:lstStyle/>
          <a:p>
            <a:fld id="{6E3FC5CF-231A-4106-A4F0-87F176121704}" type="slidenum">
              <a:rPr lang="en-US" smtClean="0"/>
              <a:t>‹#›</a:t>
            </a:fld>
            <a:endParaRPr lang="en-US"/>
          </a:p>
        </p:txBody>
      </p:sp>
    </p:spTree>
    <p:extLst>
      <p:ext uri="{BB962C8B-B14F-4D97-AF65-F5344CB8AC3E}">
        <p14:creationId xmlns:p14="http://schemas.microsoft.com/office/powerpoint/2010/main" val="20238473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790CD-0154-11D9-0467-6245E018A9F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E3B6242-704B-0A05-FEC2-D8A4EBC08C7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C392B7-4D13-E632-CD46-42E6BE3DFA75}"/>
              </a:ext>
            </a:extLst>
          </p:cNvPr>
          <p:cNvSpPr>
            <a:spLocks noGrp="1"/>
          </p:cNvSpPr>
          <p:nvPr>
            <p:ph type="dt" sz="half" idx="10"/>
          </p:nvPr>
        </p:nvSpPr>
        <p:spPr/>
        <p:txBody>
          <a:bodyPr/>
          <a:lstStyle/>
          <a:p>
            <a:fld id="{911A87BB-4614-45E1-9ECD-DD4508E491C7}" type="datetimeFigureOut">
              <a:rPr lang="en-US" smtClean="0"/>
              <a:t>19-Jun-25</a:t>
            </a:fld>
            <a:endParaRPr lang="en-US"/>
          </a:p>
        </p:txBody>
      </p:sp>
      <p:sp>
        <p:nvSpPr>
          <p:cNvPr id="5" name="Footer Placeholder 4">
            <a:extLst>
              <a:ext uri="{FF2B5EF4-FFF2-40B4-BE49-F238E27FC236}">
                <a16:creationId xmlns:a16="http://schemas.microsoft.com/office/drawing/2014/main" id="{25AE999B-8F9C-B602-5F49-DAE87D6E83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5C75DC-510E-0D2F-FE53-13C4E3D47174}"/>
              </a:ext>
            </a:extLst>
          </p:cNvPr>
          <p:cNvSpPr>
            <a:spLocks noGrp="1"/>
          </p:cNvSpPr>
          <p:nvPr>
            <p:ph type="sldNum" sz="quarter" idx="12"/>
          </p:nvPr>
        </p:nvSpPr>
        <p:spPr/>
        <p:txBody>
          <a:bodyPr/>
          <a:lstStyle/>
          <a:p>
            <a:fld id="{6E3FC5CF-231A-4106-A4F0-87F176121704}" type="slidenum">
              <a:rPr lang="en-US" smtClean="0"/>
              <a:t>‹#›</a:t>
            </a:fld>
            <a:endParaRPr lang="en-US"/>
          </a:p>
        </p:txBody>
      </p:sp>
    </p:spTree>
    <p:extLst>
      <p:ext uri="{BB962C8B-B14F-4D97-AF65-F5344CB8AC3E}">
        <p14:creationId xmlns:p14="http://schemas.microsoft.com/office/powerpoint/2010/main" val="4848094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3BABDA7-1AB7-E524-447A-D62AAAB7623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5F0EA0F-FBD7-23F4-4857-45A53AD9BFC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60D4B7-AF12-356B-86AB-17F0C618EE71}"/>
              </a:ext>
            </a:extLst>
          </p:cNvPr>
          <p:cNvSpPr>
            <a:spLocks noGrp="1"/>
          </p:cNvSpPr>
          <p:nvPr>
            <p:ph type="dt" sz="half" idx="10"/>
          </p:nvPr>
        </p:nvSpPr>
        <p:spPr/>
        <p:txBody>
          <a:bodyPr/>
          <a:lstStyle/>
          <a:p>
            <a:fld id="{911A87BB-4614-45E1-9ECD-DD4508E491C7}" type="datetimeFigureOut">
              <a:rPr lang="en-US" smtClean="0"/>
              <a:t>19-Jun-25</a:t>
            </a:fld>
            <a:endParaRPr lang="en-US"/>
          </a:p>
        </p:txBody>
      </p:sp>
      <p:sp>
        <p:nvSpPr>
          <p:cNvPr id="5" name="Footer Placeholder 4">
            <a:extLst>
              <a:ext uri="{FF2B5EF4-FFF2-40B4-BE49-F238E27FC236}">
                <a16:creationId xmlns:a16="http://schemas.microsoft.com/office/drawing/2014/main" id="{325DC3FD-D65F-0AA6-A255-2AAB01FEAB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D6E91A-00D6-82B8-059D-0CD3D3850B06}"/>
              </a:ext>
            </a:extLst>
          </p:cNvPr>
          <p:cNvSpPr>
            <a:spLocks noGrp="1"/>
          </p:cNvSpPr>
          <p:nvPr>
            <p:ph type="sldNum" sz="quarter" idx="12"/>
          </p:nvPr>
        </p:nvSpPr>
        <p:spPr/>
        <p:txBody>
          <a:bodyPr/>
          <a:lstStyle/>
          <a:p>
            <a:fld id="{6E3FC5CF-231A-4106-A4F0-87F176121704}" type="slidenum">
              <a:rPr lang="en-US" smtClean="0"/>
              <a:t>‹#›</a:t>
            </a:fld>
            <a:endParaRPr lang="en-US"/>
          </a:p>
        </p:txBody>
      </p:sp>
    </p:spTree>
    <p:extLst>
      <p:ext uri="{BB962C8B-B14F-4D97-AF65-F5344CB8AC3E}">
        <p14:creationId xmlns:p14="http://schemas.microsoft.com/office/powerpoint/2010/main" val="14547745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BAB247-8A08-B2F2-67F1-8FA72D0F70E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0B15854-CB67-BC67-24A3-0CA12F3978A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96250FB-1E53-2D90-63D9-47B5443C6956}"/>
              </a:ext>
            </a:extLst>
          </p:cNvPr>
          <p:cNvSpPr>
            <a:spLocks noGrp="1"/>
          </p:cNvSpPr>
          <p:nvPr>
            <p:ph type="dt" sz="half" idx="10"/>
          </p:nvPr>
        </p:nvSpPr>
        <p:spPr/>
        <p:txBody>
          <a:bodyPr/>
          <a:lstStyle/>
          <a:p>
            <a:fld id="{911A87BB-4614-45E1-9ECD-DD4508E491C7}" type="datetimeFigureOut">
              <a:rPr lang="en-US" smtClean="0"/>
              <a:t>19-Jun-25</a:t>
            </a:fld>
            <a:endParaRPr lang="en-US"/>
          </a:p>
        </p:txBody>
      </p:sp>
      <p:sp>
        <p:nvSpPr>
          <p:cNvPr id="5" name="Footer Placeholder 4">
            <a:extLst>
              <a:ext uri="{FF2B5EF4-FFF2-40B4-BE49-F238E27FC236}">
                <a16:creationId xmlns:a16="http://schemas.microsoft.com/office/drawing/2014/main" id="{FA950367-409A-5F41-ABAC-342C17893F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36C4F97-D48F-2A17-BA18-9DE3C2D879D6}"/>
              </a:ext>
            </a:extLst>
          </p:cNvPr>
          <p:cNvSpPr>
            <a:spLocks noGrp="1"/>
          </p:cNvSpPr>
          <p:nvPr>
            <p:ph type="sldNum" sz="quarter" idx="12"/>
          </p:nvPr>
        </p:nvSpPr>
        <p:spPr/>
        <p:txBody>
          <a:bodyPr/>
          <a:lstStyle/>
          <a:p>
            <a:fld id="{6E3FC5CF-231A-4106-A4F0-87F176121704}" type="slidenum">
              <a:rPr lang="en-US" smtClean="0"/>
              <a:t>‹#›</a:t>
            </a:fld>
            <a:endParaRPr lang="en-US"/>
          </a:p>
        </p:txBody>
      </p:sp>
    </p:spTree>
    <p:extLst>
      <p:ext uri="{BB962C8B-B14F-4D97-AF65-F5344CB8AC3E}">
        <p14:creationId xmlns:p14="http://schemas.microsoft.com/office/powerpoint/2010/main" val="23593463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BA5014-79E3-6D02-E4E7-A40DCC6C83B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AE7DCEA-7FAA-9DBE-84D1-D5756A58F6A2}"/>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939DE3-CC21-4FDA-DAC1-E665DDA466AA}"/>
              </a:ext>
            </a:extLst>
          </p:cNvPr>
          <p:cNvSpPr>
            <a:spLocks noGrp="1"/>
          </p:cNvSpPr>
          <p:nvPr>
            <p:ph type="dt" sz="half" idx="10"/>
          </p:nvPr>
        </p:nvSpPr>
        <p:spPr/>
        <p:txBody>
          <a:bodyPr/>
          <a:lstStyle/>
          <a:p>
            <a:fld id="{911A87BB-4614-45E1-9ECD-DD4508E491C7}" type="datetimeFigureOut">
              <a:rPr lang="en-US" smtClean="0"/>
              <a:t>19-Jun-25</a:t>
            </a:fld>
            <a:endParaRPr lang="en-US"/>
          </a:p>
        </p:txBody>
      </p:sp>
      <p:sp>
        <p:nvSpPr>
          <p:cNvPr id="5" name="Footer Placeholder 4">
            <a:extLst>
              <a:ext uri="{FF2B5EF4-FFF2-40B4-BE49-F238E27FC236}">
                <a16:creationId xmlns:a16="http://schemas.microsoft.com/office/drawing/2014/main" id="{627BA66D-5CB8-A286-F5C5-0E627BF89F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E0BAA7-A547-8ECB-FAF0-ACFE52AFC6BB}"/>
              </a:ext>
            </a:extLst>
          </p:cNvPr>
          <p:cNvSpPr>
            <a:spLocks noGrp="1"/>
          </p:cNvSpPr>
          <p:nvPr>
            <p:ph type="sldNum" sz="quarter" idx="12"/>
          </p:nvPr>
        </p:nvSpPr>
        <p:spPr/>
        <p:txBody>
          <a:bodyPr/>
          <a:lstStyle/>
          <a:p>
            <a:fld id="{6E3FC5CF-231A-4106-A4F0-87F176121704}" type="slidenum">
              <a:rPr lang="en-US" smtClean="0"/>
              <a:t>‹#›</a:t>
            </a:fld>
            <a:endParaRPr lang="en-US"/>
          </a:p>
        </p:txBody>
      </p:sp>
    </p:spTree>
    <p:extLst>
      <p:ext uri="{BB962C8B-B14F-4D97-AF65-F5344CB8AC3E}">
        <p14:creationId xmlns:p14="http://schemas.microsoft.com/office/powerpoint/2010/main" val="3537437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D648B9-B57C-646A-BE26-6B295AD0B46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B9E954F-532D-916F-6950-F20BB4F232B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D103942-3F18-E134-BCCD-B0352B8FB39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772868D-5C59-0E3F-C52E-8977D3435757}"/>
              </a:ext>
            </a:extLst>
          </p:cNvPr>
          <p:cNvSpPr>
            <a:spLocks noGrp="1"/>
          </p:cNvSpPr>
          <p:nvPr>
            <p:ph type="dt" sz="half" idx="10"/>
          </p:nvPr>
        </p:nvSpPr>
        <p:spPr/>
        <p:txBody>
          <a:bodyPr/>
          <a:lstStyle/>
          <a:p>
            <a:fld id="{911A87BB-4614-45E1-9ECD-DD4508E491C7}" type="datetimeFigureOut">
              <a:rPr lang="en-US" smtClean="0"/>
              <a:t>19-Jun-25</a:t>
            </a:fld>
            <a:endParaRPr lang="en-US"/>
          </a:p>
        </p:txBody>
      </p:sp>
      <p:sp>
        <p:nvSpPr>
          <p:cNvPr id="6" name="Footer Placeholder 5">
            <a:extLst>
              <a:ext uri="{FF2B5EF4-FFF2-40B4-BE49-F238E27FC236}">
                <a16:creationId xmlns:a16="http://schemas.microsoft.com/office/drawing/2014/main" id="{B1299A4D-BC6C-B570-A1FA-9B69C81BED9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6157E88-1075-74A6-95BD-14F270B46F9C}"/>
              </a:ext>
            </a:extLst>
          </p:cNvPr>
          <p:cNvSpPr>
            <a:spLocks noGrp="1"/>
          </p:cNvSpPr>
          <p:nvPr>
            <p:ph type="sldNum" sz="quarter" idx="12"/>
          </p:nvPr>
        </p:nvSpPr>
        <p:spPr/>
        <p:txBody>
          <a:bodyPr/>
          <a:lstStyle/>
          <a:p>
            <a:fld id="{6E3FC5CF-231A-4106-A4F0-87F176121704}" type="slidenum">
              <a:rPr lang="en-US" smtClean="0"/>
              <a:t>‹#›</a:t>
            </a:fld>
            <a:endParaRPr lang="en-US"/>
          </a:p>
        </p:txBody>
      </p:sp>
    </p:spTree>
    <p:extLst>
      <p:ext uri="{BB962C8B-B14F-4D97-AF65-F5344CB8AC3E}">
        <p14:creationId xmlns:p14="http://schemas.microsoft.com/office/powerpoint/2010/main" val="22804921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E0BAFC-A660-E61D-4454-DA6B6115068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EDF1E7F-B5DD-FBD6-BA2C-7EF1A2CFE6B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8BFD97C-7AE6-FF0F-5629-2AC0F58FB0F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D94165C-B125-0526-7F13-C2DF9ED88D4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81CB993-9BA7-EC23-2108-B557A755325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3088F6B-D10A-ACB5-AF3D-4234E1DC3DA9}"/>
              </a:ext>
            </a:extLst>
          </p:cNvPr>
          <p:cNvSpPr>
            <a:spLocks noGrp="1"/>
          </p:cNvSpPr>
          <p:nvPr>
            <p:ph type="dt" sz="half" idx="10"/>
          </p:nvPr>
        </p:nvSpPr>
        <p:spPr/>
        <p:txBody>
          <a:bodyPr/>
          <a:lstStyle/>
          <a:p>
            <a:fld id="{911A87BB-4614-45E1-9ECD-DD4508E491C7}" type="datetimeFigureOut">
              <a:rPr lang="en-US" smtClean="0"/>
              <a:t>19-Jun-25</a:t>
            </a:fld>
            <a:endParaRPr lang="en-US"/>
          </a:p>
        </p:txBody>
      </p:sp>
      <p:sp>
        <p:nvSpPr>
          <p:cNvPr id="8" name="Footer Placeholder 7">
            <a:extLst>
              <a:ext uri="{FF2B5EF4-FFF2-40B4-BE49-F238E27FC236}">
                <a16:creationId xmlns:a16="http://schemas.microsoft.com/office/drawing/2014/main" id="{EFF1742E-4BD3-D28B-E2A2-4987E458721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9535485-E1AF-CF12-F12A-DEA40AFE6C29}"/>
              </a:ext>
            </a:extLst>
          </p:cNvPr>
          <p:cNvSpPr>
            <a:spLocks noGrp="1"/>
          </p:cNvSpPr>
          <p:nvPr>
            <p:ph type="sldNum" sz="quarter" idx="12"/>
          </p:nvPr>
        </p:nvSpPr>
        <p:spPr/>
        <p:txBody>
          <a:bodyPr/>
          <a:lstStyle/>
          <a:p>
            <a:fld id="{6E3FC5CF-231A-4106-A4F0-87F176121704}" type="slidenum">
              <a:rPr lang="en-US" smtClean="0"/>
              <a:t>‹#›</a:t>
            </a:fld>
            <a:endParaRPr lang="en-US"/>
          </a:p>
        </p:txBody>
      </p:sp>
    </p:spTree>
    <p:extLst>
      <p:ext uri="{BB962C8B-B14F-4D97-AF65-F5344CB8AC3E}">
        <p14:creationId xmlns:p14="http://schemas.microsoft.com/office/powerpoint/2010/main" val="16044689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916B9-BF7D-1D54-2583-8C08C0CF1C4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4156113-E5F9-F36B-A080-D990666B0BEA}"/>
              </a:ext>
            </a:extLst>
          </p:cNvPr>
          <p:cNvSpPr>
            <a:spLocks noGrp="1"/>
          </p:cNvSpPr>
          <p:nvPr>
            <p:ph type="dt" sz="half" idx="10"/>
          </p:nvPr>
        </p:nvSpPr>
        <p:spPr/>
        <p:txBody>
          <a:bodyPr/>
          <a:lstStyle/>
          <a:p>
            <a:fld id="{911A87BB-4614-45E1-9ECD-DD4508E491C7}" type="datetimeFigureOut">
              <a:rPr lang="en-US" smtClean="0"/>
              <a:t>19-Jun-25</a:t>
            </a:fld>
            <a:endParaRPr lang="en-US"/>
          </a:p>
        </p:txBody>
      </p:sp>
      <p:sp>
        <p:nvSpPr>
          <p:cNvPr id="4" name="Footer Placeholder 3">
            <a:extLst>
              <a:ext uri="{FF2B5EF4-FFF2-40B4-BE49-F238E27FC236}">
                <a16:creationId xmlns:a16="http://schemas.microsoft.com/office/drawing/2014/main" id="{3FC41C3C-C800-DEEE-41C7-98D2F4A21EB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B7C8FA3-2D40-3970-088D-7E33DA747716}"/>
              </a:ext>
            </a:extLst>
          </p:cNvPr>
          <p:cNvSpPr>
            <a:spLocks noGrp="1"/>
          </p:cNvSpPr>
          <p:nvPr>
            <p:ph type="sldNum" sz="quarter" idx="12"/>
          </p:nvPr>
        </p:nvSpPr>
        <p:spPr/>
        <p:txBody>
          <a:bodyPr/>
          <a:lstStyle/>
          <a:p>
            <a:fld id="{6E3FC5CF-231A-4106-A4F0-87F176121704}" type="slidenum">
              <a:rPr lang="en-US" smtClean="0"/>
              <a:t>‹#›</a:t>
            </a:fld>
            <a:endParaRPr lang="en-US"/>
          </a:p>
        </p:txBody>
      </p:sp>
    </p:spTree>
    <p:extLst>
      <p:ext uri="{BB962C8B-B14F-4D97-AF65-F5344CB8AC3E}">
        <p14:creationId xmlns:p14="http://schemas.microsoft.com/office/powerpoint/2010/main" val="2252391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A42E192-C228-3CEA-C419-444A041B6840}"/>
              </a:ext>
            </a:extLst>
          </p:cNvPr>
          <p:cNvSpPr>
            <a:spLocks noGrp="1"/>
          </p:cNvSpPr>
          <p:nvPr>
            <p:ph type="dt" sz="half" idx="10"/>
          </p:nvPr>
        </p:nvSpPr>
        <p:spPr/>
        <p:txBody>
          <a:bodyPr/>
          <a:lstStyle/>
          <a:p>
            <a:fld id="{911A87BB-4614-45E1-9ECD-DD4508E491C7}" type="datetimeFigureOut">
              <a:rPr lang="en-US" smtClean="0"/>
              <a:t>19-Jun-25</a:t>
            </a:fld>
            <a:endParaRPr lang="en-US"/>
          </a:p>
        </p:txBody>
      </p:sp>
      <p:sp>
        <p:nvSpPr>
          <p:cNvPr id="3" name="Footer Placeholder 2">
            <a:extLst>
              <a:ext uri="{FF2B5EF4-FFF2-40B4-BE49-F238E27FC236}">
                <a16:creationId xmlns:a16="http://schemas.microsoft.com/office/drawing/2014/main" id="{E355F985-813F-50BD-DA07-AC6317FF98E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E1B1FA3-E17B-F582-37BC-8879049D3AAB}"/>
              </a:ext>
            </a:extLst>
          </p:cNvPr>
          <p:cNvSpPr>
            <a:spLocks noGrp="1"/>
          </p:cNvSpPr>
          <p:nvPr>
            <p:ph type="sldNum" sz="quarter" idx="12"/>
          </p:nvPr>
        </p:nvSpPr>
        <p:spPr/>
        <p:txBody>
          <a:bodyPr/>
          <a:lstStyle/>
          <a:p>
            <a:fld id="{6E3FC5CF-231A-4106-A4F0-87F176121704}" type="slidenum">
              <a:rPr lang="en-US" smtClean="0"/>
              <a:t>‹#›</a:t>
            </a:fld>
            <a:endParaRPr lang="en-US"/>
          </a:p>
        </p:txBody>
      </p:sp>
    </p:spTree>
    <p:extLst>
      <p:ext uri="{BB962C8B-B14F-4D97-AF65-F5344CB8AC3E}">
        <p14:creationId xmlns:p14="http://schemas.microsoft.com/office/powerpoint/2010/main" val="3680389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45C7FE-2D71-CCD3-BA49-CA4EE308129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83F7FE6-7179-E220-E19C-516D2C8457E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0625A80-1D23-CF46-8352-92E51B55F2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4699E64-CF98-C87B-3C08-D97F1F22EB10}"/>
              </a:ext>
            </a:extLst>
          </p:cNvPr>
          <p:cNvSpPr>
            <a:spLocks noGrp="1"/>
          </p:cNvSpPr>
          <p:nvPr>
            <p:ph type="dt" sz="half" idx="10"/>
          </p:nvPr>
        </p:nvSpPr>
        <p:spPr/>
        <p:txBody>
          <a:bodyPr/>
          <a:lstStyle/>
          <a:p>
            <a:fld id="{911A87BB-4614-45E1-9ECD-DD4508E491C7}" type="datetimeFigureOut">
              <a:rPr lang="en-US" smtClean="0"/>
              <a:t>19-Jun-25</a:t>
            </a:fld>
            <a:endParaRPr lang="en-US"/>
          </a:p>
        </p:txBody>
      </p:sp>
      <p:sp>
        <p:nvSpPr>
          <p:cNvPr id="6" name="Footer Placeholder 5">
            <a:extLst>
              <a:ext uri="{FF2B5EF4-FFF2-40B4-BE49-F238E27FC236}">
                <a16:creationId xmlns:a16="http://schemas.microsoft.com/office/drawing/2014/main" id="{C5F48C1C-C3BA-FBDC-9475-62938990BB2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316077-107F-7844-6B4B-0427FE53D1DF}"/>
              </a:ext>
            </a:extLst>
          </p:cNvPr>
          <p:cNvSpPr>
            <a:spLocks noGrp="1"/>
          </p:cNvSpPr>
          <p:nvPr>
            <p:ph type="sldNum" sz="quarter" idx="12"/>
          </p:nvPr>
        </p:nvSpPr>
        <p:spPr/>
        <p:txBody>
          <a:bodyPr/>
          <a:lstStyle/>
          <a:p>
            <a:fld id="{6E3FC5CF-231A-4106-A4F0-87F176121704}" type="slidenum">
              <a:rPr lang="en-US" smtClean="0"/>
              <a:t>‹#›</a:t>
            </a:fld>
            <a:endParaRPr lang="en-US"/>
          </a:p>
        </p:txBody>
      </p:sp>
    </p:spTree>
    <p:extLst>
      <p:ext uri="{BB962C8B-B14F-4D97-AF65-F5344CB8AC3E}">
        <p14:creationId xmlns:p14="http://schemas.microsoft.com/office/powerpoint/2010/main" val="41918789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E27F5-6924-B6F3-8E44-640F78AD994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C41752B-A9C1-E754-1874-11573B0919D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0FFCD8E-6951-F5F7-1FDD-AF8F486F37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2889DE6-89B0-8A3B-A244-F8854CB6CC19}"/>
              </a:ext>
            </a:extLst>
          </p:cNvPr>
          <p:cNvSpPr>
            <a:spLocks noGrp="1"/>
          </p:cNvSpPr>
          <p:nvPr>
            <p:ph type="dt" sz="half" idx="10"/>
          </p:nvPr>
        </p:nvSpPr>
        <p:spPr/>
        <p:txBody>
          <a:bodyPr/>
          <a:lstStyle/>
          <a:p>
            <a:fld id="{911A87BB-4614-45E1-9ECD-DD4508E491C7}" type="datetimeFigureOut">
              <a:rPr lang="en-US" smtClean="0"/>
              <a:t>19-Jun-25</a:t>
            </a:fld>
            <a:endParaRPr lang="en-US"/>
          </a:p>
        </p:txBody>
      </p:sp>
      <p:sp>
        <p:nvSpPr>
          <p:cNvPr id="6" name="Footer Placeholder 5">
            <a:extLst>
              <a:ext uri="{FF2B5EF4-FFF2-40B4-BE49-F238E27FC236}">
                <a16:creationId xmlns:a16="http://schemas.microsoft.com/office/drawing/2014/main" id="{F8A47F80-EFFD-063C-E87F-25C9C2061D5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228232-DE52-6E16-5D61-616A458AD754}"/>
              </a:ext>
            </a:extLst>
          </p:cNvPr>
          <p:cNvSpPr>
            <a:spLocks noGrp="1"/>
          </p:cNvSpPr>
          <p:nvPr>
            <p:ph type="sldNum" sz="quarter" idx="12"/>
          </p:nvPr>
        </p:nvSpPr>
        <p:spPr/>
        <p:txBody>
          <a:bodyPr/>
          <a:lstStyle/>
          <a:p>
            <a:fld id="{6E3FC5CF-231A-4106-A4F0-87F176121704}" type="slidenum">
              <a:rPr lang="en-US" smtClean="0"/>
              <a:t>‹#›</a:t>
            </a:fld>
            <a:endParaRPr lang="en-US"/>
          </a:p>
        </p:txBody>
      </p:sp>
    </p:spTree>
    <p:extLst>
      <p:ext uri="{BB962C8B-B14F-4D97-AF65-F5344CB8AC3E}">
        <p14:creationId xmlns:p14="http://schemas.microsoft.com/office/powerpoint/2010/main" val="2302142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0520515-0C39-76D8-8E55-745CB608CDF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A9D8B09-4209-2628-54DF-83A490B6201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4B8AB99-F3A4-6CFF-CB05-807B231FED9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11A87BB-4614-45E1-9ECD-DD4508E491C7}" type="datetimeFigureOut">
              <a:rPr lang="en-US" smtClean="0"/>
              <a:t>19-Jun-25</a:t>
            </a:fld>
            <a:endParaRPr lang="en-US"/>
          </a:p>
        </p:txBody>
      </p:sp>
      <p:sp>
        <p:nvSpPr>
          <p:cNvPr id="5" name="Footer Placeholder 4">
            <a:extLst>
              <a:ext uri="{FF2B5EF4-FFF2-40B4-BE49-F238E27FC236}">
                <a16:creationId xmlns:a16="http://schemas.microsoft.com/office/drawing/2014/main" id="{5025A850-7DBC-7BE3-5A4D-6F05F9D6781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8D9138CB-731C-F0CD-E263-46D6FC9CF75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6E3FC5CF-231A-4106-A4F0-87F176121704}" type="slidenum">
              <a:rPr lang="en-US" smtClean="0"/>
              <a:t>‹#›</a:t>
            </a:fld>
            <a:endParaRPr lang="en-US"/>
          </a:p>
        </p:txBody>
      </p:sp>
    </p:spTree>
    <p:extLst>
      <p:ext uri="{BB962C8B-B14F-4D97-AF65-F5344CB8AC3E}">
        <p14:creationId xmlns:p14="http://schemas.microsoft.com/office/powerpoint/2010/main" val="2072374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DD2B57-3731-B499-C072-5A0B43477563}"/>
              </a:ext>
            </a:extLst>
          </p:cNvPr>
          <p:cNvSpPr>
            <a:spLocks noGrp="1"/>
          </p:cNvSpPr>
          <p:nvPr>
            <p:ph type="ctrTitle"/>
          </p:nvPr>
        </p:nvSpPr>
        <p:spPr>
          <a:xfrm>
            <a:off x="624349" y="921774"/>
            <a:ext cx="10648335" cy="2387600"/>
          </a:xfrm>
        </p:spPr>
        <p:txBody>
          <a:bodyPr/>
          <a:lstStyle/>
          <a:p>
            <a:r>
              <a:rPr lang="en-US" dirty="0"/>
              <a:t>Car Repair and Maintenance App</a:t>
            </a:r>
          </a:p>
        </p:txBody>
      </p:sp>
      <p:sp>
        <p:nvSpPr>
          <p:cNvPr id="3" name="Subtitle 2">
            <a:extLst>
              <a:ext uri="{FF2B5EF4-FFF2-40B4-BE49-F238E27FC236}">
                <a16:creationId xmlns:a16="http://schemas.microsoft.com/office/drawing/2014/main" id="{8B357977-E968-E22D-B400-D83EF833F923}"/>
              </a:ext>
            </a:extLst>
          </p:cNvPr>
          <p:cNvSpPr>
            <a:spLocks noGrp="1"/>
          </p:cNvSpPr>
          <p:nvPr>
            <p:ph type="subTitle" idx="1"/>
          </p:nvPr>
        </p:nvSpPr>
        <p:spPr>
          <a:xfrm>
            <a:off x="640940" y="4029741"/>
            <a:ext cx="9144000" cy="1655762"/>
          </a:xfrm>
        </p:spPr>
        <p:txBody>
          <a:bodyPr/>
          <a:lstStyle/>
          <a:p>
            <a:pPr algn="l"/>
            <a:r>
              <a:rPr lang="en-US" sz="2800" b="1" dirty="0"/>
              <a:t>Presented By</a:t>
            </a:r>
          </a:p>
          <a:p>
            <a:pPr marL="342900" indent="-342900" algn="l">
              <a:buFont typeface="Arial" panose="020B0604020202020204" pitchFamily="34" charset="0"/>
              <a:buChar char="•"/>
            </a:pPr>
            <a:r>
              <a:rPr lang="en-US" sz="2800" b="1" dirty="0"/>
              <a:t>Ahmad Mustafa</a:t>
            </a:r>
          </a:p>
          <a:p>
            <a:pPr marL="342900" indent="-342900" algn="l">
              <a:buFont typeface="Arial" panose="020B0604020202020204" pitchFamily="34" charset="0"/>
              <a:buChar char="•"/>
            </a:pPr>
            <a:r>
              <a:rPr lang="en-US" sz="2800" b="1" dirty="0" smtClean="0"/>
              <a:t>Muhammad Munawar </a:t>
            </a:r>
            <a:r>
              <a:rPr lang="en-US" sz="2800" b="1" dirty="0"/>
              <a:t>Khan</a:t>
            </a:r>
          </a:p>
        </p:txBody>
      </p:sp>
      <p:pic>
        <p:nvPicPr>
          <p:cNvPr id="5" name="Picture 4" descr="A green shield with gold letters and a gold laurel wreath&#10;&#10;AI-generated content may be incorrect.">
            <a:extLst>
              <a:ext uri="{FF2B5EF4-FFF2-40B4-BE49-F238E27FC236}">
                <a16:creationId xmlns:a16="http://schemas.microsoft.com/office/drawing/2014/main" id="{2EDD41FF-CBE2-0C29-00CE-6CD83B71FBB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84940" y="406400"/>
            <a:ext cx="1824704" cy="1717368"/>
          </a:xfrm>
          <a:prstGeom prst="rect">
            <a:avLst/>
          </a:prstGeom>
        </p:spPr>
      </p:pic>
    </p:spTree>
    <p:extLst>
      <p:ext uri="{BB962C8B-B14F-4D97-AF65-F5344CB8AC3E}">
        <p14:creationId xmlns:p14="http://schemas.microsoft.com/office/powerpoint/2010/main" val="241146854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976011-CF2D-89AB-0BFB-61650218C92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77556A1-B91C-5374-EE01-EB31C53612B2}"/>
              </a:ext>
            </a:extLst>
          </p:cNvPr>
          <p:cNvSpPr>
            <a:spLocks noGrp="1"/>
          </p:cNvSpPr>
          <p:nvPr>
            <p:ph type="title"/>
          </p:nvPr>
        </p:nvSpPr>
        <p:spPr>
          <a:xfrm>
            <a:off x="324465" y="-2929"/>
            <a:ext cx="10515600" cy="1325563"/>
          </a:xfrm>
        </p:spPr>
        <p:txBody>
          <a:bodyPr>
            <a:normAutofit fontScale="90000"/>
          </a:bodyPr>
          <a:lstStyle/>
          <a:p>
            <a:r>
              <a:rPr lang="en-US" sz="4800" dirty="0"/>
              <a:t>Software Requirement Specifications	</a:t>
            </a:r>
            <a:endParaRPr lang="en-US" sz="4800" dirty="0">
              <a:latin typeface="Times New Roman" panose="02020603050405020304" pitchFamily="18" charset="0"/>
              <a:cs typeface="Times New Roman" panose="02020603050405020304" pitchFamily="18" charset="0"/>
            </a:endParaRPr>
          </a:p>
        </p:txBody>
      </p:sp>
      <p:pic>
        <p:nvPicPr>
          <p:cNvPr id="7" name="Picture 6" descr="A green shield with gold letters and a gold laurel wreath&#10;&#10;AI-generated content may be incorrect.">
            <a:extLst>
              <a:ext uri="{FF2B5EF4-FFF2-40B4-BE49-F238E27FC236}">
                <a16:creationId xmlns:a16="http://schemas.microsoft.com/office/drawing/2014/main" id="{0B486BE9-84A2-2F41-01FF-9518C99D16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47083" y="32313"/>
            <a:ext cx="1824704" cy="1717368"/>
          </a:xfrm>
          <a:prstGeom prst="rect">
            <a:avLst/>
          </a:prstGeom>
        </p:spPr>
      </p:pic>
      <p:sp>
        <p:nvSpPr>
          <p:cNvPr id="9" name="Content Placeholder 8">
            <a:extLst>
              <a:ext uri="{FF2B5EF4-FFF2-40B4-BE49-F238E27FC236}">
                <a16:creationId xmlns:a16="http://schemas.microsoft.com/office/drawing/2014/main" id="{D41BF8E5-B115-2AA8-45C4-3FD95A333728}"/>
              </a:ext>
            </a:extLst>
          </p:cNvPr>
          <p:cNvSpPr>
            <a:spLocks noGrp="1"/>
          </p:cNvSpPr>
          <p:nvPr>
            <p:ph idx="1"/>
          </p:nvPr>
        </p:nvSpPr>
        <p:spPr>
          <a:xfrm>
            <a:off x="466705" y="1114148"/>
            <a:ext cx="10515600" cy="4351338"/>
          </a:xfrm>
        </p:spPr>
        <p:txBody>
          <a:bodyPr>
            <a:normAutofit/>
          </a:bodyPr>
          <a:lstStyle/>
          <a:p>
            <a:pPr marL="0" indent="0">
              <a:buNone/>
            </a:pPr>
            <a:r>
              <a:rPr lang="en-US" sz="3200" b="1" dirty="0">
                <a:latin typeface="Times New Roman" panose="02020603050405020304" pitchFamily="18" charset="0"/>
                <a:cs typeface="Times New Roman" panose="02020603050405020304" pitchFamily="18" charset="0"/>
              </a:rPr>
              <a:t>DFD Level 1</a:t>
            </a:r>
          </a:p>
        </p:txBody>
      </p:sp>
      <p:pic>
        <p:nvPicPr>
          <p:cNvPr id="4" name="Picture 3" descr="A diagram of a software system&#10;&#10;AI-generated content may be incorrect.">
            <a:extLst>
              <a:ext uri="{FF2B5EF4-FFF2-40B4-BE49-F238E27FC236}">
                <a16:creationId xmlns:a16="http://schemas.microsoft.com/office/drawing/2014/main" id="{5C324C66-B62E-B786-1FD5-DF4E9B0FBDC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582609"/>
            <a:ext cx="11962081" cy="5427791"/>
          </a:xfrm>
          <a:prstGeom prst="rect">
            <a:avLst/>
          </a:prstGeom>
        </p:spPr>
      </p:pic>
    </p:spTree>
    <p:extLst>
      <p:ext uri="{BB962C8B-B14F-4D97-AF65-F5344CB8AC3E}">
        <p14:creationId xmlns:p14="http://schemas.microsoft.com/office/powerpoint/2010/main" val="45869321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F43F83-DB9A-4B06-0284-AE7E4E5D6D2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90CAB6E-D85C-CC5F-5895-1BB7D9551256}"/>
              </a:ext>
            </a:extLst>
          </p:cNvPr>
          <p:cNvSpPr>
            <a:spLocks noGrp="1"/>
          </p:cNvSpPr>
          <p:nvPr>
            <p:ph type="title"/>
          </p:nvPr>
        </p:nvSpPr>
        <p:spPr>
          <a:xfrm>
            <a:off x="383459" y="228216"/>
            <a:ext cx="10515600" cy="1325563"/>
          </a:xfrm>
        </p:spPr>
        <p:txBody>
          <a:bodyPr>
            <a:normAutofit fontScale="90000"/>
          </a:bodyPr>
          <a:lstStyle/>
          <a:p>
            <a:r>
              <a:rPr lang="en-US" sz="4800" dirty="0"/>
              <a:t>Software Requirement Specifications	</a:t>
            </a:r>
            <a:endParaRPr lang="en-US" sz="4800" dirty="0">
              <a:latin typeface="Times New Roman" panose="02020603050405020304" pitchFamily="18" charset="0"/>
              <a:cs typeface="Times New Roman" panose="02020603050405020304" pitchFamily="18" charset="0"/>
            </a:endParaRPr>
          </a:p>
        </p:txBody>
      </p:sp>
      <p:pic>
        <p:nvPicPr>
          <p:cNvPr id="7" name="Picture 6" descr="A green shield with gold letters and a gold laurel wreath&#10;&#10;AI-generated content may be incorrect.">
            <a:extLst>
              <a:ext uri="{FF2B5EF4-FFF2-40B4-BE49-F238E27FC236}">
                <a16:creationId xmlns:a16="http://schemas.microsoft.com/office/drawing/2014/main" id="{2CA96461-FD37-233A-ABDC-023F224E5F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47083" y="32313"/>
            <a:ext cx="1824704" cy="1717368"/>
          </a:xfrm>
          <a:prstGeom prst="rect">
            <a:avLst/>
          </a:prstGeom>
        </p:spPr>
      </p:pic>
      <p:sp>
        <p:nvSpPr>
          <p:cNvPr id="9" name="Content Placeholder 8">
            <a:extLst>
              <a:ext uri="{FF2B5EF4-FFF2-40B4-BE49-F238E27FC236}">
                <a16:creationId xmlns:a16="http://schemas.microsoft.com/office/drawing/2014/main" id="{6D37CD0D-58D4-E700-03A2-4CC56848B123}"/>
              </a:ext>
            </a:extLst>
          </p:cNvPr>
          <p:cNvSpPr>
            <a:spLocks noGrp="1"/>
          </p:cNvSpPr>
          <p:nvPr>
            <p:ph idx="1"/>
          </p:nvPr>
        </p:nvSpPr>
        <p:spPr/>
        <p:txBody>
          <a:bodyPr>
            <a:normAutofit fontScale="92500" lnSpcReduction="20000"/>
          </a:bodyPr>
          <a:lstStyle/>
          <a:p>
            <a:pPr marL="0" indent="0">
              <a:buNone/>
            </a:pPr>
            <a:r>
              <a:rPr lang="en-US" sz="3200" b="1" dirty="0">
                <a:latin typeface="Times New Roman" panose="02020603050405020304" pitchFamily="18" charset="0"/>
                <a:cs typeface="Times New Roman" panose="02020603050405020304" pitchFamily="18" charset="0"/>
              </a:rPr>
              <a:t>Use Case Description</a:t>
            </a:r>
          </a:p>
          <a:p>
            <a:pPr marL="0" indent="0">
              <a:buNone/>
            </a:pPr>
            <a:r>
              <a:rPr lang="en-US" dirty="0">
                <a:latin typeface="Times New Roman" panose="02020603050405020304" pitchFamily="18" charset="0"/>
                <a:cs typeface="Times New Roman" panose="02020603050405020304" pitchFamily="18" charset="0"/>
              </a:rPr>
              <a:t>Use Case: Manage Cars</a:t>
            </a:r>
          </a:p>
          <a:p>
            <a:pPr lvl="1">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Actors: Registered Car User</a:t>
            </a:r>
          </a:p>
          <a:p>
            <a:pPr lvl="1">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Description: The user adds, edits, views, or deletes their vehicle information.</a:t>
            </a:r>
          </a:p>
          <a:p>
            <a:pPr lvl="1">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Preconditions: User must be logged in.</a:t>
            </a:r>
          </a:p>
          <a:p>
            <a:pPr lvl="1">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Postconditions: Vehicle information is saved or updated in the database.</a:t>
            </a:r>
          </a:p>
          <a:p>
            <a:pPr lvl="1">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Basic Flow:</a:t>
            </a:r>
          </a:p>
          <a:p>
            <a:pPr marL="914400" lvl="2" indent="0">
              <a:buNone/>
            </a:pPr>
            <a:r>
              <a:rPr lang="en-US" dirty="0">
                <a:latin typeface="Times New Roman" panose="02020603050405020304" pitchFamily="18" charset="0"/>
                <a:cs typeface="Times New Roman" panose="02020603050405020304" pitchFamily="18" charset="0"/>
              </a:rPr>
              <a:t>1. User navigates to the car management screen.</a:t>
            </a:r>
          </a:p>
          <a:p>
            <a:pPr marL="914400" lvl="2" indent="0">
              <a:buNone/>
            </a:pPr>
            <a:r>
              <a:rPr lang="en-US" dirty="0">
                <a:latin typeface="Times New Roman" panose="02020603050405020304" pitchFamily="18" charset="0"/>
                <a:cs typeface="Times New Roman" panose="02020603050405020304" pitchFamily="18" charset="0"/>
              </a:rPr>
              <a:t>2. User selects add/edit/delete/view option.</a:t>
            </a:r>
          </a:p>
          <a:p>
            <a:pPr marL="914400" lvl="2" indent="0">
              <a:buNone/>
            </a:pPr>
            <a:r>
              <a:rPr lang="en-US" dirty="0">
                <a:latin typeface="Times New Roman" panose="02020603050405020304" pitchFamily="18" charset="0"/>
                <a:cs typeface="Times New Roman" panose="02020603050405020304" pitchFamily="18" charset="0"/>
              </a:rPr>
              <a:t>3. User enters or updates vehicle details.</a:t>
            </a:r>
          </a:p>
          <a:p>
            <a:pPr marL="914400" lvl="2" indent="0">
              <a:buNone/>
            </a:pPr>
            <a:r>
              <a:rPr lang="en-US" dirty="0">
                <a:latin typeface="Times New Roman" panose="02020603050405020304" pitchFamily="18" charset="0"/>
                <a:cs typeface="Times New Roman" panose="02020603050405020304" pitchFamily="18" charset="0"/>
              </a:rPr>
              <a:t>4. System stores the information.</a:t>
            </a:r>
          </a:p>
          <a:p>
            <a:pPr lvl="1">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Alternative Flows:</a:t>
            </a:r>
          </a:p>
          <a:p>
            <a:pPr marL="914400" lvl="2" indent="0">
              <a:buNone/>
            </a:pPr>
            <a:r>
              <a:rPr lang="en-US" dirty="0">
                <a:latin typeface="Times New Roman" panose="02020603050405020304" pitchFamily="18" charset="0"/>
                <a:cs typeface="Times New Roman" panose="02020603050405020304" pitchFamily="18" charset="0"/>
              </a:rPr>
              <a:t>Invalid data entered → System shows error message.</a:t>
            </a:r>
          </a:p>
        </p:txBody>
      </p:sp>
    </p:spTree>
    <p:extLst>
      <p:ext uri="{BB962C8B-B14F-4D97-AF65-F5344CB8AC3E}">
        <p14:creationId xmlns:p14="http://schemas.microsoft.com/office/powerpoint/2010/main" val="334968792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9F3DC8-36C9-41D7-25C3-95B69266216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C5FC768-A8A0-5B99-B938-2D91558D9087}"/>
              </a:ext>
            </a:extLst>
          </p:cNvPr>
          <p:cNvSpPr>
            <a:spLocks noGrp="1"/>
          </p:cNvSpPr>
          <p:nvPr>
            <p:ph type="title"/>
          </p:nvPr>
        </p:nvSpPr>
        <p:spPr>
          <a:xfrm>
            <a:off x="383459" y="228216"/>
            <a:ext cx="10515600" cy="1325563"/>
          </a:xfrm>
        </p:spPr>
        <p:txBody>
          <a:bodyPr>
            <a:normAutofit/>
          </a:bodyPr>
          <a:lstStyle/>
          <a:p>
            <a:r>
              <a:rPr lang="en-US" sz="4800" dirty="0"/>
              <a:t>Detailed Design Document	</a:t>
            </a:r>
            <a:endParaRPr lang="en-US" sz="4800" dirty="0">
              <a:latin typeface="Times New Roman" panose="02020603050405020304" pitchFamily="18" charset="0"/>
              <a:cs typeface="Times New Roman" panose="02020603050405020304" pitchFamily="18" charset="0"/>
            </a:endParaRPr>
          </a:p>
        </p:txBody>
      </p:sp>
      <p:pic>
        <p:nvPicPr>
          <p:cNvPr id="7" name="Picture 6" descr="A green shield with gold letters and a gold laurel wreath&#10;&#10;AI-generated content may be incorrect.">
            <a:extLst>
              <a:ext uri="{FF2B5EF4-FFF2-40B4-BE49-F238E27FC236}">
                <a16:creationId xmlns:a16="http://schemas.microsoft.com/office/drawing/2014/main" id="{95DD4EB5-B139-5901-1734-2ACD82F0FF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47083" y="32313"/>
            <a:ext cx="1824704" cy="1717368"/>
          </a:xfrm>
          <a:prstGeom prst="rect">
            <a:avLst/>
          </a:prstGeom>
        </p:spPr>
      </p:pic>
      <p:pic>
        <p:nvPicPr>
          <p:cNvPr id="4" name="Content Placeholder 3">
            <a:extLst>
              <a:ext uri="{FF2B5EF4-FFF2-40B4-BE49-F238E27FC236}">
                <a16:creationId xmlns:a16="http://schemas.microsoft.com/office/drawing/2014/main" id="{29AD0E27-60B0-83C1-2A9C-23AFD0E8A641}"/>
              </a:ext>
            </a:extLst>
          </p:cNvPr>
          <p:cNvPicPr>
            <a:picLocks noGrp="1" noChangeAspect="1"/>
          </p:cNvPicPr>
          <p:nvPr>
            <p:ph idx="1"/>
          </p:nvPr>
        </p:nvPicPr>
        <p:blipFill>
          <a:blip r:embed="rId3"/>
          <a:stretch>
            <a:fillRect/>
          </a:stretch>
        </p:blipFill>
        <p:spPr>
          <a:xfrm>
            <a:off x="383457" y="2945895"/>
            <a:ext cx="11088329" cy="2757182"/>
          </a:xfrm>
        </p:spPr>
      </p:pic>
      <p:sp>
        <p:nvSpPr>
          <p:cNvPr id="5" name="TextBox 4">
            <a:extLst>
              <a:ext uri="{FF2B5EF4-FFF2-40B4-BE49-F238E27FC236}">
                <a16:creationId xmlns:a16="http://schemas.microsoft.com/office/drawing/2014/main" id="{0FB76ACB-A6EC-5121-266C-D05E2336A0C2}"/>
              </a:ext>
            </a:extLst>
          </p:cNvPr>
          <p:cNvSpPr txBox="1"/>
          <p:nvPr/>
        </p:nvSpPr>
        <p:spPr>
          <a:xfrm>
            <a:off x="383458" y="1489961"/>
            <a:ext cx="8535689" cy="584775"/>
          </a:xfrm>
          <a:prstGeom prst="rect">
            <a:avLst/>
          </a:prstGeom>
          <a:noFill/>
        </p:spPr>
        <p:txBody>
          <a:bodyPr wrap="square" rtlCol="0">
            <a:spAutoFit/>
          </a:bodyPr>
          <a:lstStyle/>
          <a:p>
            <a:r>
              <a:rPr lang="en-US" sz="3200" b="1" dirty="0">
                <a:latin typeface="Times New Roman" panose="02020603050405020304" pitchFamily="18" charset="0"/>
                <a:cs typeface="Times New Roman" panose="02020603050405020304" pitchFamily="18" charset="0"/>
              </a:rPr>
              <a:t>Class Diagram</a:t>
            </a:r>
          </a:p>
        </p:txBody>
      </p:sp>
    </p:spTree>
    <p:extLst>
      <p:ext uri="{BB962C8B-B14F-4D97-AF65-F5344CB8AC3E}">
        <p14:creationId xmlns:p14="http://schemas.microsoft.com/office/powerpoint/2010/main" val="301001206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DF4B2D-5484-14FC-A8BE-70C3D14BF47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EF705C1-CA06-20A3-D405-BF6422AA83BB}"/>
              </a:ext>
            </a:extLst>
          </p:cNvPr>
          <p:cNvSpPr>
            <a:spLocks noGrp="1"/>
          </p:cNvSpPr>
          <p:nvPr>
            <p:ph type="title"/>
          </p:nvPr>
        </p:nvSpPr>
        <p:spPr>
          <a:xfrm>
            <a:off x="280221" y="-204864"/>
            <a:ext cx="10515600" cy="1325563"/>
          </a:xfrm>
        </p:spPr>
        <p:txBody>
          <a:bodyPr>
            <a:normAutofit/>
          </a:bodyPr>
          <a:lstStyle/>
          <a:p>
            <a:r>
              <a:rPr lang="en-US" sz="4800" dirty="0"/>
              <a:t>Detailed Design Document	</a:t>
            </a:r>
            <a:endParaRPr lang="en-US" sz="4800" dirty="0">
              <a:latin typeface="Times New Roman" panose="02020603050405020304" pitchFamily="18" charset="0"/>
              <a:cs typeface="Times New Roman" panose="02020603050405020304" pitchFamily="18" charset="0"/>
            </a:endParaRPr>
          </a:p>
        </p:txBody>
      </p:sp>
      <p:pic>
        <p:nvPicPr>
          <p:cNvPr id="7" name="Picture 6" descr="A green shield with gold letters and a gold laurel wreath&#10;&#10;AI-generated content may be incorrect.">
            <a:extLst>
              <a:ext uri="{FF2B5EF4-FFF2-40B4-BE49-F238E27FC236}">
                <a16:creationId xmlns:a16="http://schemas.microsoft.com/office/drawing/2014/main" id="{B2625926-A555-93FF-5052-3772B965C8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47083" y="32313"/>
            <a:ext cx="1824704" cy="1717368"/>
          </a:xfrm>
          <a:prstGeom prst="rect">
            <a:avLst/>
          </a:prstGeom>
        </p:spPr>
      </p:pic>
      <p:sp>
        <p:nvSpPr>
          <p:cNvPr id="9" name="Content Placeholder 8">
            <a:extLst>
              <a:ext uri="{FF2B5EF4-FFF2-40B4-BE49-F238E27FC236}">
                <a16:creationId xmlns:a16="http://schemas.microsoft.com/office/drawing/2014/main" id="{30FF1070-9816-E3A9-BD1B-99EB68B53ECC}"/>
              </a:ext>
            </a:extLst>
          </p:cNvPr>
          <p:cNvSpPr>
            <a:spLocks noGrp="1"/>
          </p:cNvSpPr>
          <p:nvPr>
            <p:ph idx="1"/>
          </p:nvPr>
        </p:nvSpPr>
        <p:spPr>
          <a:xfrm>
            <a:off x="359298" y="756982"/>
            <a:ext cx="10515600" cy="4351338"/>
          </a:xfrm>
        </p:spPr>
        <p:txBody>
          <a:bodyPr/>
          <a:lstStyle/>
          <a:p>
            <a:pPr marL="0" indent="0">
              <a:buNone/>
            </a:pPr>
            <a:r>
              <a:rPr lang="en-US" b="1" dirty="0">
                <a:latin typeface="Times New Roman" panose="02020603050405020304" pitchFamily="18" charset="0"/>
                <a:cs typeface="Times New Roman" panose="02020603050405020304" pitchFamily="18" charset="0"/>
              </a:rPr>
              <a:t>System Sequence Diagram</a:t>
            </a:r>
          </a:p>
        </p:txBody>
      </p:sp>
      <p:sp>
        <p:nvSpPr>
          <p:cNvPr id="16" name="TextBox 15">
            <a:extLst>
              <a:ext uri="{FF2B5EF4-FFF2-40B4-BE49-F238E27FC236}">
                <a16:creationId xmlns:a16="http://schemas.microsoft.com/office/drawing/2014/main" id="{75A0BD96-3780-5E72-8361-150CBCF7429B}"/>
              </a:ext>
            </a:extLst>
          </p:cNvPr>
          <p:cNvSpPr txBox="1"/>
          <p:nvPr/>
        </p:nvSpPr>
        <p:spPr>
          <a:xfrm>
            <a:off x="359298" y="1168014"/>
            <a:ext cx="8690896" cy="400110"/>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Use Case: </a:t>
            </a:r>
            <a:r>
              <a:rPr lang="en-US" sz="2000" b="1" dirty="0" smtClean="0">
                <a:latin typeface="Times New Roman" panose="02020603050405020304" pitchFamily="18" charset="0"/>
                <a:cs typeface="Times New Roman" panose="02020603050405020304" pitchFamily="18" charset="0"/>
              </a:rPr>
              <a:t>Manage Cars</a:t>
            </a:r>
            <a:endParaRPr lang="en-US" sz="2000" b="1"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3"/>
          <a:stretch>
            <a:fillRect/>
          </a:stretch>
        </p:blipFill>
        <p:spPr>
          <a:xfrm>
            <a:off x="359298" y="1568124"/>
            <a:ext cx="9892142" cy="5195495"/>
          </a:xfrm>
          <a:prstGeom prst="rect">
            <a:avLst/>
          </a:prstGeom>
        </p:spPr>
      </p:pic>
    </p:spTree>
    <p:extLst>
      <p:ext uri="{BB962C8B-B14F-4D97-AF65-F5344CB8AC3E}">
        <p14:creationId xmlns:p14="http://schemas.microsoft.com/office/powerpoint/2010/main" val="218653906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0D27C2-5489-F611-359F-F922A2C601A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15B7001-E3AB-4208-154A-1522674CBFFD}"/>
              </a:ext>
            </a:extLst>
          </p:cNvPr>
          <p:cNvSpPr>
            <a:spLocks noGrp="1"/>
          </p:cNvSpPr>
          <p:nvPr>
            <p:ph type="title"/>
          </p:nvPr>
        </p:nvSpPr>
        <p:spPr>
          <a:xfrm>
            <a:off x="280221" y="-204864"/>
            <a:ext cx="10515600" cy="1325563"/>
          </a:xfrm>
        </p:spPr>
        <p:txBody>
          <a:bodyPr>
            <a:normAutofit/>
          </a:bodyPr>
          <a:lstStyle/>
          <a:p>
            <a:r>
              <a:rPr lang="en-US" sz="4800" dirty="0"/>
              <a:t>Detailed Design Document	</a:t>
            </a:r>
            <a:endParaRPr lang="en-US" sz="4800" dirty="0">
              <a:latin typeface="Times New Roman" panose="02020603050405020304" pitchFamily="18" charset="0"/>
              <a:cs typeface="Times New Roman" panose="02020603050405020304" pitchFamily="18" charset="0"/>
            </a:endParaRPr>
          </a:p>
        </p:txBody>
      </p:sp>
      <p:pic>
        <p:nvPicPr>
          <p:cNvPr id="7" name="Picture 6" descr="A green shield with gold letters and a gold laurel wreath&#10;&#10;AI-generated content may be incorrect.">
            <a:extLst>
              <a:ext uri="{FF2B5EF4-FFF2-40B4-BE49-F238E27FC236}">
                <a16:creationId xmlns:a16="http://schemas.microsoft.com/office/drawing/2014/main" id="{F4A2EEBF-38EC-B820-7DBC-4018794669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47083" y="32313"/>
            <a:ext cx="1824704" cy="1717368"/>
          </a:xfrm>
          <a:prstGeom prst="rect">
            <a:avLst/>
          </a:prstGeom>
        </p:spPr>
      </p:pic>
      <p:sp>
        <p:nvSpPr>
          <p:cNvPr id="9" name="Content Placeholder 8">
            <a:extLst>
              <a:ext uri="{FF2B5EF4-FFF2-40B4-BE49-F238E27FC236}">
                <a16:creationId xmlns:a16="http://schemas.microsoft.com/office/drawing/2014/main" id="{5271B40A-30D9-9671-9C98-C302FF73C565}"/>
              </a:ext>
            </a:extLst>
          </p:cNvPr>
          <p:cNvSpPr>
            <a:spLocks noGrp="1"/>
          </p:cNvSpPr>
          <p:nvPr>
            <p:ph idx="1"/>
          </p:nvPr>
        </p:nvSpPr>
        <p:spPr>
          <a:xfrm>
            <a:off x="359298" y="756982"/>
            <a:ext cx="10515600" cy="4351338"/>
          </a:xfrm>
        </p:spPr>
        <p:txBody>
          <a:bodyPr/>
          <a:lstStyle/>
          <a:p>
            <a:pPr marL="0" indent="0">
              <a:buNone/>
            </a:pPr>
            <a:r>
              <a:rPr lang="en-US" b="1" dirty="0">
                <a:latin typeface="Times New Roman" panose="02020603050405020304" pitchFamily="18" charset="0"/>
                <a:cs typeface="Times New Roman" panose="02020603050405020304" pitchFamily="18" charset="0"/>
              </a:rPr>
              <a:t>System Sequence Diagram</a:t>
            </a:r>
          </a:p>
        </p:txBody>
      </p:sp>
      <p:sp>
        <p:nvSpPr>
          <p:cNvPr id="16" name="TextBox 15">
            <a:extLst>
              <a:ext uri="{FF2B5EF4-FFF2-40B4-BE49-F238E27FC236}">
                <a16:creationId xmlns:a16="http://schemas.microsoft.com/office/drawing/2014/main" id="{242904C0-6D40-FFDD-1A0A-6E4096566551}"/>
              </a:ext>
            </a:extLst>
          </p:cNvPr>
          <p:cNvSpPr txBox="1"/>
          <p:nvPr/>
        </p:nvSpPr>
        <p:spPr>
          <a:xfrm>
            <a:off x="359298" y="1315948"/>
            <a:ext cx="8690896" cy="400110"/>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Use Case: </a:t>
            </a:r>
            <a:r>
              <a:rPr lang="en-US" sz="2000" b="1" dirty="0" smtClean="0">
                <a:latin typeface="Times New Roman" panose="02020603050405020304" pitchFamily="18" charset="0"/>
                <a:cs typeface="Times New Roman" panose="02020603050405020304" pitchFamily="18" charset="0"/>
              </a:rPr>
              <a:t>Track Car Health</a:t>
            </a:r>
            <a:endParaRPr lang="en-US" sz="2000" b="1" dirty="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3"/>
          <a:stretch>
            <a:fillRect/>
          </a:stretch>
        </p:blipFill>
        <p:spPr>
          <a:xfrm>
            <a:off x="437794" y="1716058"/>
            <a:ext cx="10849966" cy="4908262"/>
          </a:xfrm>
          <a:prstGeom prst="rect">
            <a:avLst/>
          </a:prstGeom>
        </p:spPr>
      </p:pic>
    </p:spTree>
    <p:extLst>
      <p:ext uri="{BB962C8B-B14F-4D97-AF65-F5344CB8AC3E}">
        <p14:creationId xmlns:p14="http://schemas.microsoft.com/office/powerpoint/2010/main" val="91673362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304CA4-F425-3FF2-06C3-9B97E85A366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B0EE0CB-D205-73BF-143A-CAB4F000F9C3}"/>
              </a:ext>
            </a:extLst>
          </p:cNvPr>
          <p:cNvSpPr>
            <a:spLocks noGrp="1"/>
          </p:cNvSpPr>
          <p:nvPr>
            <p:ph type="title"/>
          </p:nvPr>
        </p:nvSpPr>
        <p:spPr>
          <a:xfrm>
            <a:off x="280221" y="-204864"/>
            <a:ext cx="10515600" cy="1325563"/>
          </a:xfrm>
        </p:spPr>
        <p:txBody>
          <a:bodyPr>
            <a:normAutofit/>
          </a:bodyPr>
          <a:lstStyle/>
          <a:p>
            <a:r>
              <a:rPr lang="en-US" sz="4800" dirty="0"/>
              <a:t>Detailed Design Document	</a:t>
            </a:r>
            <a:endParaRPr lang="en-US" sz="4800" dirty="0">
              <a:latin typeface="Times New Roman" panose="02020603050405020304" pitchFamily="18" charset="0"/>
              <a:cs typeface="Times New Roman" panose="02020603050405020304" pitchFamily="18" charset="0"/>
            </a:endParaRPr>
          </a:p>
        </p:txBody>
      </p:sp>
      <p:pic>
        <p:nvPicPr>
          <p:cNvPr id="7" name="Picture 6" descr="A green shield with gold letters and a gold laurel wreath&#10;&#10;AI-generated content may be incorrect.">
            <a:extLst>
              <a:ext uri="{FF2B5EF4-FFF2-40B4-BE49-F238E27FC236}">
                <a16:creationId xmlns:a16="http://schemas.microsoft.com/office/drawing/2014/main" id="{2DE9828B-4BD1-580C-0C08-321F8E7F0D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47083" y="32313"/>
            <a:ext cx="1824704" cy="1717368"/>
          </a:xfrm>
          <a:prstGeom prst="rect">
            <a:avLst/>
          </a:prstGeom>
        </p:spPr>
      </p:pic>
      <p:sp>
        <p:nvSpPr>
          <p:cNvPr id="9" name="Content Placeholder 8">
            <a:extLst>
              <a:ext uri="{FF2B5EF4-FFF2-40B4-BE49-F238E27FC236}">
                <a16:creationId xmlns:a16="http://schemas.microsoft.com/office/drawing/2014/main" id="{93B67B95-3B55-0583-6AA6-0F639E7313F0}"/>
              </a:ext>
            </a:extLst>
          </p:cNvPr>
          <p:cNvSpPr>
            <a:spLocks noGrp="1"/>
          </p:cNvSpPr>
          <p:nvPr>
            <p:ph idx="1"/>
          </p:nvPr>
        </p:nvSpPr>
        <p:spPr>
          <a:xfrm>
            <a:off x="359298" y="756982"/>
            <a:ext cx="10515600" cy="4351338"/>
          </a:xfrm>
        </p:spPr>
        <p:txBody>
          <a:bodyPr/>
          <a:lstStyle/>
          <a:p>
            <a:pPr marL="0" indent="0">
              <a:buNone/>
            </a:pPr>
            <a:r>
              <a:rPr lang="en-US" b="1" dirty="0">
                <a:latin typeface="Times New Roman" panose="02020603050405020304" pitchFamily="18" charset="0"/>
                <a:cs typeface="Times New Roman" panose="02020603050405020304" pitchFamily="18" charset="0"/>
              </a:rPr>
              <a:t>Interface Design</a:t>
            </a:r>
          </a:p>
          <a:p>
            <a:endParaRPr lang="en-US" dirty="0"/>
          </a:p>
        </p:txBody>
      </p:sp>
      <p:pic>
        <p:nvPicPr>
          <p:cNvPr id="3" name="Picture 2">
            <a:extLst>
              <a:ext uri="{FF2B5EF4-FFF2-40B4-BE49-F238E27FC236}">
                <a16:creationId xmlns:a16="http://schemas.microsoft.com/office/drawing/2014/main" id="{37833863-9CC5-3D81-4E7E-7C0ECE173170}"/>
              </a:ext>
            </a:extLst>
          </p:cNvPr>
          <p:cNvPicPr>
            <a:picLocks noChangeAspect="1"/>
          </p:cNvPicPr>
          <p:nvPr/>
        </p:nvPicPr>
        <p:blipFill>
          <a:blip r:embed="rId3"/>
          <a:stretch>
            <a:fillRect/>
          </a:stretch>
        </p:blipFill>
        <p:spPr>
          <a:xfrm>
            <a:off x="621840" y="1622699"/>
            <a:ext cx="10849947" cy="4903081"/>
          </a:xfrm>
          <a:prstGeom prst="rect">
            <a:avLst/>
          </a:prstGeom>
        </p:spPr>
      </p:pic>
    </p:spTree>
    <p:extLst>
      <p:ext uri="{BB962C8B-B14F-4D97-AF65-F5344CB8AC3E}">
        <p14:creationId xmlns:p14="http://schemas.microsoft.com/office/powerpoint/2010/main" val="3605869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46903C-17EC-9971-1492-C85B1CB6B6A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5A11FF8-8F6B-D1CD-19ED-9988E19A2D2F}"/>
              </a:ext>
            </a:extLst>
          </p:cNvPr>
          <p:cNvSpPr>
            <a:spLocks noGrp="1"/>
          </p:cNvSpPr>
          <p:nvPr>
            <p:ph type="title"/>
          </p:nvPr>
        </p:nvSpPr>
        <p:spPr>
          <a:xfrm>
            <a:off x="280221" y="-204864"/>
            <a:ext cx="10515600" cy="1325563"/>
          </a:xfrm>
        </p:spPr>
        <p:txBody>
          <a:bodyPr>
            <a:normAutofit/>
          </a:bodyPr>
          <a:lstStyle/>
          <a:p>
            <a:r>
              <a:rPr lang="en-US" sz="4800" dirty="0"/>
              <a:t>Detailed Design Document	</a:t>
            </a:r>
            <a:endParaRPr lang="en-US" sz="4800" dirty="0">
              <a:latin typeface="Times New Roman" panose="02020603050405020304" pitchFamily="18" charset="0"/>
              <a:cs typeface="Times New Roman" panose="02020603050405020304" pitchFamily="18" charset="0"/>
            </a:endParaRPr>
          </a:p>
        </p:txBody>
      </p:sp>
      <p:pic>
        <p:nvPicPr>
          <p:cNvPr id="7" name="Picture 6" descr="A green shield with gold letters and a gold laurel wreath&#10;&#10;AI-generated content may be incorrect.">
            <a:extLst>
              <a:ext uri="{FF2B5EF4-FFF2-40B4-BE49-F238E27FC236}">
                <a16:creationId xmlns:a16="http://schemas.microsoft.com/office/drawing/2014/main" id="{7E199ABF-4922-014A-7B2C-B30C6A9A8C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47083" y="32313"/>
            <a:ext cx="1824704" cy="1717368"/>
          </a:xfrm>
          <a:prstGeom prst="rect">
            <a:avLst/>
          </a:prstGeom>
        </p:spPr>
      </p:pic>
      <p:sp>
        <p:nvSpPr>
          <p:cNvPr id="9" name="Content Placeholder 8">
            <a:extLst>
              <a:ext uri="{FF2B5EF4-FFF2-40B4-BE49-F238E27FC236}">
                <a16:creationId xmlns:a16="http://schemas.microsoft.com/office/drawing/2014/main" id="{C061C98B-9F92-0071-1B24-483740E321F4}"/>
              </a:ext>
            </a:extLst>
          </p:cNvPr>
          <p:cNvSpPr>
            <a:spLocks noGrp="1"/>
          </p:cNvSpPr>
          <p:nvPr>
            <p:ph idx="1"/>
          </p:nvPr>
        </p:nvSpPr>
        <p:spPr>
          <a:xfrm>
            <a:off x="359298" y="756982"/>
            <a:ext cx="10515600" cy="4351338"/>
          </a:xfrm>
        </p:spPr>
        <p:txBody>
          <a:bodyPr/>
          <a:lstStyle/>
          <a:p>
            <a:pPr marL="0" indent="0">
              <a:buNone/>
            </a:pPr>
            <a:r>
              <a:rPr lang="en-US" b="1" dirty="0">
                <a:latin typeface="Times New Roman" panose="02020603050405020304" pitchFamily="18" charset="0"/>
                <a:cs typeface="Times New Roman" panose="02020603050405020304" pitchFamily="18" charset="0"/>
              </a:rPr>
              <a:t>Interface Design</a:t>
            </a:r>
          </a:p>
          <a:p>
            <a:endParaRPr lang="en-US" dirty="0"/>
          </a:p>
        </p:txBody>
      </p:sp>
      <p:pic>
        <p:nvPicPr>
          <p:cNvPr id="4" name="Picture 3">
            <a:extLst>
              <a:ext uri="{FF2B5EF4-FFF2-40B4-BE49-F238E27FC236}">
                <a16:creationId xmlns:a16="http://schemas.microsoft.com/office/drawing/2014/main" id="{A469EDDD-9672-1700-7FBA-E7C57547656A}"/>
              </a:ext>
            </a:extLst>
          </p:cNvPr>
          <p:cNvPicPr>
            <a:picLocks noChangeAspect="1"/>
          </p:cNvPicPr>
          <p:nvPr/>
        </p:nvPicPr>
        <p:blipFill>
          <a:blip r:embed="rId3"/>
          <a:stretch>
            <a:fillRect/>
          </a:stretch>
        </p:blipFill>
        <p:spPr>
          <a:xfrm>
            <a:off x="691993" y="1749681"/>
            <a:ext cx="10876740" cy="4684202"/>
          </a:xfrm>
          <a:prstGeom prst="rect">
            <a:avLst/>
          </a:prstGeom>
        </p:spPr>
      </p:pic>
    </p:spTree>
    <p:extLst>
      <p:ext uri="{BB962C8B-B14F-4D97-AF65-F5344CB8AC3E}">
        <p14:creationId xmlns:p14="http://schemas.microsoft.com/office/powerpoint/2010/main" val="385013525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F1EF3F-FADE-821C-9FE6-1F2346C4F6B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61EA1E6-3591-ABA4-B6F3-886C533766C6}"/>
              </a:ext>
            </a:extLst>
          </p:cNvPr>
          <p:cNvSpPr>
            <a:spLocks noGrp="1"/>
          </p:cNvSpPr>
          <p:nvPr>
            <p:ph type="title"/>
          </p:nvPr>
        </p:nvSpPr>
        <p:spPr>
          <a:xfrm>
            <a:off x="280221" y="-204864"/>
            <a:ext cx="10515600" cy="1325563"/>
          </a:xfrm>
        </p:spPr>
        <p:txBody>
          <a:bodyPr>
            <a:normAutofit/>
          </a:bodyPr>
          <a:lstStyle/>
          <a:p>
            <a:r>
              <a:rPr lang="en-US" sz="4800" dirty="0"/>
              <a:t>Detailed Design Document	</a:t>
            </a:r>
            <a:endParaRPr lang="en-US" sz="4800" dirty="0">
              <a:latin typeface="Times New Roman" panose="02020603050405020304" pitchFamily="18" charset="0"/>
              <a:cs typeface="Times New Roman" panose="02020603050405020304" pitchFamily="18" charset="0"/>
            </a:endParaRPr>
          </a:p>
        </p:txBody>
      </p:sp>
      <p:pic>
        <p:nvPicPr>
          <p:cNvPr id="7" name="Picture 6" descr="A green shield with gold letters and a gold laurel wreath&#10;&#10;AI-generated content may be incorrect.">
            <a:extLst>
              <a:ext uri="{FF2B5EF4-FFF2-40B4-BE49-F238E27FC236}">
                <a16:creationId xmlns:a16="http://schemas.microsoft.com/office/drawing/2014/main" id="{6E0FD5EF-936A-3FE8-C90E-11A1F80269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47083" y="32313"/>
            <a:ext cx="1824704" cy="1717368"/>
          </a:xfrm>
          <a:prstGeom prst="rect">
            <a:avLst/>
          </a:prstGeom>
        </p:spPr>
      </p:pic>
      <p:sp>
        <p:nvSpPr>
          <p:cNvPr id="9" name="Content Placeholder 8">
            <a:extLst>
              <a:ext uri="{FF2B5EF4-FFF2-40B4-BE49-F238E27FC236}">
                <a16:creationId xmlns:a16="http://schemas.microsoft.com/office/drawing/2014/main" id="{5FD157D7-A4C5-B7AD-3E89-5179AB47FA39}"/>
              </a:ext>
            </a:extLst>
          </p:cNvPr>
          <p:cNvSpPr>
            <a:spLocks noGrp="1"/>
          </p:cNvSpPr>
          <p:nvPr>
            <p:ph idx="1"/>
          </p:nvPr>
        </p:nvSpPr>
        <p:spPr>
          <a:xfrm>
            <a:off x="359298" y="756982"/>
            <a:ext cx="10515600" cy="4351338"/>
          </a:xfrm>
        </p:spPr>
        <p:txBody>
          <a:bodyPr/>
          <a:lstStyle/>
          <a:p>
            <a:pPr marL="0" indent="0">
              <a:buNone/>
            </a:pPr>
            <a:r>
              <a:rPr lang="en-US" b="1" dirty="0">
                <a:latin typeface="Times New Roman" panose="02020603050405020304" pitchFamily="18" charset="0"/>
                <a:cs typeface="Times New Roman" panose="02020603050405020304" pitchFamily="18" charset="0"/>
              </a:rPr>
              <a:t>Interface Design</a:t>
            </a:r>
          </a:p>
          <a:p>
            <a:endParaRPr lang="en-US" dirty="0"/>
          </a:p>
        </p:txBody>
      </p:sp>
      <p:pic>
        <p:nvPicPr>
          <p:cNvPr id="3" name="Picture 2">
            <a:extLst>
              <a:ext uri="{FF2B5EF4-FFF2-40B4-BE49-F238E27FC236}">
                <a16:creationId xmlns:a16="http://schemas.microsoft.com/office/drawing/2014/main" id="{0C94EEF7-6453-5E9F-F87A-0671E1CA6CF1}"/>
              </a:ext>
            </a:extLst>
          </p:cNvPr>
          <p:cNvPicPr>
            <a:picLocks noChangeAspect="1"/>
          </p:cNvPicPr>
          <p:nvPr/>
        </p:nvPicPr>
        <p:blipFill>
          <a:blip r:embed="rId3"/>
          <a:stretch>
            <a:fillRect/>
          </a:stretch>
        </p:blipFill>
        <p:spPr>
          <a:xfrm>
            <a:off x="607910" y="1765536"/>
            <a:ext cx="10700169" cy="4623022"/>
          </a:xfrm>
          <a:prstGeom prst="rect">
            <a:avLst/>
          </a:prstGeom>
        </p:spPr>
      </p:pic>
    </p:spTree>
    <p:extLst>
      <p:ext uri="{BB962C8B-B14F-4D97-AF65-F5344CB8AC3E}">
        <p14:creationId xmlns:p14="http://schemas.microsoft.com/office/powerpoint/2010/main" val="101286756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ADDE4D-38B0-D0DC-2278-5FCB6F88527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2BCB104-E0FD-9D4A-A98E-0FD9AB033BE1}"/>
              </a:ext>
            </a:extLst>
          </p:cNvPr>
          <p:cNvSpPr>
            <a:spLocks noGrp="1"/>
          </p:cNvSpPr>
          <p:nvPr>
            <p:ph type="title"/>
          </p:nvPr>
        </p:nvSpPr>
        <p:spPr>
          <a:xfrm>
            <a:off x="383459" y="228216"/>
            <a:ext cx="10515600" cy="1325563"/>
          </a:xfrm>
        </p:spPr>
        <p:txBody>
          <a:bodyPr>
            <a:normAutofit/>
          </a:bodyPr>
          <a:lstStyle/>
          <a:p>
            <a:r>
              <a:rPr lang="en-US" sz="4800" dirty="0"/>
              <a:t>Test Report	</a:t>
            </a:r>
            <a:endParaRPr lang="en-US" sz="4800" dirty="0">
              <a:latin typeface="Times New Roman" panose="02020603050405020304" pitchFamily="18" charset="0"/>
              <a:cs typeface="Times New Roman" panose="02020603050405020304" pitchFamily="18" charset="0"/>
            </a:endParaRPr>
          </a:p>
        </p:txBody>
      </p:sp>
      <p:pic>
        <p:nvPicPr>
          <p:cNvPr id="7" name="Picture 6" descr="A green shield with gold letters and a gold laurel wreath&#10;&#10;AI-generated content may be incorrect.">
            <a:extLst>
              <a:ext uri="{FF2B5EF4-FFF2-40B4-BE49-F238E27FC236}">
                <a16:creationId xmlns:a16="http://schemas.microsoft.com/office/drawing/2014/main" id="{7C865F2C-B7A8-4FB6-2D75-5DC183950C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47083" y="32313"/>
            <a:ext cx="1824704" cy="1717368"/>
          </a:xfrm>
          <a:prstGeom prst="rect">
            <a:avLst/>
          </a:prstGeom>
        </p:spPr>
      </p:pic>
      <p:sp>
        <p:nvSpPr>
          <p:cNvPr id="5" name="Content Placeholder 4">
            <a:extLst>
              <a:ext uri="{FF2B5EF4-FFF2-40B4-BE49-F238E27FC236}">
                <a16:creationId xmlns:a16="http://schemas.microsoft.com/office/drawing/2014/main" id="{D190BCC8-0D89-69FD-C3D1-86E5D344AE93}"/>
              </a:ext>
            </a:extLst>
          </p:cNvPr>
          <p:cNvSpPr>
            <a:spLocks noGrp="1"/>
          </p:cNvSpPr>
          <p:nvPr>
            <p:ph idx="1"/>
          </p:nvPr>
        </p:nvSpPr>
        <p:spPr>
          <a:xfrm>
            <a:off x="557980" y="1400918"/>
            <a:ext cx="10515600" cy="4351338"/>
          </a:xfrm>
        </p:spPr>
        <p:txBody>
          <a:bodyPr>
            <a:normAutofit/>
          </a:bodyPr>
          <a:lstStyle/>
          <a:p>
            <a:pPr marL="0" indent="0">
              <a:buNone/>
            </a:pPr>
            <a:r>
              <a:rPr lang="en-US" sz="2000" b="1" dirty="0">
                <a:latin typeface="Times New Roman" panose="02020603050405020304" pitchFamily="18" charset="0"/>
                <a:cs typeface="Times New Roman" panose="02020603050405020304" pitchFamily="18" charset="0"/>
              </a:rPr>
              <a:t>Test Types</a:t>
            </a:r>
          </a:p>
          <a:p>
            <a:pPr lvl="1">
              <a:buFont typeface="Wingdings" panose="05000000000000000000" pitchFamily="2" charset="2"/>
              <a:buChar char="v"/>
            </a:pPr>
            <a:r>
              <a:rPr lang="en-US" sz="1600" b="1" dirty="0">
                <a:latin typeface="Times New Roman" panose="02020603050405020304" pitchFamily="18" charset="0"/>
                <a:cs typeface="Times New Roman" panose="02020603050405020304" pitchFamily="18" charset="0"/>
              </a:rPr>
              <a:t>UI Consistency:</a:t>
            </a:r>
            <a:r>
              <a:rPr lang="en-US" sz="1600" dirty="0">
                <a:latin typeface="Times New Roman" panose="02020603050405020304" pitchFamily="18" charset="0"/>
                <a:cs typeface="Times New Roman" panose="02020603050405020304" pitchFamily="18" charset="0"/>
              </a:rPr>
              <a:t> Layouts, icons, fonts are consistent</a:t>
            </a:r>
          </a:p>
          <a:p>
            <a:pPr lvl="1">
              <a:buFont typeface="Wingdings" panose="05000000000000000000" pitchFamily="2" charset="2"/>
              <a:buChar char="v"/>
            </a:pPr>
            <a:r>
              <a:rPr lang="en-US" sz="1600" b="1" dirty="0">
                <a:latin typeface="Times New Roman" panose="02020603050405020304" pitchFamily="18" charset="0"/>
                <a:cs typeface="Times New Roman" panose="02020603050405020304" pitchFamily="18" charset="0"/>
              </a:rPr>
              <a:t>Responsiveness:</a:t>
            </a:r>
            <a:r>
              <a:rPr lang="en-US" sz="1600" dirty="0">
                <a:latin typeface="Times New Roman" panose="02020603050405020304" pitchFamily="18" charset="0"/>
                <a:cs typeface="Times New Roman" panose="02020603050405020304" pitchFamily="18" charset="0"/>
              </a:rPr>
              <a:t> Mobile and desktop views tested</a:t>
            </a:r>
          </a:p>
          <a:p>
            <a:pPr lvl="1">
              <a:buFont typeface="Wingdings" panose="05000000000000000000" pitchFamily="2" charset="2"/>
              <a:buChar char="v"/>
            </a:pPr>
            <a:r>
              <a:rPr lang="en-US" sz="1600" b="1" dirty="0">
                <a:latin typeface="Times New Roman" panose="02020603050405020304" pitchFamily="18" charset="0"/>
                <a:cs typeface="Times New Roman" panose="02020603050405020304" pitchFamily="18" charset="0"/>
              </a:rPr>
              <a:t>Accessibility:</a:t>
            </a:r>
            <a:r>
              <a:rPr lang="en-US" sz="1600" dirty="0">
                <a:latin typeface="Times New Roman" panose="02020603050405020304" pitchFamily="18" charset="0"/>
                <a:cs typeface="Times New Roman" panose="02020603050405020304" pitchFamily="18" charset="0"/>
              </a:rPr>
              <a:t> Labels and contrasts verified</a:t>
            </a:r>
          </a:p>
          <a:p>
            <a:pPr lvl="1">
              <a:buFont typeface="Wingdings" panose="05000000000000000000" pitchFamily="2" charset="2"/>
              <a:buChar char="v"/>
            </a:pPr>
            <a:r>
              <a:rPr lang="en-US" sz="1600" b="1" dirty="0">
                <a:latin typeface="Times New Roman" panose="02020603050405020304" pitchFamily="18" charset="0"/>
                <a:cs typeface="Times New Roman" panose="02020603050405020304" pitchFamily="18" charset="0"/>
              </a:rPr>
              <a:t>Form Usability:</a:t>
            </a:r>
            <a:r>
              <a:rPr lang="en-US" sz="1600" dirty="0">
                <a:latin typeface="Times New Roman" panose="02020603050405020304" pitchFamily="18" charset="0"/>
                <a:cs typeface="Times New Roman" panose="02020603050405020304" pitchFamily="18" charset="0"/>
              </a:rPr>
              <a:t> Inputs and error prompts validated</a:t>
            </a:r>
          </a:p>
          <a:p>
            <a:pPr lvl="1">
              <a:buFont typeface="Wingdings" panose="05000000000000000000" pitchFamily="2" charset="2"/>
              <a:buChar char="v"/>
            </a:pPr>
            <a:r>
              <a:rPr lang="en-US" sz="1600" b="1" dirty="0">
                <a:latin typeface="Times New Roman" panose="02020603050405020304" pitchFamily="18" charset="0"/>
                <a:cs typeface="Times New Roman" panose="02020603050405020304" pitchFamily="18" charset="0"/>
              </a:rPr>
              <a:t>Navigation Flow:</a:t>
            </a:r>
            <a:r>
              <a:rPr lang="en-US" sz="1600" dirty="0">
                <a:latin typeface="Times New Roman" panose="02020603050405020304" pitchFamily="18" charset="0"/>
                <a:cs typeface="Times New Roman" panose="02020603050405020304" pitchFamily="18" charset="0"/>
              </a:rPr>
              <a:t> Clear transitions between screens</a:t>
            </a:r>
          </a:p>
          <a:p>
            <a:pPr marL="0" indent="0">
              <a:buNone/>
            </a:pPr>
            <a:endParaRPr lang="en-US" sz="2000" dirty="0">
              <a:latin typeface="Times New Roman" panose="02020603050405020304" pitchFamily="18" charset="0"/>
              <a:cs typeface="Times New Roman" panose="02020603050405020304" pitchFamily="18" charset="0"/>
            </a:endParaRPr>
          </a:p>
        </p:txBody>
      </p:sp>
      <p:graphicFrame>
        <p:nvGraphicFramePr>
          <p:cNvPr id="8" name="Table 7">
            <a:extLst>
              <a:ext uri="{FF2B5EF4-FFF2-40B4-BE49-F238E27FC236}">
                <a16:creationId xmlns:a16="http://schemas.microsoft.com/office/drawing/2014/main" id="{D824F2C3-8884-35ED-B9E0-5AE1DDDEAFAB}"/>
              </a:ext>
            </a:extLst>
          </p:cNvPr>
          <p:cNvGraphicFramePr>
            <a:graphicFrameLocks noGrp="1"/>
          </p:cNvGraphicFramePr>
          <p:nvPr>
            <p:extLst>
              <p:ext uri="{D42A27DB-BD31-4B8C-83A1-F6EECF244321}">
                <p14:modId xmlns:p14="http://schemas.microsoft.com/office/powerpoint/2010/main" val="320703796"/>
              </p:ext>
            </p:extLst>
          </p:nvPr>
        </p:nvGraphicFramePr>
        <p:xfrm>
          <a:off x="970936" y="3392129"/>
          <a:ext cx="8128000" cy="152908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3039639754"/>
                    </a:ext>
                  </a:extLst>
                </a:gridCol>
                <a:gridCol w="2032000">
                  <a:extLst>
                    <a:ext uri="{9D8B030D-6E8A-4147-A177-3AD203B41FA5}">
                      <a16:colId xmlns:a16="http://schemas.microsoft.com/office/drawing/2014/main" val="3404071956"/>
                    </a:ext>
                  </a:extLst>
                </a:gridCol>
                <a:gridCol w="2032000">
                  <a:extLst>
                    <a:ext uri="{9D8B030D-6E8A-4147-A177-3AD203B41FA5}">
                      <a16:colId xmlns:a16="http://schemas.microsoft.com/office/drawing/2014/main" val="4133085682"/>
                    </a:ext>
                  </a:extLst>
                </a:gridCol>
                <a:gridCol w="2032000">
                  <a:extLst>
                    <a:ext uri="{9D8B030D-6E8A-4147-A177-3AD203B41FA5}">
                      <a16:colId xmlns:a16="http://schemas.microsoft.com/office/drawing/2014/main" val="1601994498"/>
                    </a:ext>
                  </a:extLst>
                </a:gridCol>
              </a:tblGrid>
              <a:tr h="370840">
                <a:tc>
                  <a:txBody>
                    <a:bodyPr/>
                    <a:lstStyle/>
                    <a:p>
                      <a:r>
                        <a:rPr lang="en-US" dirty="0"/>
                        <a:t>Use Case</a:t>
                      </a:r>
                    </a:p>
                  </a:txBody>
                  <a:tcPr anchor="ctr"/>
                </a:tc>
                <a:tc>
                  <a:txBody>
                    <a:bodyPr/>
                    <a:lstStyle/>
                    <a:p>
                      <a:r>
                        <a:rPr lang="en-US"/>
                        <a:t>Test Case IDs</a:t>
                      </a:r>
                    </a:p>
                  </a:txBody>
                  <a:tcPr anchor="ctr"/>
                </a:tc>
                <a:tc>
                  <a:txBody>
                    <a:bodyPr/>
                    <a:lstStyle/>
                    <a:p>
                      <a:r>
                        <a:rPr lang="en-US"/>
                        <a:t>Description</a:t>
                      </a:r>
                    </a:p>
                  </a:txBody>
                  <a:tcPr anchor="ctr"/>
                </a:tc>
                <a:tc>
                  <a:txBody>
                    <a:bodyPr/>
                    <a:lstStyle/>
                    <a:p>
                      <a:r>
                        <a:rPr lang="en-US"/>
                        <a:t>Coverage</a:t>
                      </a:r>
                    </a:p>
                  </a:txBody>
                  <a:tcPr anchor="ctr"/>
                </a:tc>
                <a:extLst>
                  <a:ext uri="{0D108BD9-81ED-4DB2-BD59-A6C34878D82A}">
                    <a16:rowId xmlns:a16="http://schemas.microsoft.com/office/drawing/2014/main" val="716463884"/>
                  </a:ext>
                </a:extLst>
              </a:tr>
              <a:tr h="370840">
                <a:tc>
                  <a:txBody>
                    <a:bodyPr/>
                    <a:lstStyle/>
                    <a:p>
                      <a:r>
                        <a:rPr lang="en-US" sz="1600" b="1">
                          <a:latin typeface="Times New Roman" panose="02020603050405020304" pitchFamily="18" charset="0"/>
                          <a:cs typeface="Times New Roman" panose="02020603050405020304" pitchFamily="18" charset="0"/>
                        </a:rPr>
                        <a:t>Manage Cars</a:t>
                      </a:r>
                      <a:endParaRPr lang="en-US" sz="1600">
                        <a:latin typeface="Times New Roman" panose="02020603050405020304" pitchFamily="18" charset="0"/>
                        <a:cs typeface="Times New Roman" panose="02020603050405020304" pitchFamily="18" charset="0"/>
                      </a:endParaRPr>
                    </a:p>
                  </a:txBody>
                  <a:tcPr anchor="ctr"/>
                </a:tc>
                <a:tc>
                  <a:txBody>
                    <a:bodyPr/>
                    <a:lstStyle/>
                    <a:p>
                      <a:r>
                        <a:rPr lang="en-US" sz="1600" dirty="0">
                          <a:latin typeface="Times New Roman" panose="02020603050405020304" pitchFamily="18" charset="0"/>
                          <a:cs typeface="Times New Roman" panose="02020603050405020304" pitchFamily="18" charset="0"/>
                        </a:rPr>
                        <a:t>TC-UI-001 to TC-UI-005</a:t>
                      </a:r>
                    </a:p>
                  </a:txBody>
                  <a:tcPr anchor="ctr"/>
                </a:tc>
                <a:tc>
                  <a:txBody>
                    <a:bodyPr/>
                    <a:lstStyle/>
                    <a:p>
                      <a:r>
                        <a:rPr lang="en-US" sz="1600">
                          <a:latin typeface="Times New Roman" panose="02020603050405020304" pitchFamily="18" charset="0"/>
                          <a:cs typeface="Times New Roman" panose="02020603050405020304" pitchFamily="18" charset="0"/>
                        </a:rPr>
                        <a:t>Add, Edit, Delete, View Cars</a:t>
                      </a:r>
                    </a:p>
                  </a:txBody>
                  <a:tcPr anchor="ctr"/>
                </a:tc>
                <a:tc>
                  <a:txBody>
                    <a:bodyPr/>
                    <a:lstStyle/>
                    <a:p>
                      <a:r>
                        <a:rPr lang="en-US" sz="1600">
                          <a:latin typeface="Times New Roman" panose="02020603050405020304" pitchFamily="18" charset="0"/>
                          <a:cs typeface="Times New Roman" panose="02020603050405020304" pitchFamily="18" charset="0"/>
                        </a:rPr>
                        <a:t>✅ 100%</a:t>
                      </a:r>
                    </a:p>
                  </a:txBody>
                  <a:tcPr anchor="ctr"/>
                </a:tc>
                <a:extLst>
                  <a:ext uri="{0D108BD9-81ED-4DB2-BD59-A6C34878D82A}">
                    <a16:rowId xmlns:a16="http://schemas.microsoft.com/office/drawing/2014/main" val="2031588002"/>
                  </a:ext>
                </a:extLst>
              </a:tr>
              <a:tr h="370840">
                <a:tc>
                  <a:txBody>
                    <a:bodyPr/>
                    <a:lstStyle/>
                    <a:p>
                      <a:r>
                        <a:rPr lang="en-US" sz="1600" b="1" dirty="0">
                          <a:latin typeface="Times New Roman" panose="02020603050405020304" pitchFamily="18" charset="0"/>
                          <a:cs typeface="Times New Roman" panose="02020603050405020304" pitchFamily="18" charset="0"/>
                        </a:rPr>
                        <a:t>Track Car Health</a:t>
                      </a:r>
                      <a:endParaRPr lang="en-US" sz="1600" dirty="0">
                        <a:latin typeface="Times New Roman" panose="02020603050405020304" pitchFamily="18" charset="0"/>
                        <a:cs typeface="Times New Roman" panose="02020603050405020304" pitchFamily="18" charset="0"/>
                      </a:endParaRPr>
                    </a:p>
                  </a:txBody>
                  <a:tcPr anchor="ctr"/>
                </a:tc>
                <a:tc>
                  <a:txBody>
                    <a:bodyPr/>
                    <a:lstStyle/>
                    <a:p>
                      <a:r>
                        <a:rPr lang="en-US" sz="1600">
                          <a:latin typeface="Times New Roman" panose="02020603050405020304" pitchFamily="18" charset="0"/>
                          <a:cs typeface="Times New Roman" panose="02020603050405020304" pitchFamily="18" charset="0"/>
                        </a:rPr>
                        <a:t>TC-UI-006 to TC-UI-010</a:t>
                      </a:r>
                    </a:p>
                  </a:txBody>
                  <a:tcPr anchor="ctr"/>
                </a:tc>
                <a:tc>
                  <a:txBody>
                    <a:bodyPr/>
                    <a:lstStyle/>
                    <a:p>
                      <a:r>
                        <a:rPr lang="en-US" sz="1600" dirty="0">
                          <a:latin typeface="Times New Roman" panose="02020603050405020304" pitchFamily="18" charset="0"/>
                          <a:cs typeface="Times New Roman" panose="02020603050405020304" pitchFamily="18" charset="0"/>
                        </a:rPr>
                        <a:t>Enter health indicators, view alerts</a:t>
                      </a:r>
                    </a:p>
                  </a:txBody>
                  <a:tcPr anchor="ctr"/>
                </a:tc>
                <a:tc>
                  <a:txBody>
                    <a:bodyPr/>
                    <a:lstStyle/>
                    <a:p>
                      <a:r>
                        <a:rPr lang="en-US" sz="1600" dirty="0">
                          <a:latin typeface="Times New Roman" panose="02020603050405020304" pitchFamily="18" charset="0"/>
                          <a:cs typeface="Times New Roman" panose="02020603050405020304" pitchFamily="18" charset="0"/>
                        </a:rPr>
                        <a:t>✅ 100%</a:t>
                      </a:r>
                    </a:p>
                  </a:txBody>
                  <a:tcPr anchor="ctr"/>
                </a:tc>
                <a:extLst>
                  <a:ext uri="{0D108BD9-81ED-4DB2-BD59-A6C34878D82A}">
                    <a16:rowId xmlns:a16="http://schemas.microsoft.com/office/drawing/2014/main" val="2616690017"/>
                  </a:ext>
                </a:extLst>
              </a:tr>
            </a:tbl>
          </a:graphicData>
        </a:graphic>
      </p:graphicFrame>
    </p:spTree>
    <p:extLst>
      <p:ext uri="{BB962C8B-B14F-4D97-AF65-F5344CB8AC3E}">
        <p14:creationId xmlns:p14="http://schemas.microsoft.com/office/powerpoint/2010/main" val="196850135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E6AB9A-D8EA-8D69-144C-54DBE9E1422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274C799-1FCB-C3CE-AD5C-B2138975ADAB}"/>
              </a:ext>
            </a:extLst>
          </p:cNvPr>
          <p:cNvSpPr>
            <a:spLocks noGrp="1"/>
          </p:cNvSpPr>
          <p:nvPr>
            <p:ph type="title"/>
          </p:nvPr>
        </p:nvSpPr>
        <p:spPr>
          <a:xfrm>
            <a:off x="383459" y="228216"/>
            <a:ext cx="10515600" cy="1325563"/>
          </a:xfrm>
        </p:spPr>
        <p:txBody>
          <a:bodyPr>
            <a:normAutofit/>
          </a:bodyPr>
          <a:lstStyle/>
          <a:p>
            <a:r>
              <a:rPr lang="en-US" sz="4800" dirty="0"/>
              <a:t>Test Report	</a:t>
            </a:r>
            <a:endParaRPr lang="en-US" sz="4800" dirty="0">
              <a:latin typeface="Times New Roman" panose="02020603050405020304" pitchFamily="18" charset="0"/>
              <a:cs typeface="Times New Roman" panose="02020603050405020304" pitchFamily="18" charset="0"/>
            </a:endParaRPr>
          </a:p>
        </p:txBody>
      </p:sp>
      <p:pic>
        <p:nvPicPr>
          <p:cNvPr id="7" name="Picture 6" descr="A green shield with gold letters and a gold laurel wreath&#10;&#10;AI-generated content may be incorrect.">
            <a:extLst>
              <a:ext uri="{FF2B5EF4-FFF2-40B4-BE49-F238E27FC236}">
                <a16:creationId xmlns:a16="http://schemas.microsoft.com/office/drawing/2014/main" id="{64FCBBA5-CCF4-004F-63AE-126D00E06B2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47083" y="32313"/>
            <a:ext cx="1824704" cy="1717368"/>
          </a:xfrm>
          <a:prstGeom prst="rect">
            <a:avLst/>
          </a:prstGeom>
        </p:spPr>
      </p:pic>
      <p:graphicFrame>
        <p:nvGraphicFramePr>
          <p:cNvPr id="3" name="Content Placeholder 2">
            <a:extLst>
              <a:ext uri="{FF2B5EF4-FFF2-40B4-BE49-F238E27FC236}">
                <a16:creationId xmlns:a16="http://schemas.microsoft.com/office/drawing/2014/main" id="{B3C54135-D299-965D-2E57-EF7F02F5D9C5}"/>
              </a:ext>
            </a:extLst>
          </p:cNvPr>
          <p:cNvGraphicFramePr>
            <a:graphicFrameLocks noGrp="1"/>
          </p:cNvGraphicFramePr>
          <p:nvPr>
            <p:ph idx="1"/>
            <p:extLst>
              <p:ext uri="{D42A27DB-BD31-4B8C-83A1-F6EECF244321}">
                <p14:modId xmlns:p14="http://schemas.microsoft.com/office/powerpoint/2010/main" val="2845105092"/>
              </p:ext>
            </p:extLst>
          </p:nvPr>
        </p:nvGraphicFramePr>
        <p:xfrm>
          <a:off x="720213" y="1670562"/>
          <a:ext cx="10515600" cy="2514600"/>
        </p:xfrm>
        <a:graphic>
          <a:graphicData uri="http://schemas.openxmlformats.org/drawingml/2006/table">
            <a:tbl>
              <a:tblPr firstRow="1" bandRow="1">
                <a:tableStyleId>{5C22544A-7EE6-4342-B048-85BDC9FD1C3A}</a:tableStyleId>
              </a:tblPr>
              <a:tblGrid>
                <a:gridCol w="2628900">
                  <a:extLst>
                    <a:ext uri="{9D8B030D-6E8A-4147-A177-3AD203B41FA5}">
                      <a16:colId xmlns:a16="http://schemas.microsoft.com/office/drawing/2014/main" val="2294477978"/>
                    </a:ext>
                  </a:extLst>
                </a:gridCol>
                <a:gridCol w="2628900">
                  <a:extLst>
                    <a:ext uri="{9D8B030D-6E8A-4147-A177-3AD203B41FA5}">
                      <a16:colId xmlns:a16="http://schemas.microsoft.com/office/drawing/2014/main" val="960790407"/>
                    </a:ext>
                  </a:extLst>
                </a:gridCol>
                <a:gridCol w="2628900">
                  <a:extLst>
                    <a:ext uri="{9D8B030D-6E8A-4147-A177-3AD203B41FA5}">
                      <a16:colId xmlns:a16="http://schemas.microsoft.com/office/drawing/2014/main" val="744275890"/>
                    </a:ext>
                  </a:extLst>
                </a:gridCol>
                <a:gridCol w="2628900">
                  <a:extLst>
                    <a:ext uri="{9D8B030D-6E8A-4147-A177-3AD203B41FA5}">
                      <a16:colId xmlns:a16="http://schemas.microsoft.com/office/drawing/2014/main" val="3454463131"/>
                    </a:ext>
                  </a:extLst>
                </a:gridCol>
              </a:tblGrid>
              <a:tr h="370840">
                <a:tc>
                  <a:txBody>
                    <a:bodyPr/>
                    <a:lstStyle/>
                    <a:p>
                      <a:r>
                        <a:rPr lang="en-US" sz="1600" dirty="0">
                          <a:latin typeface="Times New Roman" panose="02020603050405020304" pitchFamily="18" charset="0"/>
                          <a:cs typeface="Times New Roman" panose="02020603050405020304" pitchFamily="18" charset="0"/>
                        </a:rPr>
                        <a:t>Test Case ID</a:t>
                      </a:r>
                    </a:p>
                  </a:txBody>
                  <a:tcPr anchor="ctr"/>
                </a:tc>
                <a:tc>
                  <a:txBody>
                    <a:bodyPr/>
                    <a:lstStyle/>
                    <a:p>
                      <a:r>
                        <a:rPr lang="en-US" sz="1600">
                          <a:latin typeface="Times New Roman" panose="02020603050405020304" pitchFamily="18" charset="0"/>
                          <a:cs typeface="Times New Roman" panose="02020603050405020304" pitchFamily="18" charset="0"/>
                        </a:rPr>
                        <a:t>Module</a:t>
                      </a:r>
                    </a:p>
                  </a:txBody>
                  <a:tcPr anchor="ctr"/>
                </a:tc>
                <a:tc>
                  <a:txBody>
                    <a:bodyPr/>
                    <a:lstStyle/>
                    <a:p>
                      <a:r>
                        <a:rPr lang="en-US" sz="1600">
                          <a:latin typeface="Times New Roman" panose="02020603050405020304" pitchFamily="18" charset="0"/>
                          <a:cs typeface="Times New Roman" panose="02020603050405020304" pitchFamily="18" charset="0"/>
                        </a:rPr>
                        <a:t>Status</a:t>
                      </a:r>
                    </a:p>
                  </a:txBody>
                  <a:tcPr anchor="ctr"/>
                </a:tc>
                <a:tc>
                  <a:txBody>
                    <a:bodyPr/>
                    <a:lstStyle/>
                    <a:p>
                      <a:r>
                        <a:rPr lang="en-US" sz="1600">
                          <a:latin typeface="Times New Roman" panose="02020603050405020304" pitchFamily="18" charset="0"/>
                          <a:cs typeface="Times New Roman" panose="02020603050405020304" pitchFamily="18" charset="0"/>
                        </a:rPr>
                        <a:t>Notes</a:t>
                      </a:r>
                    </a:p>
                  </a:txBody>
                  <a:tcPr anchor="ctr"/>
                </a:tc>
                <a:extLst>
                  <a:ext uri="{0D108BD9-81ED-4DB2-BD59-A6C34878D82A}">
                    <a16:rowId xmlns:a16="http://schemas.microsoft.com/office/drawing/2014/main" val="3968512258"/>
                  </a:ext>
                </a:extLst>
              </a:tr>
              <a:tr h="370840">
                <a:tc>
                  <a:txBody>
                    <a:bodyPr/>
                    <a:lstStyle/>
                    <a:p>
                      <a:r>
                        <a:rPr lang="en-US" sz="1600" dirty="0">
                          <a:latin typeface="Times New Roman" panose="02020603050405020304" pitchFamily="18" charset="0"/>
                          <a:cs typeface="Times New Roman" panose="02020603050405020304" pitchFamily="18" charset="0"/>
                        </a:rPr>
                        <a:t>TC-UI-001 to TC-UI-002</a:t>
                      </a:r>
                    </a:p>
                  </a:txBody>
                  <a:tcPr anchor="ctr"/>
                </a:tc>
                <a:tc>
                  <a:txBody>
                    <a:bodyPr/>
                    <a:lstStyle/>
                    <a:p>
                      <a:r>
                        <a:rPr lang="en-US" sz="1600">
                          <a:latin typeface="Times New Roman" panose="02020603050405020304" pitchFamily="18" charset="0"/>
                          <a:cs typeface="Times New Roman" panose="02020603050405020304" pitchFamily="18" charset="0"/>
                        </a:rPr>
                        <a:t>Manage Cars</a:t>
                      </a:r>
                    </a:p>
                  </a:txBody>
                  <a:tcPr anchor="ctr"/>
                </a:tc>
                <a:tc>
                  <a:txBody>
                    <a:bodyPr/>
                    <a:lstStyle/>
                    <a:p>
                      <a:r>
                        <a:rPr lang="en-US" sz="1600">
                          <a:latin typeface="Times New Roman" panose="02020603050405020304" pitchFamily="18" charset="0"/>
                          <a:cs typeface="Times New Roman" panose="02020603050405020304" pitchFamily="18" charset="0"/>
                        </a:rPr>
                        <a:t>✅ Passed</a:t>
                      </a:r>
                    </a:p>
                  </a:txBody>
                  <a:tcPr anchor="ctr"/>
                </a:tc>
                <a:tc>
                  <a:txBody>
                    <a:bodyPr/>
                    <a:lstStyle/>
                    <a:p>
                      <a:r>
                        <a:rPr lang="en-US" sz="1600" dirty="0">
                          <a:latin typeface="Times New Roman" panose="02020603050405020304" pitchFamily="18" charset="0"/>
                          <a:cs typeface="Times New Roman" panose="02020603050405020304" pitchFamily="18" charset="0"/>
                        </a:rPr>
                        <a:t>Car list loads, Updating.</a:t>
                      </a:r>
                    </a:p>
                  </a:txBody>
                  <a:tcPr anchor="ctr"/>
                </a:tc>
                <a:extLst>
                  <a:ext uri="{0D108BD9-81ED-4DB2-BD59-A6C34878D82A}">
                    <a16:rowId xmlns:a16="http://schemas.microsoft.com/office/drawing/2014/main" val="2379300464"/>
                  </a:ext>
                </a:extLst>
              </a:tr>
              <a:tr h="370840">
                <a:tc>
                  <a:txBody>
                    <a:bodyPr/>
                    <a:lstStyle/>
                    <a:p>
                      <a:r>
                        <a:rPr lang="en-US" sz="1600" dirty="0">
                          <a:latin typeface="Times New Roman" panose="02020603050405020304" pitchFamily="18" charset="0"/>
                          <a:cs typeface="Times New Roman" panose="02020603050405020304" pitchFamily="18" charset="0"/>
                        </a:rPr>
                        <a:t>TC-UI-003 to TC-UI-004</a:t>
                      </a:r>
                    </a:p>
                  </a:txBody>
                  <a:tcPr anchor="ctr"/>
                </a:tc>
                <a:tc>
                  <a:txBody>
                    <a:bodyPr/>
                    <a:lstStyle/>
                    <a:p>
                      <a:r>
                        <a:rPr lang="en-US" sz="1600">
                          <a:latin typeface="Times New Roman" panose="02020603050405020304" pitchFamily="18" charset="0"/>
                          <a:cs typeface="Times New Roman" panose="02020603050405020304" pitchFamily="18" charset="0"/>
                        </a:rPr>
                        <a:t>Manage Cars</a:t>
                      </a:r>
                    </a:p>
                  </a:txBody>
                  <a:tcPr anchor="ctr"/>
                </a:tc>
                <a:tc>
                  <a:txBody>
                    <a:bodyPr/>
                    <a:lstStyle/>
                    <a:p>
                      <a:r>
                        <a:rPr lang="en-US" sz="1600" dirty="0">
                          <a:latin typeface="Times New Roman" panose="02020603050405020304" pitchFamily="18" charset="0"/>
                          <a:cs typeface="Times New Roman" panose="02020603050405020304" pitchFamily="18" charset="0"/>
                        </a:rPr>
                        <a:t>✅ Passed</a:t>
                      </a:r>
                    </a:p>
                  </a:txBody>
                  <a:tcPr anchor="ctr"/>
                </a:tc>
                <a:tc>
                  <a:txBody>
                    <a:bodyPr/>
                    <a:lstStyle/>
                    <a:p>
                      <a:r>
                        <a:rPr lang="en-US" sz="1600" dirty="0">
                          <a:latin typeface="Times New Roman" panose="02020603050405020304" pitchFamily="18" charset="0"/>
                          <a:cs typeface="Times New Roman" panose="02020603050405020304" pitchFamily="18" charset="0"/>
                        </a:rPr>
                        <a:t>Deletion confirms.</a:t>
                      </a:r>
                    </a:p>
                  </a:txBody>
                  <a:tcPr anchor="ctr"/>
                </a:tc>
                <a:extLst>
                  <a:ext uri="{0D108BD9-81ED-4DB2-BD59-A6C34878D82A}">
                    <a16:rowId xmlns:a16="http://schemas.microsoft.com/office/drawing/2014/main" val="1959452129"/>
                  </a:ext>
                </a:extLst>
              </a:tr>
              <a:tr h="370840">
                <a:tc>
                  <a:txBody>
                    <a:bodyPr/>
                    <a:lstStyle/>
                    <a:p>
                      <a:r>
                        <a:rPr lang="en-US" sz="1600" dirty="0">
                          <a:latin typeface="Times New Roman" panose="02020603050405020304" pitchFamily="18" charset="0"/>
                          <a:cs typeface="Times New Roman" panose="02020603050405020304" pitchFamily="18" charset="0"/>
                        </a:rPr>
                        <a:t>TC-UI-002 to TC-UI-005</a:t>
                      </a:r>
                    </a:p>
                  </a:txBody>
                  <a:tcPr anchor="ctr"/>
                </a:tc>
                <a:tc>
                  <a:txBody>
                    <a:bodyPr/>
                    <a:lstStyle/>
                    <a:p>
                      <a:r>
                        <a:rPr lang="en-US" sz="1600">
                          <a:latin typeface="Times New Roman" panose="02020603050405020304" pitchFamily="18" charset="0"/>
                          <a:cs typeface="Times New Roman" panose="02020603050405020304" pitchFamily="18" charset="0"/>
                        </a:rPr>
                        <a:t>Track Car Health</a:t>
                      </a:r>
                    </a:p>
                  </a:txBody>
                  <a:tcPr anchor="ctr"/>
                </a:tc>
                <a:tc>
                  <a:txBody>
                    <a:bodyPr/>
                    <a:lstStyle/>
                    <a:p>
                      <a:r>
                        <a:rPr lang="en-US" sz="1600" dirty="0">
                          <a:latin typeface="Times New Roman" panose="02020603050405020304" pitchFamily="18" charset="0"/>
                          <a:cs typeface="Times New Roman" panose="02020603050405020304" pitchFamily="18" charset="0"/>
                        </a:rPr>
                        <a:t>✅ Passed</a:t>
                      </a:r>
                    </a:p>
                  </a:txBody>
                  <a:tcPr anchor="ctr"/>
                </a:tc>
                <a:tc>
                  <a:txBody>
                    <a:bodyPr/>
                    <a:lstStyle/>
                    <a:p>
                      <a:r>
                        <a:rPr lang="en-US" sz="1600" dirty="0">
                          <a:latin typeface="Times New Roman" panose="02020603050405020304" pitchFamily="18" charset="0"/>
                          <a:cs typeface="Times New Roman" panose="02020603050405020304" pitchFamily="18" charset="0"/>
                        </a:rPr>
                        <a:t>Health input form working well</a:t>
                      </a:r>
                    </a:p>
                  </a:txBody>
                  <a:tcPr anchor="ctr"/>
                </a:tc>
                <a:extLst>
                  <a:ext uri="{0D108BD9-81ED-4DB2-BD59-A6C34878D82A}">
                    <a16:rowId xmlns:a16="http://schemas.microsoft.com/office/drawing/2014/main" val="3960654127"/>
                  </a:ext>
                </a:extLst>
              </a:tr>
              <a:tr h="370840">
                <a:tc>
                  <a:txBody>
                    <a:bodyPr/>
                    <a:lstStyle/>
                    <a:p>
                      <a:r>
                        <a:rPr lang="en-US" sz="1600" dirty="0">
                          <a:latin typeface="Times New Roman" panose="02020603050405020304" pitchFamily="18" charset="0"/>
                          <a:cs typeface="Times New Roman" panose="02020603050405020304" pitchFamily="18" charset="0"/>
                        </a:rPr>
                        <a:t>TC-UI-006 to TC-UI-009</a:t>
                      </a:r>
                    </a:p>
                  </a:txBody>
                  <a:tcPr anchor="ctr"/>
                </a:tc>
                <a:tc>
                  <a:txBody>
                    <a:bodyPr/>
                    <a:lstStyle/>
                    <a:p>
                      <a:r>
                        <a:rPr lang="en-US" sz="1600">
                          <a:latin typeface="Times New Roman" panose="02020603050405020304" pitchFamily="18" charset="0"/>
                          <a:cs typeface="Times New Roman" panose="02020603050405020304" pitchFamily="18" charset="0"/>
                        </a:rPr>
                        <a:t>Track Car Health</a:t>
                      </a:r>
                    </a:p>
                  </a:txBody>
                  <a:tcPr anchor="ctr"/>
                </a:tc>
                <a:tc>
                  <a:txBody>
                    <a:bodyPr/>
                    <a:lstStyle/>
                    <a:p>
                      <a:r>
                        <a:rPr lang="en-US" sz="1600" dirty="0">
                          <a:latin typeface="Times New Roman" panose="02020603050405020304" pitchFamily="18" charset="0"/>
                          <a:cs typeface="Times New Roman" panose="02020603050405020304" pitchFamily="18" charset="0"/>
                        </a:rPr>
                        <a:t>✅ Passed</a:t>
                      </a:r>
                    </a:p>
                  </a:txBody>
                  <a:tcPr anchor="ctr"/>
                </a:tc>
                <a:tc>
                  <a:txBody>
                    <a:bodyPr/>
                    <a:lstStyle/>
                    <a:p>
                      <a:r>
                        <a:rPr lang="en-US" sz="1600" dirty="0">
                          <a:latin typeface="Times New Roman" panose="02020603050405020304" pitchFamily="18" charset="0"/>
                          <a:cs typeface="Times New Roman" panose="02020603050405020304" pitchFamily="18" charset="0"/>
                        </a:rPr>
                        <a:t>Health Details Displayed(Tire pressure, Oil etc.).</a:t>
                      </a:r>
                    </a:p>
                  </a:txBody>
                  <a:tcPr anchor="ctr"/>
                </a:tc>
                <a:extLst>
                  <a:ext uri="{0D108BD9-81ED-4DB2-BD59-A6C34878D82A}">
                    <a16:rowId xmlns:a16="http://schemas.microsoft.com/office/drawing/2014/main" val="2827160420"/>
                  </a:ext>
                </a:extLst>
              </a:tr>
            </a:tbl>
          </a:graphicData>
        </a:graphic>
      </p:graphicFrame>
      <p:graphicFrame>
        <p:nvGraphicFramePr>
          <p:cNvPr id="4" name="Table 3">
            <a:extLst>
              <a:ext uri="{FF2B5EF4-FFF2-40B4-BE49-F238E27FC236}">
                <a16:creationId xmlns:a16="http://schemas.microsoft.com/office/drawing/2014/main" id="{067FE678-B03B-485F-C2CF-E3C89BA9260E}"/>
              </a:ext>
            </a:extLst>
          </p:cNvPr>
          <p:cNvGraphicFramePr>
            <a:graphicFrameLocks noGrp="1"/>
          </p:cNvGraphicFramePr>
          <p:nvPr>
            <p:extLst>
              <p:ext uri="{D42A27DB-BD31-4B8C-83A1-F6EECF244321}">
                <p14:modId xmlns:p14="http://schemas.microsoft.com/office/powerpoint/2010/main" val="3544137152"/>
              </p:ext>
            </p:extLst>
          </p:nvPr>
        </p:nvGraphicFramePr>
        <p:xfrm>
          <a:off x="720213" y="4817806"/>
          <a:ext cx="8128000" cy="1468120"/>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2381342206"/>
                    </a:ext>
                  </a:extLst>
                </a:gridCol>
                <a:gridCol w="1625600">
                  <a:extLst>
                    <a:ext uri="{9D8B030D-6E8A-4147-A177-3AD203B41FA5}">
                      <a16:colId xmlns:a16="http://schemas.microsoft.com/office/drawing/2014/main" val="2473412002"/>
                    </a:ext>
                  </a:extLst>
                </a:gridCol>
                <a:gridCol w="1625600">
                  <a:extLst>
                    <a:ext uri="{9D8B030D-6E8A-4147-A177-3AD203B41FA5}">
                      <a16:colId xmlns:a16="http://schemas.microsoft.com/office/drawing/2014/main" val="2255469517"/>
                    </a:ext>
                  </a:extLst>
                </a:gridCol>
                <a:gridCol w="1625600">
                  <a:extLst>
                    <a:ext uri="{9D8B030D-6E8A-4147-A177-3AD203B41FA5}">
                      <a16:colId xmlns:a16="http://schemas.microsoft.com/office/drawing/2014/main" val="3315702430"/>
                    </a:ext>
                  </a:extLst>
                </a:gridCol>
                <a:gridCol w="1625600">
                  <a:extLst>
                    <a:ext uri="{9D8B030D-6E8A-4147-A177-3AD203B41FA5}">
                      <a16:colId xmlns:a16="http://schemas.microsoft.com/office/drawing/2014/main" val="3177091027"/>
                    </a:ext>
                  </a:extLst>
                </a:gridCol>
              </a:tblGrid>
              <a:tr h="370840">
                <a:tc>
                  <a:txBody>
                    <a:bodyPr/>
                    <a:lstStyle/>
                    <a:p>
                      <a:r>
                        <a:rPr lang="en-US" sz="1200" dirty="0">
                          <a:latin typeface="Times New Roman" panose="02020603050405020304" pitchFamily="18" charset="0"/>
                          <a:cs typeface="Times New Roman" panose="02020603050405020304" pitchFamily="18" charset="0"/>
                        </a:rPr>
                        <a:t>Bug ID</a:t>
                      </a:r>
                    </a:p>
                  </a:txBody>
                  <a:tcPr anchor="ctr"/>
                </a:tc>
                <a:tc>
                  <a:txBody>
                    <a:bodyPr/>
                    <a:lstStyle/>
                    <a:p>
                      <a:r>
                        <a:rPr lang="en-US" sz="1200">
                          <a:latin typeface="Times New Roman" panose="02020603050405020304" pitchFamily="18" charset="0"/>
                          <a:cs typeface="Times New Roman" panose="02020603050405020304" pitchFamily="18" charset="0"/>
                        </a:rPr>
                        <a:t>Module</a:t>
                      </a:r>
                    </a:p>
                  </a:txBody>
                  <a:tcPr anchor="ctr"/>
                </a:tc>
                <a:tc>
                  <a:txBody>
                    <a:bodyPr/>
                    <a:lstStyle/>
                    <a:p>
                      <a:r>
                        <a:rPr lang="en-US" sz="1200">
                          <a:latin typeface="Times New Roman" panose="02020603050405020304" pitchFamily="18" charset="0"/>
                          <a:cs typeface="Times New Roman" panose="02020603050405020304" pitchFamily="18" charset="0"/>
                        </a:rPr>
                        <a:t>Description</a:t>
                      </a:r>
                    </a:p>
                  </a:txBody>
                  <a:tcPr anchor="ctr"/>
                </a:tc>
                <a:tc>
                  <a:txBody>
                    <a:bodyPr/>
                    <a:lstStyle/>
                    <a:p>
                      <a:r>
                        <a:rPr lang="en-US" sz="1200" dirty="0">
                          <a:latin typeface="Times New Roman" panose="02020603050405020304" pitchFamily="18" charset="0"/>
                          <a:cs typeface="Times New Roman" panose="02020603050405020304" pitchFamily="18" charset="0"/>
                        </a:rPr>
                        <a:t>Severity</a:t>
                      </a:r>
                    </a:p>
                  </a:txBody>
                  <a:tcPr anchor="ctr"/>
                </a:tc>
                <a:tc>
                  <a:txBody>
                    <a:bodyPr/>
                    <a:lstStyle/>
                    <a:p>
                      <a:r>
                        <a:rPr lang="en-US" sz="1200">
                          <a:latin typeface="Times New Roman" panose="02020603050405020304" pitchFamily="18" charset="0"/>
                          <a:cs typeface="Times New Roman" panose="02020603050405020304" pitchFamily="18" charset="0"/>
                        </a:rPr>
                        <a:t>Status</a:t>
                      </a:r>
                    </a:p>
                  </a:txBody>
                  <a:tcPr anchor="ctr"/>
                </a:tc>
                <a:extLst>
                  <a:ext uri="{0D108BD9-81ED-4DB2-BD59-A6C34878D82A}">
                    <a16:rowId xmlns:a16="http://schemas.microsoft.com/office/drawing/2014/main" val="1393440515"/>
                  </a:ext>
                </a:extLst>
              </a:tr>
              <a:tr h="370840">
                <a:tc>
                  <a:txBody>
                    <a:bodyPr/>
                    <a:lstStyle/>
                    <a:p>
                      <a:r>
                        <a:rPr lang="en-US" sz="1200">
                          <a:latin typeface="Times New Roman" panose="02020603050405020304" pitchFamily="18" charset="0"/>
                          <a:cs typeface="Times New Roman" panose="02020603050405020304" pitchFamily="18" charset="0"/>
                        </a:rPr>
                        <a:t>BUG-001</a:t>
                      </a:r>
                    </a:p>
                  </a:txBody>
                  <a:tcPr anchor="ctr"/>
                </a:tc>
                <a:tc>
                  <a:txBody>
                    <a:bodyPr/>
                    <a:lstStyle/>
                    <a:p>
                      <a:r>
                        <a:rPr lang="en-US" sz="1200">
                          <a:latin typeface="Times New Roman" panose="02020603050405020304" pitchFamily="18" charset="0"/>
                          <a:cs typeface="Times New Roman" panose="02020603050405020304" pitchFamily="18" charset="0"/>
                        </a:rPr>
                        <a:t>Track Car Health</a:t>
                      </a:r>
                    </a:p>
                  </a:txBody>
                  <a:tcPr anchor="ctr"/>
                </a:tc>
                <a:tc>
                  <a:txBody>
                    <a:bodyPr/>
                    <a:lstStyle/>
                    <a:p>
                      <a:r>
                        <a:rPr lang="en-US" sz="1200">
                          <a:latin typeface="Times New Roman" panose="02020603050405020304" pitchFamily="18" charset="0"/>
                          <a:cs typeface="Times New Roman" panose="02020603050405020304" pitchFamily="18" charset="0"/>
                        </a:rPr>
                        <a:t>Tire pressure allows unrealistic input (e.g. 150 psi)</a:t>
                      </a:r>
                    </a:p>
                  </a:txBody>
                  <a:tcPr anchor="ctr"/>
                </a:tc>
                <a:tc>
                  <a:txBody>
                    <a:bodyPr/>
                    <a:lstStyle/>
                    <a:p>
                      <a:r>
                        <a:rPr lang="en-US" sz="1200" dirty="0">
                          <a:latin typeface="Times New Roman" panose="02020603050405020304" pitchFamily="18" charset="0"/>
                          <a:cs typeface="Times New Roman" panose="02020603050405020304" pitchFamily="18" charset="0"/>
                        </a:rPr>
                        <a:t>Low</a:t>
                      </a:r>
                    </a:p>
                  </a:txBody>
                  <a:tcPr anchor="ctr"/>
                </a:tc>
                <a:tc>
                  <a:txBody>
                    <a:bodyPr/>
                    <a:lstStyle/>
                    <a:p>
                      <a:r>
                        <a:rPr lang="en-US" sz="1200">
                          <a:latin typeface="Times New Roman" panose="02020603050405020304" pitchFamily="18" charset="0"/>
                          <a:cs typeface="Times New Roman" panose="02020603050405020304" pitchFamily="18" charset="0"/>
                        </a:rPr>
                        <a:t>Not Reproduced</a:t>
                      </a:r>
                    </a:p>
                  </a:txBody>
                  <a:tcPr anchor="ctr"/>
                </a:tc>
                <a:extLst>
                  <a:ext uri="{0D108BD9-81ED-4DB2-BD59-A6C34878D82A}">
                    <a16:rowId xmlns:a16="http://schemas.microsoft.com/office/drawing/2014/main" val="1434241905"/>
                  </a:ext>
                </a:extLst>
              </a:tr>
              <a:tr h="370840">
                <a:tc>
                  <a:txBody>
                    <a:bodyPr/>
                    <a:lstStyle/>
                    <a:p>
                      <a:r>
                        <a:rPr lang="en-US" sz="1200">
                          <a:latin typeface="Times New Roman" panose="02020603050405020304" pitchFamily="18" charset="0"/>
                          <a:cs typeface="Times New Roman" panose="02020603050405020304" pitchFamily="18" charset="0"/>
                        </a:rPr>
                        <a:t>—</a:t>
                      </a:r>
                    </a:p>
                  </a:txBody>
                  <a:tcPr anchor="ctr"/>
                </a:tc>
                <a:tc>
                  <a:txBody>
                    <a:bodyPr/>
                    <a:lstStyle/>
                    <a:p>
                      <a:r>
                        <a:rPr lang="en-US" sz="1200">
                          <a:latin typeface="Times New Roman" panose="02020603050405020304" pitchFamily="18" charset="0"/>
                          <a:cs typeface="Times New Roman" panose="02020603050405020304" pitchFamily="18" charset="0"/>
                        </a:rPr>
                        <a:t>—</a:t>
                      </a:r>
                    </a:p>
                  </a:txBody>
                  <a:tcPr anchor="ctr"/>
                </a:tc>
                <a:tc>
                  <a:txBody>
                    <a:bodyPr/>
                    <a:lstStyle/>
                    <a:p>
                      <a:r>
                        <a:rPr lang="en-US" sz="1200" b="1">
                          <a:latin typeface="Times New Roman" panose="02020603050405020304" pitchFamily="18" charset="0"/>
                          <a:cs typeface="Times New Roman" panose="02020603050405020304" pitchFamily="18" charset="0"/>
                        </a:rPr>
                        <a:t>No major UI/UX bugs found</a:t>
                      </a:r>
                      <a:endParaRPr lang="en-US" sz="1200">
                        <a:latin typeface="Times New Roman" panose="02020603050405020304" pitchFamily="18" charset="0"/>
                        <a:cs typeface="Times New Roman" panose="02020603050405020304" pitchFamily="18" charset="0"/>
                      </a:endParaRPr>
                    </a:p>
                  </a:txBody>
                  <a:tcPr anchor="ctr"/>
                </a:tc>
                <a:tc>
                  <a:txBody>
                    <a:bodyPr/>
                    <a:lstStyle/>
                    <a:p>
                      <a:r>
                        <a:rPr lang="en-US" sz="1200">
                          <a:latin typeface="Times New Roman" panose="02020603050405020304" pitchFamily="18" charset="0"/>
                          <a:cs typeface="Times New Roman" panose="02020603050405020304" pitchFamily="18" charset="0"/>
                        </a:rPr>
                        <a:t>—</a:t>
                      </a:r>
                    </a:p>
                  </a:txBody>
                  <a:tcPr anchor="ctr"/>
                </a:tc>
                <a:tc>
                  <a:txBody>
                    <a:bodyPr/>
                    <a:lstStyle/>
                    <a:p>
                      <a:r>
                        <a:rPr lang="en-US" sz="1200" dirty="0">
                          <a:latin typeface="Times New Roman" panose="02020603050405020304" pitchFamily="18" charset="0"/>
                          <a:cs typeface="Times New Roman" panose="02020603050405020304" pitchFamily="18" charset="0"/>
                        </a:rPr>
                        <a:t>✅ Closed</a:t>
                      </a:r>
                    </a:p>
                  </a:txBody>
                  <a:tcPr anchor="ctr"/>
                </a:tc>
                <a:extLst>
                  <a:ext uri="{0D108BD9-81ED-4DB2-BD59-A6C34878D82A}">
                    <a16:rowId xmlns:a16="http://schemas.microsoft.com/office/drawing/2014/main" val="3428423005"/>
                  </a:ext>
                </a:extLst>
              </a:tr>
            </a:tbl>
          </a:graphicData>
        </a:graphic>
      </p:graphicFrame>
      <p:sp>
        <p:nvSpPr>
          <p:cNvPr id="8" name="TextBox 7">
            <a:extLst>
              <a:ext uri="{FF2B5EF4-FFF2-40B4-BE49-F238E27FC236}">
                <a16:creationId xmlns:a16="http://schemas.microsoft.com/office/drawing/2014/main" id="{C171C483-8B8A-D872-DBE7-75DF73100A91}"/>
              </a:ext>
            </a:extLst>
          </p:cNvPr>
          <p:cNvSpPr txBox="1"/>
          <p:nvPr/>
        </p:nvSpPr>
        <p:spPr>
          <a:xfrm>
            <a:off x="720213" y="4185162"/>
            <a:ext cx="3512574"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Bugs</a:t>
            </a:r>
          </a:p>
        </p:txBody>
      </p:sp>
    </p:spTree>
    <p:extLst>
      <p:ext uri="{BB962C8B-B14F-4D97-AF65-F5344CB8AC3E}">
        <p14:creationId xmlns:p14="http://schemas.microsoft.com/office/powerpoint/2010/main" val="18714872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B95CFD-36D6-E744-F7FA-1B7DB022AD7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35A7C3C-4038-1B8D-5B25-6F73C833F3E4}"/>
              </a:ext>
            </a:extLst>
          </p:cNvPr>
          <p:cNvSpPr>
            <a:spLocks noGrp="1"/>
          </p:cNvSpPr>
          <p:nvPr>
            <p:ph type="title"/>
          </p:nvPr>
        </p:nvSpPr>
        <p:spPr/>
        <p:txBody>
          <a:bodyPr>
            <a:normAutofit/>
          </a:bodyPr>
          <a:lstStyle/>
          <a:p>
            <a:r>
              <a:rPr lang="en-US" sz="4800" dirty="0">
                <a:latin typeface="Times New Roman" panose="02020603050405020304" pitchFamily="18" charset="0"/>
                <a:cs typeface="Times New Roman" panose="02020603050405020304" pitchFamily="18" charset="0"/>
              </a:rPr>
              <a:t>Problem Statement</a:t>
            </a:r>
          </a:p>
        </p:txBody>
      </p:sp>
      <p:sp>
        <p:nvSpPr>
          <p:cNvPr id="5" name="Content Placeholder 4">
            <a:extLst>
              <a:ext uri="{FF2B5EF4-FFF2-40B4-BE49-F238E27FC236}">
                <a16:creationId xmlns:a16="http://schemas.microsoft.com/office/drawing/2014/main" id="{ACE0155E-492A-36EF-6C8B-9E0876173DCB}"/>
              </a:ext>
            </a:extLst>
          </p:cNvPr>
          <p:cNvSpPr>
            <a:spLocks noGrp="1"/>
          </p:cNvSpPr>
          <p:nvPr>
            <p:ph idx="1"/>
          </p:nvPr>
        </p:nvSpPr>
        <p:spPr>
          <a:xfrm>
            <a:off x="516194" y="2082493"/>
            <a:ext cx="11675806" cy="4351338"/>
          </a:xfrm>
        </p:spPr>
        <p:txBody>
          <a:bodyPr>
            <a:normAutofit/>
          </a:bodyPr>
          <a:lstStyle/>
          <a:p>
            <a:pPr>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 Car owners often forget routine maintenance tasks, which can lead to vehicle</a:t>
            </a:r>
          </a:p>
          <a:p>
            <a:pPr marL="0" indent="0">
              <a:buNone/>
            </a:pPr>
            <a:r>
              <a:rPr lang="en-US" sz="2400" dirty="0">
                <a:latin typeface="Times New Roman" panose="02020603050405020304" pitchFamily="18" charset="0"/>
                <a:cs typeface="Times New Roman" panose="02020603050405020304" pitchFamily="18" charset="0"/>
              </a:rPr>
              <a:t>     damage and costly repairs.</a:t>
            </a:r>
          </a:p>
          <a:p>
            <a:pPr>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 There is no simple way to track service history and monitor the health of multiple</a:t>
            </a:r>
          </a:p>
          <a:p>
            <a:pPr marL="0" indent="0">
              <a:buNone/>
            </a:pPr>
            <a:r>
              <a:rPr lang="en-US" sz="2400" dirty="0">
                <a:latin typeface="Times New Roman" panose="02020603050405020304" pitchFamily="18" charset="0"/>
                <a:cs typeface="Times New Roman" panose="02020603050405020304" pitchFamily="18" charset="0"/>
              </a:rPr>
              <a:t>     vehicles.</a:t>
            </a:r>
          </a:p>
          <a:p>
            <a:pPr>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 A lack of timely reminders and proper records results in poor vehicle performance and</a:t>
            </a:r>
          </a:p>
          <a:p>
            <a:pPr marL="0" indent="0">
              <a:buNone/>
            </a:pPr>
            <a:r>
              <a:rPr lang="en-US" sz="2400" dirty="0">
                <a:latin typeface="Times New Roman" panose="02020603050405020304" pitchFamily="18" charset="0"/>
                <a:cs typeface="Times New Roman" panose="02020603050405020304" pitchFamily="18" charset="0"/>
              </a:rPr>
              <a:t>     reduced lifespan.</a:t>
            </a:r>
          </a:p>
        </p:txBody>
      </p:sp>
      <p:pic>
        <p:nvPicPr>
          <p:cNvPr id="7" name="Picture 6" descr="A green shield with gold letters and a gold laurel wreath&#10;&#10;AI-generated content may be incorrect.">
            <a:extLst>
              <a:ext uri="{FF2B5EF4-FFF2-40B4-BE49-F238E27FC236}">
                <a16:creationId xmlns:a16="http://schemas.microsoft.com/office/drawing/2014/main" id="{E953FC96-DED0-5B05-2542-33EAFE6124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32335" y="169222"/>
            <a:ext cx="1824704" cy="1717368"/>
          </a:xfrm>
          <a:prstGeom prst="rect">
            <a:avLst/>
          </a:prstGeom>
        </p:spPr>
      </p:pic>
    </p:spTree>
    <p:extLst>
      <p:ext uri="{BB962C8B-B14F-4D97-AF65-F5344CB8AC3E}">
        <p14:creationId xmlns:p14="http://schemas.microsoft.com/office/powerpoint/2010/main" val="181185186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D4F218-4301-2394-5842-64E6920477CD}"/>
              </a:ext>
            </a:extLst>
          </p:cNvPr>
          <p:cNvSpPr>
            <a:spLocks noGrp="1"/>
          </p:cNvSpPr>
          <p:nvPr>
            <p:ph type="title"/>
          </p:nvPr>
        </p:nvSpPr>
        <p:spPr/>
        <p:txBody>
          <a:bodyPr>
            <a:normAutofit/>
          </a:bodyPr>
          <a:lstStyle/>
          <a:p>
            <a:r>
              <a:rPr lang="en-US" sz="4800" dirty="0">
                <a:latin typeface="Times New Roman" panose="02020603050405020304" pitchFamily="18" charset="0"/>
                <a:cs typeface="Times New Roman" panose="02020603050405020304" pitchFamily="18" charset="0"/>
              </a:rPr>
              <a:t>Introduction</a:t>
            </a:r>
          </a:p>
        </p:txBody>
      </p:sp>
      <p:sp>
        <p:nvSpPr>
          <p:cNvPr id="5" name="Content Placeholder 4">
            <a:extLst>
              <a:ext uri="{FF2B5EF4-FFF2-40B4-BE49-F238E27FC236}">
                <a16:creationId xmlns:a16="http://schemas.microsoft.com/office/drawing/2014/main" id="{B65263C1-968E-A41C-627A-A3142110EEE0}"/>
              </a:ext>
            </a:extLst>
          </p:cNvPr>
          <p:cNvSpPr>
            <a:spLocks noGrp="1"/>
          </p:cNvSpPr>
          <p:nvPr>
            <p:ph idx="1"/>
          </p:nvPr>
        </p:nvSpPr>
        <p:spPr>
          <a:xfrm>
            <a:off x="720213" y="2082493"/>
            <a:ext cx="10515600" cy="4351338"/>
          </a:xfrm>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The Car Repair and Maintenance App is designed to help users take care of their vehicles in a simple and easy way. It keeps a record of all past services and repairs, reminds users about upcoming maintenance tasks, and allows them to check the health of each car. This app is designed specially for car owners. By keeping track of everything in one place, it helps increase the life of the vehicle, reduce repair costs, and make car maintenance more organized and stress-free.</a:t>
            </a:r>
          </a:p>
        </p:txBody>
      </p:sp>
      <p:pic>
        <p:nvPicPr>
          <p:cNvPr id="7" name="Picture 6" descr="A green shield with gold letters and a gold laurel wreath&#10;&#10;AI-generated content may be incorrect.">
            <a:extLst>
              <a:ext uri="{FF2B5EF4-FFF2-40B4-BE49-F238E27FC236}">
                <a16:creationId xmlns:a16="http://schemas.microsoft.com/office/drawing/2014/main" id="{B1FD39C9-57F2-2511-5FEE-BF203868FF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32335" y="169222"/>
            <a:ext cx="1824704" cy="1717368"/>
          </a:xfrm>
          <a:prstGeom prst="rect">
            <a:avLst/>
          </a:prstGeom>
        </p:spPr>
      </p:pic>
    </p:spTree>
    <p:extLst>
      <p:ext uri="{BB962C8B-B14F-4D97-AF65-F5344CB8AC3E}">
        <p14:creationId xmlns:p14="http://schemas.microsoft.com/office/powerpoint/2010/main" val="152707028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6C15CB-5797-C5EC-18F3-A7FC5D7E117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417AB5E-D518-3260-056D-8847FA6E9CB0}"/>
              </a:ext>
            </a:extLst>
          </p:cNvPr>
          <p:cNvSpPr>
            <a:spLocks noGrp="1"/>
          </p:cNvSpPr>
          <p:nvPr>
            <p:ph type="title"/>
          </p:nvPr>
        </p:nvSpPr>
        <p:spPr>
          <a:xfrm>
            <a:off x="734961" y="169222"/>
            <a:ext cx="10515600" cy="1325563"/>
          </a:xfrm>
        </p:spPr>
        <p:txBody>
          <a:bodyPr>
            <a:normAutofit fontScale="90000"/>
          </a:bodyPr>
          <a:lstStyle/>
          <a:p>
            <a:r>
              <a:rPr lang="en-US" sz="4800" dirty="0"/>
              <a:t>Software Requirement Specifications	</a:t>
            </a:r>
            <a:endParaRPr lang="en-US" sz="4800" dirty="0">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167E2816-0BFF-6D41-6323-7D279705B336}"/>
              </a:ext>
            </a:extLst>
          </p:cNvPr>
          <p:cNvSpPr>
            <a:spLocks noGrp="1"/>
          </p:cNvSpPr>
          <p:nvPr>
            <p:ph idx="1"/>
          </p:nvPr>
        </p:nvSpPr>
        <p:spPr>
          <a:xfrm>
            <a:off x="390833" y="1494785"/>
            <a:ext cx="11675806" cy="4351338"/>
          </a:xfrm>
        </p:spPr>
        <p:txBody>
          <a:bodyPr>
            <a:normAutofit lnSpcReduction="10000"/>
          </a:bodyPr>
          <a:lstStyle/>
          <a:p>
            <a:pPr marL="0" indent="0">
              <a:buNone/>
            </a:pPr>
            <a:r>
              <a:rPr lang="en-US" sz="3200" b="1" dirty="0">
                <a:latin typeface="Times New Roman" panose="02020603050405020304" pitchFamily="18" charset="0"/>
                <a:cs typeface="Times New Roman" panose="02020603050405020304" pitchFamily="18" charset="0"/>
              </a:rPr>
              <a:t>Functionals Requirements </a:t>
            </a:r>
          </a:p>
          <a:p>
            <a:pPr>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 Users can add multiple cars and save details like model, year, license plate, and VIN.</a:t>
            </a:r>
          </a:p>
          <a:p>
            <a:pPr>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 Users can enter car health information (engine, tires, fluids, brakes, etc.).</a:t>
            </a:r>
          </a:p>
          <a:p>
            <a:pPr>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 Users can log odometer readings and keep track of them with dates.</a:t>
            </a:r>
          </a:p>
          <a:p>
            <a:pPr>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 The app records fuel and service costs and calculates:</a:t>
            </a:r>
          </a:p>
          <a:p>
            <a:pPr marL="457200" lvl="1" indent="0">
              <a:buNone/>
            </a:pPr>
            <a:r>
              <a:rPr lang="en-US" sz="2000" dirty="0">
                <a:latin typeface="Times New Roman" panose="02020603050405020304" pitchFamily="18" charset="0"/>
                <a:cs typeface="Times New Roman" panose="02020603050405020304" pitchFamily="18" charset="0"/>
              </a:rPr>
              <a:t> Cost per kilometer</a:t>
            </a:r>
          </a:p>
          <a:p>
            <a:pPr marL="457200" lvl="1" indent="0">
              <a:buNone/>
            </a:pPr>
            <a:r>
              <a:rPr lang="en-US" sz="2000" dirty="0">
                <a:latin typeface="Times New Roman" panose="02020603050405020304" pitchFamily="18" charset="0"/>
                <a:cs typeface="Times New Roman" panose="02020603050405020304" pitchFamily="18" charset="0"/>
              </a:rPr>
              <a:t> Fuel efficiency</a:t>
            </a:r>
          </a:p>
          <a:p>
            <a:pPr>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Users can set maintenance reminders and get notifications when they are due.</a:t>
            </a:r>
          </a:p>
          <a:p>
            <a:pPr>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The app shows health alerts and classifies them as critical or warning.</a:t>
            </a:r>
          </a:p>
          <a:p>
            <a:pPr>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Admins can view the user list and deactivate accounts when needed.</a:t>
            </a: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endParaRPr 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endParaRPr 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endParaRPr 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endParaRPr 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endParaRPr 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endParaRPr 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p:txBody>
      </p:sp>
      <p:pic>
        <p:nvPicPr>
          <p:cNvPr id="7" name="Picture 6" descr="A green shield with gold letters and a gold laurel wreath&#10;&#10;AI-generated content may be incorrect.">
            <a:extLst>
              <a:ext uri="{FF2B5EF4-FFF2-40B4-BE49-F238E27FC236}">
                <a16:creationId xmlns:a16="http://schemas.microsoft.com/office/drawing/2014/main" id="{09071D01-B783-8E8A-EC44-636414B7C1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32335" y="169222"/>
            <a:ext cx="1824704" cy="1717368"/>
          </a:xfrm>
          <a:prstGeom prst="rect">
            <a:avLst/>
          </a:prstGeom>
        </p:spPr>
      </p:pic>
    </p:spTree>
    <p:extLst>
      <p:ext uri="{BB962C8B-B14F-4D97-AF65-F5344CB8AC3E}">
        <p14:creationId xmlns:p14="http://schemas.microsoft.com/office/powerpoint/2010/main" val="231040461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ED2ABF-519B-1D5C-3AB0-391DC579F8A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0439FCA-B4C5-8E5D-393C-89248F77EBF5}"/>
              </a:ext>
            </a:extLst>
          </p:cNvPr>
          <p:cNvSpPr>
            <a:spLocks noGrp="1"/>
          </p:cNvSpPr>
          <p:nvPr>
            <p:ph type="title"/>
          </p:nvPr>
        </p:nvSpPr>
        <p:spPr>
          <a:xfrm>
            <a:off x="734961" y="169222"/>
            <a:ext cx="10515600" cy="1325563"/>
          </a:xfrm>
        </p:spPr>
        <p:txBody>
          <a:bodyPr>
            <a:normAutofit fontScale="90000"/>
          </a:bodyPr>
          <a:lstStyle/>
          <a:p>
            <a:r>
              <a:rPr lang="en-US" sz="4800" dirty="0"/>
              <a:t>Software Requirement Specifications	</a:t>
            </a:r>
            <a:endParaRPr lang="en-US" sz="4800" dirty="0">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ABB25E28-5E8F-E655-B9A2-20C5F4594003}"/>
              </a:ext>
            </a:extLst>
          </p:cNvPr>
          <p:cNvSpPr>
            <a:spLocks noGrp="1"/>
          </p:cNvSpPr>
          <p:nvPr>
            <p:ph idx="1"/>
          </p:nvPr>
        </p:nvSpPr>
        <p:spPr>
          <a:xfrm>
            <a:off x="516194" y="1494785"/>
            <a:ext cx="11675806" cy="4351338"/>
          </a:xfrm>
        </p:spPr>
        <p:txBody>
          <a:bodyPr>
            <a:normAutofit/>
          </a:bodyPr>
          <a:lstStyle/>
          <a:p>
            <a:pPr marL="0" indent="0">
              <a:buNone/>
            </a:pPr>
            <a:r>
              <a:rPr lang="en-US" sz="3200" b="1" dirty="0">
                <a:latin typeface="Times New Roman" panose="02020603050405020304" pitchFamily="18" charset="0"/>
                <a:cs typeface="Times New Roman" panose="02020603050405020304" pitchFamily="18" charset="0"/>
              </a:rPr>
              <a:t>Non-Functionals Requirements </a:t>
            </a:r>
          </a:p>
          <a:p>
            <a:pPr>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 REQ-1: The app should work smoothly even with 1000 or more records.</a:t>
            </a:r>
          </a:p>
          <a:p>
            <a:pPr>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 REQ-2: Users should be able to back up their data </a:t>
            </a:r>
            <a:r>
              <a:rPr lang="en-US" sz="2400" dirty="0" smtClean="0">
                <a:latin typeface="Times New Roman" panose="02020603050405020304" pitchFamily="18" charset="0"/>
                <a:cs typeface="Times New Roman" panose="02020603050405020304" pitchFamily="18" charset="0"/>
              </a:rPr>
              <a:t>manually </a:t>
            </a:r>
            <a:r>
              <a:rPr lang="en-US" sz="2400" dirty="0">
                <a:latin typeface="Times New Roman" panose="02020603050405020304" pitchFamily="18" charset="0"/>
                <a:cs typeface="Times New Roman" panose="02020603050405020304" pitchFamily="18" charset="0"/>
              </a:rPr>
              <a:t>to keep it safe.</a:t>
            </a:r>
          </a:p>
          <a:p>
            <a:pPr>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 REQ-3: The app should be easy to use, have a simple design, and be reliable for storing data..</a:t>
            </a:r>
          </a:p>
          <a:p>
            <a:pPr>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 REQ-4: Only the user who owns the car data can edit it, and every change needs confirmation before saving.</a:t>
            </a:r>
          </a:p>
          <a:p>
            <a:pPr>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 REQ-5: The app should open quickly and respond fast when users add or view information. </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p:txBody>
      </p:sp>
      <p:pic>
        <p:nvPicPr>
          <p:cNvPr id="7" name="Picture 6" descr="A green shield with gold letters and a gold laurel wreath&#10;&#10;AI-generated content may be incorrect.">
            <a:extLst>
              <a:ext uri="{FF2B5EF4-FFF2-40B4-BE49-F238E27FC236}">
                <a16:creationId xmlns:a16="http://schemas.microsoft.com/office/drawing/2014/main" id="{11174C68-2B45-9064-5DC1-47BF59BB8D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32335" y="169222"/>
            <a:ext cx="1824704" cy="1717368"/>
          </a:xfrm>
          <a:prstGeom prst="rect">
            <a:avLst/>
          </a:prstGeom>
        </p:spPr>
      </p:pic>
    </p:spTree>
    <p:extLst>
      <p:ext uri="{BB962C8B-B14F-4D97-AF65-F5344CB8AC3E}">
        <p14:creationId xmlns:p14="http://schemas.microsoft.com/office/powerpoint/2010/main" val="333277587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D61D43-7375-0FB4-B5C8-F89BEB34089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D19D1C3-83DF-0AA6-CF4D-D2CE9C7468DA}"/>
              </a:ext>
            </a:extLst>
          </p:cNvPr>
          <p:cNvSpPr>
            <a:spLocks noGrp="1"/>
          </p:cNvSpPr>
          <p:nvPr>
            <p:ph type="title"/>
          </p:nvPr>
        </p:nvSpPr>
        <p:spPr>
          <a:xfrm>
            <a:off x="383459" y="228216"/>
            <a:ext cx="10515600" cy="1325563"/>
          </a:xfrm>
        </p:spPr>
        <p:txBody>
          <a:bodyPr>
            <a:normAutofit fontScale="90000"/>
          </a:bodyPr>
          <a:lstStyle/>
          <a:p>
            <a:r>
              <a:rPr lang="en-US" sz="4800" dirty="0"/>
              <a:t>Software Requirement Specifications	</a:t>
            </a:r>
            <a:endParaRPr lang="en-US" sz="4800" dirty="0">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76526079-5081-DA5F-C1A6-B64A79D06EE6}"/>
              </a:ext>
            </a:extLst>
          </p:cNvPr>
          <p:cNvSpPr>
            <a:spLocks noGrp="1"/>
          </p:cNvSpPr>
          <p:nvPr>
            <p:ph idx="1"/>
          </p:nvPr>
        </p:nvSpPr>
        <p:spPr>
          <a:xfrm>
            <a:off x="383459" y="1612773"/>
            <a:ext cx="11675806" cy="4351338"/>
          </a:xfrm>
        </p:spPr>
        <p:txBody>
          <a:bodyPr>
            <a:normAutofit/>
          </a:bodyPr>
          <a:lstStyle/>
          <a:p>
            <a:pPr marL="0" indent="0">
              <a:buNone/>
            </a:pPr>
            <a:r>
              <a:rPr lang="en-US" sz="3200" b="1" dirty="0">
                <a:latin typeface="Times New Roman" panose="02020603050405020304" pitchFamily="18" charset="0"/>
                <a:cs typeface="Times New Roman" panose="02020603050405020304" pitchFamily="18" charset="0"/>
              </a:rPr>
              <a:t>Constraints</a:t>
            </a:r>
          </a:p>
          <a:p>
            <a:pPr>
              <a:buFont typeface="Wingdings" panose="05000000000000000000" pitchFamily="2" charset="2"/>
              <a:buChar char="v"/>
            </a:pPr>
            <a:r>
              <a:rPr lang="en-US" sz="2400" dirty="0" smtClean="0">
                <a:latin typeface="Times New Roman" panose="02020603050405020304" pitchFamily="18" charset="0"/>
                <a:cs typeface="Times New Roman" panose="02020603050405020304" pitchFamily="18" charset="0"/>
              </a:rPr>
              <a:t>All </a:t>
            </a:r>
            <a:r>
              <a:rPr lang="en-US" sz="2400" dirty="0">
                <a:latin typeface="Times New Roman" panose="02020603050405020304" pitchFamily="18" charset="0"/>
                <a:cs typeface="Times New Roman" panose="02020603050405020304" pitchFamily="18" charset="0"/>
              </a:rPr>
              <a:t>user data (car info, login details, etc.) must be </a:t>
            </a:r>
            <a:r>
              <a:rPr lang="en-US" sz="2400" b="1" dirty="0">
                <a:latin typeface="Times New Roman" panose="02020603050405020304" pitchFamily="18" charset="0"/>
                <a:cs typeface="Times New Roman" panose="02020603050405020304" pitchFamily="18" charset="0"/>
              </a:rPr>
              <a:t>encrypted</a:t>
            </a:r>
            <a:r>
              <a:rPr lang="en-US" sz="2400" dirty="0">
                <a:latin typeface="Times New Roman" panose="02020603050405020304" pitchFamily="18" charset="0"/>
                <a:cs typeface="Times New Roman" panose="02020603050405020304" pitchFamily="18" charset="0"/>
              </a:rPr>
              <a:t> when stored or sent, to keep it </a:t>
            </a:r>
          </a:p>
          <a:p>
            <a:pPr marL="0" indent="0">
              <a:buNone/>
            </a:pPr>
            <a:r>
              <a:rPr lang="en-US" sz="2400" dirty="0">
                <a:latin typeface="Times New Roman" panose="02020603050405020304" pitchFamily="18" charset="0"/>
                <a:cs typeface="Times New Roman" panose="02020603050405020304" pitchFamily="18" charset="0"/>
              </a:rPr>
              <a:t>    safe.</a:t>
            </a:r>
          </a:p>
          <a:p>
            <a:pPr>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 The interface must be </a:t>
            </a:r>
            <a:r>
              <a:rPr lang="en-US" sz="2400" b="1" dirty="0">
                <a:latin typeface="Times New Roman" panose="02020603050405020304" pitchFamily="18" charset="0"/>
                <a:cs typeface="Times New Roman" panose="02020603050405020304" pitchFamily="18" charset="0"/>
              </a:rPr>
              <a:t>responsive</a:t>
            </a:r>
            <a:r>
              <a:rPr lang="en-US" sz="2400" dirty="0">
                <a:latin typeface="Times New Roman" panose="02020603050405020304" pitchFamily="18" charset="0"/>
                <a:cs typeface="Times New Roman" panose="02020603050405020304" pitchFamily="18" charset="0"/>
              </a:rPr>
              <a:t> (adjust to different screen sizes) and </a:t>
            </a:r>
            <a:r>
              <a:rPr lang="en-US" sz="2400" b="1" dirty="0">
                <a:latin typeface="Times New Roman" panose="02020603050405020304" pitchFamily="18" charset="0"/>
                <a:cs typeface="Times New Roman" panose="02020603050405020304" pitchFamily="18" charset="0"/>
              </a:rPr>
              <a:t>easy to use</a:t>
            </a:r>
            <a:r>
              <a:rPr lang="en-US" sz="2400" dirty="0">
                <a:latin typeface="Times New Roman" panose="02020603050405020304" pitchFamily="18" charset="0"/>
                <a:cs typeface="Times New Roman" panose="02020603050405020304" pitchFamily="18" charset="0"/>
              </a:rPr>
              <a:t> for all </a:t>
            </a:r>
          </a:p>
          <a:p>
            <a:pPr marL="0" indent="0">
              <a:buNone/>
            </a:pPr>
            <a:r>
              <a:rPr lang="en-US" sz="2400" dirty="0">
                <a:latin typeface="Times New Roman" panose="02020603050405020304" pitchFamily="18" charset="0"/>
                <a:cs typeface="Times New Roman" panose="02020603050405020304" pitchFamily="18" charset="0"/>
              </a:rPr>
              <a:t>     types of users.</a:t>
            </a:r>
          </a:p>
          <a:p>
            <a:pPr>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 Any updates to the app must </a:t>
            </a:r>
            <a:r>
              <a:rPr lang="en-US" sz="2400" b="1" dirty="0">
                <a:latin typeface="Times New Roman" panose="02020603050405020304" pitchFamily="18" charset="0"/>
                <a:cs typeface="Times New Roman" panose="02020603050405020304" pitchFamily="18" charset="0"/>
              </a:rPr>
              <a:t>not delete or break</a:t>
            </a:r>
            <a:r>
              <a:rPr lang="en-US" sz="2400" dirty="0">
                <a:latin typeface="Times New Roman" panose="02020603050405020304" pitchFamily="18" charset="0"/>
                <a:cs typeface="Times New Roman" panose="02020603050405020304" pitchFamily="18" charset="0"/>
              </a:rPr>
              <a:t> the existing user data.</a:t>
            </a: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p:txBody>
      </p:sp>
      <p:pic>
        <p:nvPicPr>
          <p:cNvPr id="7" name="Picture 6" descr="A green shield with gold letters and a gold laurel wreath&#10;&#10;AI-generated content may be incorrect.">
            <a:extLst>
              <a:ext uri="{FF2B5EF4-FFF2-40B4-BE49-F238E27FC236}">
                <a16:creationId xmlns:a16="http://schemas.microsoft.com/office/drawing/2014/main" id="{CFE8E913-0328-758F-FFE8-A6CABF8066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32335" y="169222"/>
            <a:ext cx="1824704" cy="1717368"/>
          </a:xfrm>
          <a:prstGeom prst="rect">
            <a:avLst/>
          </a:prstGeom>
        </p:spPr>
      </p:pic>
    </p:spTree>
    <p:extLst>
      <p:ext uri="{BB962C8B-B14F-4D97-AF65-F5344CB8AC3E}">
        <p14:creationId xmlns:p14="http://schemas.microsoft.com/office/powerpoint/2010/main" val="38347598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007E96-927D-04DE-1D98-03B74E2542D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5FFB8C9-2257-A407-5F33-84CAA9BE4296}"/>
              </a:ext>
            </a:extLst>
          </p:cNvPr>
          <p:cNvSpPr>
            <a:spLocks noGrp="1"/>
          </p:cNvSpPr>
          <p:nvPr>
            <p:ph type="title"/>
          </p:nvPr>
        </p:nvSpPr>
        <p:spPr>
          <a:xfrm>
            <a:off x="383459" y="228216"/>
            <a:ext cx="10515600" cy="1325563"/>
          </a:xfrm>
        </p:spPr>
        <p:txBody>
          <a:bodyPr>
            <a:normAutofit fontScale="90000"/>
          </a:bodyPr>
          <a:lstStyle/>
          <a:p>
            <a:r>
              <a:rPr lang="en-US" sz="4800" dirty="0"/>
              <a:t>Software Requirement Specifications	</a:t>
            </a:r>
            <a:endParaRPr lang="en-US" sz="4800" dirty="0">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500602A5-94BF-6D84-C029-3AB1F347D7EA}"/>
              </a:ext>
            </a:extLst>
          </p:cNvPr>
          <p:cNvSpPr>
            <a:spLocks noGrp="1"/>
          </p:cNvSpPr>
          <p:nvPr>
            <p:ph idx="1"/>
          </p:nvPr>
        </p:nvSpPr>
        <p:spPr>
          <a:xfrm>
            <a:off x="383459" y="1612773"/>
            <a:ext cx="11675806" cy="4351338"/>
          </a:xfrm>
        </p:spPr>
        <p:txBody>
          <a:bodyPr>
            <a:normAutofit/>
          </a:bodyPr>
          <a:lstStyle/>
          <a:p>
            <a:pPr marL="0" indent="0">
              <a:buNone/>
            </a:pPr>
            <a:r>
              <a:rPr lang="en-US" sz="3200" b="1" dirty="0">
                <a:latin typeface="Times New Roman" panose="02020603050405020304" pitchFamily="18" charset="0"/>
                <a:cs typeface="Times New Roman" panose="02020603050405020304" pitchFamily="18" charset="0"/>
              </a:rPr>
              <a:t>Parameters</a:t>
            </a:r>
          </a:p>
          <a:p>
            <a:pPr>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Mileage (Odometer)</a:t>
            </a:r>
            <a:r>
              <a:rPr lang="en-US" sz="2400" dirty="0">
                <a:latin typeface="Times New Roman" panose="02020603050405020304" pitchFamily="18" charset="0"/>
                <a:cs typeface="Times New Roman" panose="02020603050405020304" pitchFamily="18" charset="0"/>
              </a:rPr>
              <a:t>: Users enter how many km their car has driven </a:t>
            </a:r>
          </a:p>
          <a:p>
            <a:pPr>
              <a:buFont typeface="Wingdings" panose="05000000000000000000" pitchFamily="2" charset="2"/>
              <a:buChar char="v"/>
            </a:pPr>
            <a:r>
              <a:rPr lang="en-US" sz="2400" b="1" dirty="0">
                <a:latin typeface="Times New Roman" panose="02020603050405020304" pitchFamily="18" charset="0"/>
                <a:cs typeface="Times New Roman" panose="02020603050405020304" pitchFamily="18" charset="0"/>
              </a:rPr>
              <a:t> Car Health Info: </a:t>
            </a:r>
            <a:r>
              <a:rPr lang="en-US" sz="2400" dirty="0">
                <a:latin typeface="Times New Roman" panose="02020603050405020304" pitchFamily="18" charset="0"/>
                <a:cs typeface="Times New Roman" panose="02020603050405020304" pitchFamily="18" charset="0"/>
              </a:rPr>
              <a:t>Users add info about engine, tires, etc. </a:t>
            </a:r>
          </a:p>
          <a:p>
            <a:pPr>
              <a:buFont typeface="Wingdings" panose="05000000000000000000" pitchFamily="2" charset="2"/>
              <a:buChar char="v"/>
            </a:pPr>
            <a:r>
              <a:rPr lang="en-US" sz="2400" b="1" dirty="0">
                <a:latin typeface="Times New Roman" panose="02020603050405020304" pitchFamily="18" charset="0"/>
                <a:cs typeface="Times New Roman" panose="02020603050405020304" pitchFamily="18" charset="0"/>
              </a:rPr>
              <a:t> Reminders: </a:t>
            </a:r>
            <a:r>
              <a:rPr lang="en-US" sz="2400" dirty="0">
                <a:latin typeface="Times New Roman" panose="02020603050405020304" pitchFamily="18" charset="0"/>
                <a:cs typeface="Times New Roman" panose="02020603050405020304" pitchFamily="18" charset="0"/>
              </a:rPr>
              <a:t>Users set reminders based on date or distance.</a:t>
            </a:r>
          </a:p>
          <a:p>
            <a:pPr>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Costs</a:t>
            </a:r>
            <a:r>
              <a:rPr lang="en-US" sz="2400" dirty="0">
                <a:latin typeface="Times New Roman" panose="02020603050405020304" pitchFamily="18" charset="0"/>
                <a:cs typeface="Times New Roman" panose="02020603050405020304" pitchFamily="18" charset="0"/>
              </a:rPr>
              <a:t>: Users enter fuel and service costs</a:t>
            </a:r>
            <a:r>
              <a:rPr lang="en-US" sz="24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p:txBody>
      </p:sp>
      <p:pic>
        <p:nvPicPr>
          <p:cNvPr id="7" name="Picture 6" descr="A green shield with gold letters and a gold laurel wreath&#10;&#10;AI-generated content may be incorrect.">
            <a:extLst>
              <a:ext uri="{FF2B5EF4-FFF2-40B4-BE49-F238E27FC236}">
                <a16:creationId xmlns:a16="http://schemas.microsoft.com/office/drawing/2014/main" id="{B0CF9808-63A5-664A-2258-D10FC154D1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32335" y="169222"/>
            <a:ext cx="1824704" cy="1717368"/>
          </a:xfrm>
          <a:prstGeom prst="rect">
            <a:avLst/>
          </a:prstGeom>
        </p:spPr>
      </p:pic>
    </p:spTree>
    <p:extLst>
      <p:ext uri="{BB962C8B-B14F-4D97-AF65-F5344CB8AC3E}">
        <p14:creationId xmlns:p14="http://schemas.microsoft.com/office/powerpoint/2010/main" val="196859405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C78ECC-D3BA-3EB8-285E-5911FAE10DF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6533D95-47C4-2542-C935-2B920B3C54C2}"/>
              </a:ext>
            </a:extLst>
          </p:cNvPr>
          <p:cNvSpPr>
            <a:spLocks noGrp="1"/>
          </p:cNvSpPr>
          <p:nvPr>
            <p:ph type="title"/>
          </p:nvPr>
        </p:nvSpPr>
        <p:spPr>
          <a:xfrm>
            <a:off x="383459" y="228216"/>
            <a:ext cx="10515600" cy="1325563"/>
          </a:xfrm>
        </p:spPr>
        <p:txBody>
          <a:bodyPr>
            <a:normAutofit fontScale="90000"/>
          </a:bodyPr>
          <a:lstStyle/>
          <a:p>
            <a:r>
              <a:rPr lang="en-US" sz="4800" dirty="0"/>
              <a:t>Software Requirement Specifications	</a:t>
            </a:r>
            <a:endParaRPr lang="en-US" sz="4800" dirty="0">
              <a:latin typeface="Times New Roman" panose="02020603050405020304" pitchFamily="18" charset="0"/>
              <a:cs typeface="Times New Roman" panose="02020603050405020304" pitchFamily="18" charset="0"/>
            </a:endParaRPr>
          </a:p>
        </p:txBody>
      </p:sp>
      <p:pic>
        <p:nvPicPr>
          <p:cNvPr id="7" name="Picture 6" descr="A green shield with gold letters and a gold laurel wreath&#10;&#10;AI-generated content may be incorrect.">
            <a:extLst>
              <a:ext uri="{FF2B5EF4-FFF2-40B4-BE49-F238E27FC236}">
                <a16:creationId xmlns:a16="http://schemas.microsoft.com/office/drawing/2014/main" id="{3A03CA65-1E60-92AF-7CF8-5F79FEA7F3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47083" y="32313"/>
            <a:ext cx="1824704" cy="1717368"/>
          </a:xfrm>
          <a:prstGeom prst="rect">
            <a:avLst/>
          </a:prstGeom>
        </p:spPr>
      </p:pic>
      <p:sp>
        <p:nvSpPr>
          <p:cNvPr id="10" name="Content Placeholder 9">
            <a:extLst>
              <a:ext uri="{FF2B5EF4-FFF2-40B4-BE49-F238E27FC236}">
                <a16:creationId xmlns:a16="http://schemas.microsoft.com/office/drawing/2014/main" id="{048C09A9-C934-92DA-1B47-A034C4070211}"/>
              </a:ext>
            </a:extLst>
          </p:cNvPr>
          <p:cNvSpPr>
            <a:spLocks noGrp="1"/>
          </p:cNvSpPr>
          <p:nvPr>
            <p:ph idx="1"/>
          </p:nvPr>
        </p:nvSpPr>
        <p:spPr>
          <a:xfrm>
            <a:off x="610829" y="1680679"/>
            <a:ext cx="10970341" cy="5032375"/>
          </a:xfrm>
        </p:spPr>
        <p:txBody>
          <a:bodyPr>
            <a:normAutofit lnSpcReduction="10000"/>
          </a:bodyPr>
          <a:lstStyle/>
          <a:p>
            <a:pPr marL="0" indent="0">
              <a:buNone/>
            </a:pPr>
            <a:r>
              <a:rPr lang="en-US" sz="3200" b="1" dirty="0">
                <a:latin typeface="Times New Roman" panose="02020603050405020304" pitchFamily="18" charset="0"/>
                <a:cs typeface="Times New Roman" panose="02020603050405020304" pitchFamily="18" charset="0"/>
              </a:rPr>
              <a:t>Use Case Diagram</a:t>
            </a:r>
          </a:p>
          <a:p>
            <a:pPr marL="0" indent="0">
              <a:buNone/>
            </a:pPr>
            <a:r>
              <a:rPr lang="en-US" dirty="0">
                <a:latin typeface="Times New Roman" panose="02020603050405020304" pitchFamily="18" charset="0"/>
                <a:cs typeface="Times New Roman" panose="02020603050405020304" pitchFamily="18" charset="0"/>
              </a:rPr>
              <a:t>Actors</a:t>
            </a:r>
          </a:p>
          <a:p>
            <a:pPr lvl="1">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Car User</a:t>
            </a:r>
          </a:p>
          <a:p>
            <a:pPr lvl="1">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System Administrator</a:t>
            </a:r>
          </a:p>
          <a:p>
            <a:pPr marL="0" indent="0">
              <a:buNone/>
            </a:pPr>
            <a:r>
              <a:rPr lang="en-US" dirty="0">
                <a:latin typeface="Times New Roman" panose="02020603050405020304" pitchFamily="18" charset="0"/>
                <a:cs typeface="Times New Roman" panose="02020603050405020304" pitchFamily="18" charset="0"/>
              </a:rPr>
              <a:t>Use Cases</a:t>
            </a:r>
          </a:p>
          <a:p>
            <a:pPr lvl="1">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Manage Cars</a:t>
            </a:r>
          </a:p>
          <a:p>
            <a:pPr lvl="1">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Log Meter Reading</a:t>
            </a:r>
          </a:p>
          <a:p>
            <a:pPr lvl="1">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Set Maintenance Remainder</a:t>
            </a:r>
          </a:p>
          <a:p>
            <a:pPr lvl="1">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Track Car Health</a:t>
            </a:r>
          </a:p>
          <a:p>
            <a:pPr lvl="1">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View Alerts</a:t>
            </a:r>
          </a:p>
          <a:p>
            <a:pPr lvl="1">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Manage Users</a:t>
            </a:r>
          </a:p>
          <a:p>
            <a:pPr lvl="1">
              <a:buFont typeface="Wingdings" panose="05000000000000000000" pitchFamily="2" charset="2"/>
              <a:buChar char="v"/>
            </a:pPr>
            <a:r>
              <a:rPr lang="en-US" sz="1800" dirty="0">
                <a:latin typeface="Times New Roman" panose="02020603050405020304" pitchFamily="18" charset="0"/>
                <a:cs typeface="Times New Roman" panose="02020603050405020304" pitchFamily="18" charset="0"/>
              </a:rPr>
              <a:t>View System Logs</a:t>
            </a:r>
          </a:p>
          <a:p>
            <a:pPr marL="0" indent="0">
              <a:buNone/>
            </a:pPr>
            <a:endParaRPr lang="en-US" sz="2000" b="1" dirty="0">
              <a:latin typeface="Times New Roman" panose="02020603050405020304" pitchFamily="18" charset="0"/>
              <a:cs typeface="Times New Roman" panose="02020603050405020304" pitchFamily="18" charset="0"/>
            </a:endParaRPr>
          </a:p>
          <a:p>
            <a:pPr marL="0" indent="0">
              <a:buNone/>
            </a:pPr>
            <a:r>
              <a:rPr lang="en-US" sz="2400" b="1" dirty="0">
                <a:latin typeface="Times New Roman" panose="02020603050405020304" pitchFamily="18" charset="0"/>
                <a:cs typeface="Times New Roman" panose="02020603050405020304" pitchFamily="18" charset="0"/>
              </a:rPr>
              <a:t>    </a:t>
            </a:r>
          </a:p>
        </p:txBody>
      </p:sp>
      <p:pic>
        <p:nvPicPr>
          <p:cNvPr id="12" name="Picture 11">
            <a:extLst>
              <a:ext uri="{FF2B5EF4-FFF2-40B4-BE49-F238E27FC236}">
                <a16:creationId xmlns:a16="http://schemas.microsoft.com/office/drawing/2014/main" id="{AECAACD1-7C65-54B9-659F-B548C298243B}"/>
              </a:ext>
            </a:extLst>
          </p:cNvPr>
          <p:cNvPicPr>
            <a:picLocks noChangeAspect="1"/>
          </p:cNvPicPr>
          <p:nvPr/>
        </p:nvPicPr>
        <p:blipFill>
          <a:blip r:embed="rId3"/>
          <a:stretch>
            <a:fillRect/>
          </a:stretch>
        </p:blipFill>
        <p:spPr>
          <a:xfrm>
            <a:off x="5456904" y="1700792"/>
            <a:ext cx="5250426" cy="5032375"/>
          </a:xfrm>
          <a:prstGeom prst="rect">
            <a:avLst/>
          </a:prstGeom>
        </p:spPr>
      </p:pic>
      <p:sp>
        <p:nvSpPr>
          <p:cNvPr id="13" name="TextBox 12">
            <a:extLst>
              <a:ext uri="{FF2B5EF4-FFF2-40B4-BE49-F238E27FC236}">
                <a16:creationId xmlns:a16="http://schemas.microsoft.com/office/drawing/2014/main" id="{50E0E5F6-AEF3-1010-96AC-D3577A99F85A}"/>
              </a:ext>
            </a:extLst>
          </p:cNvPr>
          <p:cNvSpPr txBox="1"/>
          <p:nvPr/>
        </p:nvSpPr>
        <p:spPr>
          <a:xfrm>
            <a:off x="6087589" y="3503409"/>
            <a:ext cx="1002890" cy="276999"/>
          </a:xfrm>
          <a:prstGeom prst="rect">
            <a:avLst/>
          </a:prstGeom>
          <a:noFill/>
        </p:spPr>
        <p:txBody>
          <a:bodyPr wrap="square" rtlCol="0">
            <a:spAutoFit/>
          </a:bodyPr>
          <a:lstStyle/>
          <a:p>
            <a:r>
              <a:rPr lang="en-US" sz="1200" b="1" dirty="0">
                <a:latin typeface="Times New Roman" panose="02020603050405020304" pitchFamily="18" charset="0"/>
                <a:cs typeface="Times New Roman" panose="02020603050405020304" pitchFamily="18" charset="0"/>
              </a:rPr>
              <a:t>Car User</a:t>
            </a:r>
          </a:p>
        </p:txBody>
      </p:sp>
      <p:sp>
        <p:nvSpPr>
          <p:cNvPr id="14" name="TextBox 13">
            <a:extLst>
              <a:ext uri="{FF2B5EF4-FFF2-40B4-BE49-F238E27FC236}">
                <a16:creationId xmlns:a16="http://schemas.microsoft.com/office/drawing/2014/main" id="{8E555F19-F575-D4DE-4BD2-EE3072703344}"/>
              </a:ext>
            </a:extLst>
          </p:cNvPr>
          <p:cNvSpPr txBox="1"/>
          <p:nvPr/>
        </p:nvSpPr>
        <p:spPr>
          <a:xfrm>
            <a:off x="5948516" y="5860025"/>
            <a:ext cx="1543664" cy="461665"/>
          </a:xfrm>
          <a:prstGeom prst="rect">
            <a:avLst/>
          </a:prstGeom>
          <a:noFill/>
        </p:spPr>
        <p:txBody>
          <a:bodyPr wrap="square" rtlCol="0">
            <a:spAutoFit/>
          </a:bodyPr>
          <a:lstStyle/>
          <a:p>
            <a:r>
              <a:rPr lang="en-US" sz="1200" b="1" dirty="0">
                <a:latin typeface="Times New Roman" panose="02020603050405020304" pitchFamily="18" charset="0"/>
                <a:cs typeface="Times New Roman" panose="02020603050405020304" pitchFamily="18" charset="0"/>
              </a:rPr>
              <a:t>System Administrator</a:t>
            </a:r>
          </a:p>
        </p:txBody>
      </p:sp>
      <p:sp>
        <p:nvSpPr>
          <p:cNvPr id="15" name="Oval 14">
            <a:extLst>
              <a:ext uri="{FF2B5EF4-FFF2-40B4-BE49-F238E27FC236}">
                <a16:creationId xmlns:a16="http://schemas.microsoft.com/office/drawing/2014/main" id="{C770B7AF-90CB-D0E5-5303-3C72232FC7E6}"/>
              </a:ext>
            </a:extLst>
          </p:cNvPr>
          <p:cNvSpPr/>
          <p:nvPr/>
        </p:nvSpPr>
        <p:spPr>
          <a:xfrm>
            <a:off x="9972040" y="3661860"/>
            <a:ext cx="1016876" cy="519414"/>
          </a:xfrm>
          <a:prstGeom prst="ellipse">
            <a:avLst/>
          </a:prstGeom>
          <a:solidFill>
            <a:schemeClr val="accent6"/>
          </a:solidFill>
          <a:ln>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100" dirty="0">
                <a:solidFill>
                  <a:schemeClr val="tx1"/>
                </a:solidFill>
                <a:latin typeface="Times New Roman" panose="02020603050405020304" pitchFamily="18" charset="0"/>
                <a:cs typeface="Times New Roman" panose="02020603050405020304" pitchFamily="18" charset="0"/>
              </a:rPr>
              <a:t>Cost Tracking</a:t>
            </a:r>
          </a:p>
        </p:txBody>
      </p:sp>
      <p:cxnSp>
        <p:nvCxnSpPr>
          <p:cNvPr id="17" name="Straight Arrow Connector 16">
            <a:extLst>
              <a:ext uri="{FF2B5EF4-FFF2-40B4-BE49-F238E27FC236}">
                <a16:creationId xmlns:a16="http://schemas.microsoft.com/office/drawing/2014/main" id="{20FF685B-E746-B196-2974-33925F447F93}"/>
              </a:ext>
            </a:extLst>
          </p:cNvPr>
          <p:cNvCxnSpPr>
            <a:cxnSpLocks/>
            <a:endCxn id="15" idx="2"/>
          </p:cNvCxnSpPr>
          <p:nvPr/>
        </p:nvCxnSpPr>
        <p:spPr>
          <a:xfrm flipV="1">
            <a:off x="9497961" y="3921567"/>
            <a:ext cx="474079" cy="1903"/>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19" name="TextBox 18">
            <a:extLst>
              <a:ext uri="{FF2B5EF4-FFF2-40B4-BE49-F238E27FC236}">
                <a16:creationId xmlns:a16="http://schemas.microsoft.com/office/drawing/2014/main" id="{2B9F6D41-0BDD-BED5-E0C2-5A75016ABC42}"/>
              </a:ext>
            </a:extLst>
          </p:cNvPr>
          <p:cNvSpPr txBox="1"/>
          <p:nvPr/>
        </p:nvSpPr>
        <p:spPr>
          <a:xfrm>
            <a:off x="9391226" y="3661860"/>
            <a:ext cx="862399" cy="261610"/>
          </a:xfrm>
          <a:prstGeom prst="rect">
            <a:avLst/>
          </a:prstGeom>
          <a:noFill/>
        </p:spPr>
        <p:txBody>
          <a:bodyPr wrap="square" rtlCol="0">
            <a:spAutoFit/>
          </a:bodyPr>
          <a:lstStyle/>
          <a:p>
            <a:r>
              <a:rPr lang="en-US" sz="1050" b="1" dirty="0">
                <a:solidFill>
                  <a:schemeClr val="tx1">
                    <a:lumMod val="95000"/>
                    <a:lumOff val="5000"/>
                  </a:schemeClr>
                </a:solidFill>
                <a:latin typeface="Times New Roman" panose="02020603050405020304" pitchFamily="18" charset="0"/>
                <a:cs typeface="Times New Roman" panose="02020603050405020304" pitchFamily="18" charset="0"/>
              </a:rPr>
              <a:t>Include</a:t>
            </a:r>
          </a:p>
        </p:txBody>
      </p:sp>
    </p:spTree>
    <p:extLst>
      <p:ext uri="{BB962C8B-B14F-4D97-AF65-F5344CB8AC3E}">
        <p14:creationId xmlns:p14="http://schemas.microsoft.com/office/powerpoint/2010/main" val="149476495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AC014B-E388-D7C4-B34B-1C19B4C892A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2624357-5772-4E2F-7A8F-55DE8CE30044}"/>
              </a:ext>
            </a:extLst>
          </p:cNvPr>
          <p:cNvSpPr>
            <a:spLocks noGrp="1"/>
          </p:cNvSpPr>
          <p:nvPr>
            <p:ph type="title"/>
          </p:nvPr>
        </p:nvSpPr>
        <p:spPr>
          <a:xfrm>
            <a:off x="383459" y="228216"/>
            <a:ext cx="10515600" cy="1325563"/>
          </a:xfrm>
        </p:spPr>
        <p:txBody>
          <a:bodyPr>
            <a:normAutofit fontScale="90000"/>
          </a:bodyPr>
          <a:lstStyle/>
          <a:p>
            <a:r>
              <a:rPr lang="en-US" sz="4800" dirty="0"/>
              <a:t>Software Requirement Specifications	</a:t>
            </a:r>
            <a:endParaRPr lang="en-US" sz="4800" dirty="0">
              <a:latin typeface="Times New Roman" panose="02020603050405020304" pitchFamily="18" charset="0"/>
              <a:cs typeface="Times New Roman" panose="02020603050405020304" pitchFamily="18" charset="0"/>
            </a:endParaRPr>
          </a:p>
        </p:txBody>
      </p:sp>
      <p:pic>
        <p:nvPicPr>
          <p:cNvPr id="7" name="Picture 6" descr="A green shield with gold letters and a gold laurel wreath&#10;&#10;AI-generated content may be incorrect.">
            <a:extLst>
              <a:ext uri="{FF2B5EF4-FFF2-40B4-BE49-F238E27FC236}">
                <a16:creationId xmlns:a16="http://schemas.microsoft.com/office/drawing/2014/main" id="{26FC93CC-B63C-8C38-AB15-8204FB7EA9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47083" y="32313"/>
            <a:ext cx="1824704" cy="1717368"/>
          </a:xfrm>
          <a:prstGeom prst="rect">
            <a:avLst/>
          </a:prstGeom>
        </p:spPr>
      </p:pic>
      <p:sp>
        <p:nvSpPr>
          <p:cNvPr id="9" name="Content Placeholder 8">
            <a:extLst>
              <a:ext uri="{FF2B5EF4-FFF2-40B4-BE49-F238E27FC236}">
                <a16:creationId xmlns:a16="http://schemas.microsoft.com/office/drawing/2014/main" id="{FC475BED-FF3A-6A4B-9F99-1BF6768EC039}"/>
              </a:ext>
            </a:extLst>
          </p:cNvPr>
          <p:cNvSpPr>
            <a:spLocks noGrp="1"/>
          </p:cNvSpPr>
          <p:nvPr>
            <p:ph idx="1"/>
          </p:nvPr>
        </p:nvSpPr>
        <p:spPr>
          <a:xfrm>
            <a:off x="600643" y="1553779"/>
            <a:ext cx="10515600" cy="4351338"/>
          </a:xfrm>
        </p:spPr>
        <p:txBody>
          <a:bodyPr>
            <a:normAutofit/>
          </a:bodyPr>
          <a:lstStyle/>
          <a:p>
            <a:pPr marL="0" indent="0">
              <a:buNone/>
            </a:pPr>
            <a:r>
              <a:rPr lang="en-US" sz="3200" b="1" dirty="0">
                <a:latin typeface="Times New Roman" panose="02020603050405020304" pitchFamily="18" charset="0"/>
                <a:cs typeface="Times New Roman" panose="02020603050405020304" pitchFamily="18" charset="0"/>
              </a:rPr>
              <a:t>DFD Level 0</a:t>
            </a:r>
          </a:p>
        </p:txBody>
      </p:sp>
      <p:pic>
        <p:nvPicPr>
          <p:cNvPr id="17" name="Picture 16" descr="A diagram of a car repair application&#10;&#10;AI-generated content may be incorrect.">
            <a:extLst>
              <a:ext uri="{FF2B5EF4-FFF2-40B4-BE49-F238E27FC236}">
                <a16:creationId xmlns:a16="http://schemas.microsoft.com/office/drawing/2014/main" id="{358AF344-F7BD-DDE0-3327-CC658257AEE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1073" y="2153265"/>
            <a:ext cx="10990714" cy="4476519"/>
          </a:xfrm>
          <a:prstGeom prst="rect">
            <a:avLst/>
          </a:prstGeom>
        </p:spPr>
      </p:pic>
    </p:spTree>
    <p:extLst>
      <p:ext uri="{BB962C8B-B14F-4D97-AF65-F5344CB8AC3E}">
        <p14:creationId xmlns:p14="http://schemas.microsoft.com/office/powerpoint/2010/main" val="322547913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1870</TotalTime>
  <Words>890</Words>
  <Application>Microsoft Office PowerPoint</Application>
  <PresentationFormat>Widescreen</PresentationFormat>
  <Paragraphs>161</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Aptos</vt:lpstr>
      <vt:lpstr>Aptos Display</vt:lpstr>
      <vt:lpstr>Arial</vt:lpstr>
      <vt:lpstr>Times New Roman</vt:lpstr>
      <vt:lpstr>Wingdings</vt:lpstr>
      <vt:lpstr>Office Theme</vt:lpstr>
      <vt:lpstr>Car Repair and Maintenance App</vt:lpstr>
      <vt:lpstr>Problem Statement</vt:lpstr>
      <vt:lpstr>Introduction</vt:lpstr>
      <vt:lpstr>Software Requirement Specifications </vt:lpstr>
      <vt:lpstr>Software Requirement Specifications </vt:lpstr>
      <vt:lpstr>Software Requirement Specifications </vt:lpstr>
      <vt:lpstr>Software Requirement Specifications </vt:lpstr>
      <vt:lpstr>Software Requirement Specifications </vt:lpstr>
      <vt:lpstr>Software Requirement Specifications </vt:lpstr>
      <vt:lpstr>Software Requirement Specifications </vt:lpstr>
      <vt:lpstr>Software Requirement Specifications </vt:lpstr>
      <vt:lpstr>Detailed Design Document </vt:lpstr>
      <vt:lpstr>Detailed Design Document </vt:lpstr>
      <vt:lpstr>Detailed Design Document </vt:lpstr>
      <vt:lpstr>Detailed Design Document </vt:lpstr>
      <vt:lpstr>Detailed Design Document </vt:lpstr>
      <vt:lpstr>Detailed Design Document </vt:lpstr>
      <vt:lpstr>Test Report </vt:lpstr>
      <vt:lpstr>Test Report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 Repair and Maintenance App</dc:title>
  <dc:creator>bscs22f37</dc:creator>
  <cp:lastModifiedBy>Dell</cp:lastModifiedBy>
  <cp:revision>13</cp:revision>
  <dcterms:created xsi:type="dcterms:W3CDTF">2025-06-18T09:12:55Z</dcterms:created>
  <dcterms:modified xsi:type="dcterms:W3CDTF">2025-06-20T06:17:45Z</dcterms:modified>
</cp:coreProperties>
</file>