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7"/>
  </p:notesMasterIdLst>
  <p:sldIdLst>
    <p:sldId id="256" r:id="rId4"/>
    <p:sldId id="258" r:id="rId5"/>
    <p:sldId id="257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>
        <p:guide orient="horz" pos="576"/>
        <p:guide pos="305"/>
        <p:guide pos="5455"/>
        <p:guide pos="2880"/>
        <p:guide pos="2976"/>
        <p:guide pos="3070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8b7fbf5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c68b7fbf5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1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3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8b7fbf5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c68b7fbf5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51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71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8b7fbf5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c68b7fbf5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8b7fbf5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c68b7fbf5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05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1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4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0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8b7fbf5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c68b7fbf5f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85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rizalespe/Dataset-Sentimen-Analisis-Bahasa-Indonesia" TargetMode="External"/><Relationship Id="rId5" Type="http://schemas.openxmlformats.org/officeDocument/2006/relationships/hyperlink" Target="https://github.com/okkyibrohim/id-multi-label-hate-speech-and-abusive-language-detection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0"/>
          <p:cNvSpPr txBox="1"/>
          <p:nvPr/>
        </p:nvSpPr>
        <p:spPr>
          <a:xfrm>
            <a:off x="914400" y="4009266"/>
            <a:ext cx="7231438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Muhamad Munawir Amin –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Binar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Academy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40"/>
          <p:cNvSpPr txBox="1"/>
          <p:nvPr/>
        </p:nvSpPr>
        <p:spPr>
          <a:xfrm>
            <a:off x="1363500" y="2807046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1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kata abusive di </a:t>
            </a:r>
            <a:r>
              <a:rPr lang="en-US" sz="31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US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Instagram </a:t>
            </a:r>
            <a:r>
              <a:rPr lang="en-US" sz="31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Descriptive Analysis</a:t>
            </a: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1165776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b="1" i="1" dirty="0"/>
              <a:t>Exploratory Data Analysis </a:t>
            </a:r>
            <a:r>
              <a:rPr lang="en-ID" b="1" dirty="0"/>
              <a:t>(EDA)</a:t>
            </a:r>
          </a:p>
          <a:p>
            <a:endParaRPr lang="en-ID" b="1" dirty="0"/>
          </a:p>
          <a:p>
            <a:pPr algn="just"/>
            <a:br>
              <a:rPr lang="en-ID" b="1" dirty="0"/>
            </a:br>
            <a:endParaRPr lang="en-ID" b="1" i="1" dirty="0"/>
          </a:p>
        </p:txBody>
      </p:sp>
      <p:sp>
        <p:nvSpPr>
          <p:cNvPr id="8" name="Google Shape;164;p41">
            <a:extLst>
              <a:ext uri="{FF2B5EF4-FFF2-40B4-BE49-F238E27FC236}">
                <a16:creationId xmlns:a16="http://schemas.microsoft.com/office/drawing/2014/main" id="{186B5762-AF6B-4CAF-8F65-1598DA482D0C}"/>
              </a:ext>
            </a:extLst>
          </p:cNvPr>
          <p:cNvSpPr txBox="1"/>
          <p:nvPr/>
        </p:nvSpPr>
        <p:spPr>
          <a:xfrm>
            <a:off x="454374" y="4316524"/>
            <a:ext cx="8046159" cy="44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max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min di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total_word_old_text</a:t>
            </a:r>
            <a:r>
              <a:rPr lang="en-ID" dirty="0"/>
              <a:t>, </a:t>
            </a:r>
            <a:r>
              <a:rPr lang="en-ID" dirty="0" err="1"/>
              <a:t>total_word_censored_text</a:t>
            </a:r>
            <a:r>
              <a:rPr lang="en-ID" dirty="0"/>
              <a:t>, dan </a:t>
            </a:r>
            <a:r>
              <a:rPr lang="en-ID" dirty="0" err="1"/>
              <a:t>sum_of_censored_text</a:t>
            </a:r>
            <a:endParaRPr lang="en-ID" i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77810-DE26-46E2-B9DC-68B6C7053E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9" t="62716" r="7037" b="20165"/>
          <a:stretch/>
        </p:blipFill>
        <p:spPr>
          <a:xfrm>
            <a:off x="454374" y="1205767"/>
            <a:ext cx="8046159" cy="88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AA2AC-0777-4850-90DD-210B0DCF8C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5" t="51408" r="7037" b="29033"/>
          <a:stretch/>
        </p:blipFill>
        <p:spPr>
          <a:xfrm>
            <a:off x="523520" y="2158734"/>
            <a:ext cx="7977014" cy="1006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AD6FC-E129-47FB-BFA2-D6743362F4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69" t="57949" r="7038" b="24932"/>
          <a:stretch/>
        </p:blipFill>
        <p:spPr>
          <a:xfrm>
            <a:off x="454374" y="3300393"/>
            <a:ext cx="8046159" cy="880531"/>
          </a:xfrm>
          <a:prstGeom prst="rect">
            <a:avLst/>
          </a:prstGeom>
        </p:spPr>
      </p:pic>
      <p:sp>
        <p:nvSpPr>
          <p:cNvPr id="12" name="Google Shape;161;p41">
            <a:extLst>
              <a:ext uri="{FF2B5EF4-FFF2-40B4-BE49-F238E27FC236}">
                <a16:creationId xmlns:a16="http://schemas.microsoft.com/office/drawing/2014/main" id="{30B11A49-4336-483E-B23C-0CE3CA24FCE6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2208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4" y="745554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b="1" dirty="0" err="1"/>
              <a:t>Visualisasi</a:t>
            </a:r>
            <a:r>
              <a:rPr lang="en-ID" b="1" dirty="0"/>
              <a:t> Data</a:t>
            </a:r>
          </a:p>
        </p:txBody>
      </p:sp>
      <p:sp>
        <p:nvSpPr>
          <p:cNvPr id="8" name="Google Shape;164;p41">
            <a:extLst>
              <a:ext uri="{FF2B5EF4-FFF2-40B4-BE49-F238E27FC236}">
                <a16:creationId xmlns:a16="http://schemas.microsoft.com/office/drawing/2014/main" id="{186B5762-AF6B-4CAF-8F65-1598DA482D0C}"/>
              </a:ext>
            </a:extLst>
          </p:cNvPr>
          <p:cNvSpPr txBox="1"/>
          <p:nvPr/>
        </p:nvSpPr>
        <p:spPr>
          <a:xfrm>
            <a:off x="454374" y="4316524"/>
            <a:ext cx="8046159" cy="44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persebaran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karakter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CC215-2FAC-491E-B33D-9D4FA2C43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19" t="33251" r="36389" b="8304"/>
          <a:stretch/>
        </p:blipFill>
        <p:spPr>
          <a:xfrm>
            <a:off x="527049" y="1938866"/>
            <a:ext cx="2176515" cy="1503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BDF2F-36C5-4911-9CAD-D033AF819A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18" t="34733" r="38981" b="8304"/>
          <a:stretch/>
        </p:blipFill>
        <p:spPr>
          <a:xfrm>
            <a:off x="5737892" y="1729194"/>
            <a:ext cx="2302166" cy="1639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77F8A-5B15-45C4-9AEF-14F661F62F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74" t="31770" r="39815" b="11111"/>
          <a:stretch/>
        </p:blipFill>
        <p:spPr>
          <a:xfrm>
            <a:off x="3004980" y="1746250"/>
            <a:ext cx="2302166" cy="16960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64DA21-6DDF-4FBD-BFB4-545E58DA0E48}"/>
              </a:ext>
            </a:extLst>
          </p:cNvPr>
          <p:cNvSpPr/>
          <p:nvPr/>
        </p:nvSpPr>
        <p:spPr>
          <a:xfrm>
            <a:off x="527049" y="3505063"/>
            <a:ext cx="2146885" cy="2142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df1.total_word_old_text.hist()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60F06-3651-4474-9D27-1785BB9DBF83}"/>
              </a:ext>
            </a:extLst>
          </p:cNvPr>
          <p:cNvSpPr/>
          <p:nvPr/>
        </p:nvSpPr>
        <p:spPr>
          <a:xfrm>
            <a:off x="2906705" y="3499557"/>
            <a:ext cx="2614922" cy="2142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df1. </a:t>
            </a:r>
            <a:r>
              <a:rPr lang="en-US" sz="1200" dirty="0" err="1">
                <a:solidFill>
                  <a:schemeClr val="tx1"/>
                </a:solidFill>
              </a:rPr>
              <a:t>total_word_censored_text.hist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6A6A8-FA8A-41C3-A922-F31F299820B9}"/>
              </a:ext>
            </a:extLst>
          </p:cNvPr>
          <p:cNvSpPr/>
          <p:nvPr/>
        </p:nvSpPr>
        <p:spPr>
          <a:xfrm>
            <a:off x="5763232" y="3499557"/>
            <a:ext cx="2443086" cy="2142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df1. </a:t>
            </a:r>
            <a:r>
              <a:rPr lang="en-US" sz="1200" dirty="0" err="1">
                <a:solidFill>
                  <a:schemeClr val="tx1"/>
                </a:solidFill>
              </a:rPr>
              <a:t>sum_of_censored_text.hist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18" name="Google Shape;161;p41">
            <a:extLst>
              <a:ext uri="{FF2B5EF4-FFF2-40B4-BE49-F238E27FC236}">
                <a16:creationId xmlns:a16="http://schemas.microsoft.com/office/drawing/2014/main" id="{F898D8F6-0D8E-489E-B83B-BE0043E7B4CB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6223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5815675" y="29669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6132609" y="21815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2816048" y="21278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>
            <a:cxnSpLocks/>
          </p:cNvCxnSpPr>
          <p:nvPr/>
        </p:nvCxnSpPr>
        <p:spPr>
          <a:xfrm flipH="1">
            <a:off x="302182" y="427100"/>
            <a:ext cx="72000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sz="1100" b="1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61;p41">
            <a:extLst>
              <a:ext uri="{FF2B5EF4-FFF2-40B4-BE49-F238E27FC236}">
                <a16:creationId xmlns:a16="http://schemas.microsoft.com/office/drawing/2014/main" id="{7FB53349-276A-4097-ACA4-6916FF80CFE9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chemeClr val="bg1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302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dan Kesimpulan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9217" y="1079850"/>
            <a:ext cx="6442016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Clr>
                <a:schemeClr val="dk1"/>
              </a:buClr>
              <a:buSzPts val="800"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melalui</a:t>
            </a:r>
            <a:r>
              <a:rPr lang="en-ID" dirty="0"/>
              <a:t> 1 dan 2 </a:t>
            </a:r>
            <a:r>
              <a:rPr lang="en-ID" dirty="0" err="1"/>
              <a:t>variabel</a:t>
            </a:r>
            <a:r>
              <a:rPr lang="en-ID" dirty="0"/>
              <a:t> (</a:t>
            </a:r>
            <a:r>
              <a:rPr lang="en-ID" i="1" dirty="0"/>
              <a:t>univariate analysis</a:t>
            </a:r>
            <a:r>
              <a:rPr lang="en-ID" dirty="0"/>
              <a:t> &amp; </a:t>
            </a:r>
            <a:r>
              <a:rPr lang="en-ID" i="1" dirty="0"/>
              <a:t>bivariate analysis</a:t>
            </a:r>
            <a:r>
              <a:rPr lang="en-ID" dirty="0"/>
              <a:t>)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dijabarkan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285750" lvl="0" indent="-285750" algn="just"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dirty="0"/>
              <a:t>rata - rata</a:t>
            </a:r>
            <a:r>
              <a:rPr lang="en-ID" dirty="0"/>
              <a:t> kata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21,875 kata</a:t>
            </a:r>
          </a:p>
          <a:p>
            <a:pPr marL="285750" lvl="0" indent="-285750" algn="just"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dirty="0"/>
              <a:t>rata – rata kata abusive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1,375 kata</a:t>
            </a:r>
          </a:p>
          <a:p>
            <a:pPr marL="285750" lvl="0" indent="-285750" algn="just"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dirty="0"/>
              <a:t>minimal kata abusive di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0 kata</a:t>
            </a:r>
          </a:p>
          <a:p>
            <a:pPr marL="285750" lvl="0" indent="-285750" algn="just"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dirty="0"/>
              <a:t>max kata abusive di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 kata</a:t>
            </a:r>
          </a:p>
          <a:p>
            <a:pPr marL="285750" lvl="0" indent="-285750" algn="just"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ID" dirty="0"/>
          </a:p>
          <a:p>
            <a:pPr lvl="0" algn="just">
              <a:buClr>
                <a:schemeClr val="dk1"/>
              </a:buClr>
              <a:buSzPts val="800"/>
            </a:pPr>
            <a:endParaRPr lang="en-ID" dirty="0"/>
          </a:p>
        </p:txBody>
      </p:sp>
      <p:sp>
        <p:nvSpPr>
          <p:cNvPr id="7" name="Google Shape;164;p41">
            <a:extLst>
              <a:ext uri="{FF2B5EF4-FFF2-40B4-BE49-F238E27FC236}">
                <a16:creationId xmlns:a16="http://schemas.microsoft.com/office/drawing/2014/main" id="{4D3A094D-EBB1-4948-A708-FDD0834C7E20}"/>
              </a:ext>
            </a:extLst>
          </p:cNvPr>
          <p:cNvSpPr txBox="1"/>
          <p:nvPr/>
        </p:nvSpPr>
        <p:spPr>
          <a:xfrm>
            <a:off x="454375" y="2571750"/>
            <a:ext cx="6442016" cy="112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buClr>
                <a:schemeClr val="dk1"/>
              </a:buClr>
              <a:buSzPts val="800"/>
            </a:pPr>
            <a:r>
              <a:rPr lang="en-US" dirty="0"/>
              <a:t>Analisa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sample </a:t>
            </a:r>
            <a:r>
              <a:rPr lang="en-US" dirty="0"/>
              <a:t>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komentar</a:t>
            </a:r>
            <a:r>
              <a:rPr lang="en-US" dirty="0"/>
              <a:t> Instagram Indonesia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rata – rata </a:t>
            </a:r>
            <a:r>
              <a:rPr lang="en-US" dirty="0" err="1"/>
              <a:t>pengguna</a:t>
            </a:r>
            <a:r>
              <a:rPr lang="en-US" dirty="0"/>
              <a:t> Instagram Indonesia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21 kata </a:t>
            </a:r>
            <a:r>
              <a:rPr lang="en-US" dirty="0" err="1"/>
              <a:t>dengan</a:t>
            </a:r>
            <a:r>
              <a:rPr lang="en-US" dirty="0"/>
              <a:t> rata – rata 1 </a:t>
            </a:r>
            <a:r>
              <a:rPr lang="en-US" dirty="0" err="1"/>
              <a:t>sampai</a:t>
            </a:r>
            <a:r>
              <a:rPr lang="en-US" dirty="0"/>
              <a:t> 2 kata </a:t>
            </a:r>
            <a:r>
              <a:rPr lang="en-US" dirty="0" err="1"/>
              <a:t>terdapat</a:t>
            </a:r>
            <a:r>
              <a:rPr lang="en-US" dirty="0"/>
              <a:t> kata </a:t>
            </a:r>
            <a:r>
              <a:rPr lang="en-US" i="1" dirty="0"/>
              <a:t>abusive.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kata </a:t>
            </a:r>
            <a:r>
              <a:rPr lang="en-US" i="1" dirty="0"/>
              <a:t>abusive-</a:t>
            </a:r>
            <a:r>
              <a:rPr lang="en-US" dirty="0" err="1"/>
              <a:t>nya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8" name="Google Shape;161;p41">
            <a:extLst>
              <a:ext uri="{FF2B5EF4-FFF2-40B4-BE49-F238E27FC236}">
                <a16:creationId xmlns:a16="http://schemas.microsoft.com/office/drawing/2014/main" id="{C203F88E-B55E-480A-9605-458AEE7CD0A4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762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5815675" y="29669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6132609" y="21815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2816048" y="21278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>
            <a:cxnSpLocks/>
          </p:cNvCxnSpPr>
          <p:nvPr/>
        </p:nvCxnSpPr>
        <p:spPr>
          <a:xfrm flipH="1">
            <a:off x="302182" y="427100"/>
            <a:ext cx="72000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PENDAHULUAN</a:t>
            </a:r>
            <a:endParaRPr sz="1100" b="1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61;p41">
            <a:extLst>
              <a:ext uri="{FF2B5EF4-FFF2-40B4-BE49-F238E27FC236}">
                <a16:creationId xmlns:a16="http://schemas.microsoft.com/office/drawing/2014/main" id="{D51D45C7-F911-4045-BB61-4A86889323FA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chemeClr val="bg1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89578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2029141"/>
            <a:ext cx="6442016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ID" dirty="0"/>
              <a:t>Indonesia </a:t>
            </a:r>
            <a:r>
              <a:rPr lang="en-ID" dirty="0" err="1"/>
              <a:t>merupakan</a:t>
            </a:r>
            <a:r>
              <a:rPr lang="en-ID" dirty="0"/>
              <a:t> negara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penduduk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keempat</a:t>
            </a:r>
            <a:r>
              <a:rPr lang="en-ID" dirty="0"/>
              <a:t> di dunia, dan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</a:t>
            </a:r>
            <a:r>
              <a:rPr lang="en-ID" dirty="0" err="1"/>
              <a:t>terbesar</a:t>
            </a:r>
            <a:r>
              <a:rPr lang="en-ID" dirty="0"/>
              <a:t> di Asia Tenggara. </a:t>
            </a:r>
            <a:r>
              <a:rPr lang="en-ID" dirty="0" err="1"/>
              <a:t>Menurut</a:t>
            </a:r>
            <a:r>
              <a:rPr lang="en-ID" dirty="0"/>
              <a:t> data yang </a:t>
            </a:r>
            <a:r>
              <a:rPr lang="en-ID" dirty="0" err="1"/>
              <a:t>dirilis</a:t>
            </a:r>
            <a:r>
              <a:rPr lang="en-ID" dirty="0"/>
              <a:t> oleh </a:t>
            </a:r>
            <a:r>
              <a:rPr lang="en-ID" dirty="0" err="1"/>
              <a:t>Asosiasi</a:t>
            </a:r>
            <a:r>
              <a:rPr lang="en-ID" dirty="0"/>
              <a:t> </a:t>
            </a:r>
            <a:r>
              <a:rPr lang="en-ID" dirty="0" err="1"/>
              <a:t>Penyelenggara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Internet Indonesia (APJII) pada </a:t>
            </a:r>
            <a:r>
              <a:rPr lang="en-ID" dirty="0" err="1"/>
              <a:t>tahun</a:t>
            </a:r>
            <a:r>
              <a:rPr lang="en-ID" dirty="0"/>
              <a:t> 2021,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di Indonesia </a:t>
            </a:r>
            <a:r>
              <a:rPr lang="en-ID" dirty="0" err="1"/>
              <a:t>mencapai</a:t>
            </a:r>
            <a:r>
              <a:rPr lang="en-ID" dirty="0"/>
              <a:t> 196,7 </a:t>
            </a:r>
            <a:r>
              <a:rPr lang="en-ID" dirty="0" err="1"/>
              <a:t>juta</a:t>
            </a:r>
            <a:r>
              <a:rPr lang="en-ID" dirty="0"/>
              <a:t> orang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71,7 </a:t>
            </a:r>
            <a:r>
              <a:rPr lang="en-ID" dirty="0" err="1"/>
              <a:t>persen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populasi</a:t>
            </a:r>
            <a:r>
              <a:rPr lang="en-ID" dirty="0"/>
              <a:t> Indonesia. </a:t>
            </a:r>
          </a:p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internet di Indonesia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pengguna</a:t>
            </a:r>
            <a:r>
              <a:rPr lang="en-ID" dirty="0"/>
              <a:t> internet di Indonesia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orang yang </a:t>
            </a:r>
            <a:r>
              <a:rPr lang="en-ID" dirty="0" err="1"/>
              <a:t>ramah</a:t>
            </a:r>
            <a:r>
              <a:rPr lang="en-ID" dirty="0"/>
              <a:t>, </a:t>
            </a:r>
            <a:r>
              <a:rPr lang="en-ID" dirty="0" err="1"/>
              <a:t>sopan</a:t>
            </a:r>
            <a:r>
              <a:rPr lang="en-ID" dirty="0"/>
              <a:t>, dan </a:t>
            </a:r>
            <a:r>
              <a:rPr lang="en-ID" dirty="0" err="1"/>
              <a:t>menyukai</a:t>
            </a:r>
            <a:r>
              <a:rPr lang="en-ID" dirty="0"/>
              <a:t> </a:t>
            </a:r>
            <a:r>
              <a:rPr lang="en-ID" dirty="0" err="1"/>
              <a:t>humor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hiburan</a:t>
            </a:r>
            <a:r>
              <a:rPr lang="en-ID" dirty="0"/>
              <a:t>. </a:t>
            </a:r>
          </a:p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ID" dirty="0"/>
              <a:t>Di </a:t>
            </a:r>
            <a:r>
              <a:rPr lang="en-ID" dirty="0" err="1"/>
              <a:t>sisi</a:t>
            </a:r>
            <a:r>
              <a:rPr lang="en-ID" dirty="0"/>
              <a:t> lain, </a:t>
            </a:r>
            <a:r>
              <a:rPr lang="en-ID" dirty="0" err="1"/>
              <a:t>karakter</a:t>
            </a:r>
            <a:r>
              <a:rPr lang="en-ID" dirty="0"/>
              <a:t> netizen Indonesia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agresif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terpancing</a:t>
            </a:r>
            <a:r>
              <a:rPr lang="en-ID" dirty="0"/>
              <a:t> </a:t>
            </a:r>
            <a:r>
              <a:rPr lang="en-ID" dirty="0" err="1"/>
              <a:t>emosi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berbicara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isu-isu</a:t>
            </a:r>
            <a:r>
              <a:rPr lang="en-ID" dirty="0"/>
              <a:t> yang </a:t>
            </a:r>
            <a:r>
              <a:rPr lang="en-ID" dirty="0" err="1"/>
              <a:t>sensitif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agama dan </a:t>
            </a:r>
            <a:r>
              <a:rPr lang="en-ID" dirty="0" err="1"/>
              <a:t>politik</a:t>
            </a:r>
            <a:r>
              <a:rPr lang="en-ID" dirty="0"/>
              <a:t>. </a:t>
            </a:r>
            <a:r>
              <a:rPr lang="en-ID" dirty="0" err="1"/>
              <a:t>Terkadang</a:t>
            </a:r>
            <a:r>
              <a:rPr lang="en-ID" dirty="0"/>
              <a:t>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berdampak</a:t>
            </a:r>
            <a:r>
              <a:rPr lang="en-ID" dirty="0"/>
              <a:t> pada </a:t>
            </a:r>
            <a:r>
              <a:rPr lang="en-ID" dirty="0" err="1"/>
              <a:t>munculnya</a:t>
            </a:r>
            <a:r>
              <a:rPr lang="en-ID" dirty="0"/>
              <a:t> </a:t>
            </a:r>
            <a:r>
              <a:rPr lang="en-ID" dirty="0" err="1"/>
              <a:t>konten-konten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dan bullying online.</a:t>
            </a:r>
          </a:p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US" dirty="0"/>
              <a:t>O</a:t>
            </a:r>
            <a:r>
              <a:rPr lang="en-ID" dirty="0" err="1"/>
              <a:t>leh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meganalisa</a:t>
            </a:r>
            <a:r>
              <a:rPr lang="en-ID" dirty="0"/>
              <a:t> </a:t>
            </a:r>
            <a:r>
              <a:rPr lang="en-ID" dirty="0" err="1"/>
              <a:t>karakterstik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di internet, </a:t>
            </a:r>
            <a:r>
              <a:rPr lang="en-ID" dirty="0" err="1"/>
              <a:t>terutama</a:t>
            </a:r>
            <a:r>
              <a:rPr lang="en-ID" dirty="0"/>
              <a:t> pada social media Instagram. </a:t>
            </a:r>
            <a:r>
              <a:rPr lang="en-ID" dirty="0" err="1"/>
              <a:t>Harapannya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.</a:t>
            </a:r>
          </a:p>
        </p:txBody>
      </p:sp>
      <p:sp>
        <p:nvSpPr>
          <p:cNvPr id="7" name="Google Shape;161;p41">
            <a:extLst>
              <a:ext uri="{FF2B5EF4-FFF2-40B4-BE49-F238E27FC236}">
                <a16:creationId xmlns:a16="http://schemas.microsoft.com/office/drawing/2014/main" id="{64B99994-1D28-405C-A2BF-81C94F7BC00E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/>
          <p:nvPr/>
        </p:nvSpPr>
        <p:spPr>
          <a:xfrm>
            <a:off x="2993550" y="2122726"/>
            <a:ext cx="3325200" cy="1130100"/>
          </a:xfrm>
          <a:prstGeom prst="round2SameRect">
            <a:avLst>
              <a:gd name="adj1" fmla="val 0"/>
              <a:gd name="adj2" fmla="val 1942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2"/>
          <p:cNvSpPr/>
          <p:nvPr/>
        </p:nvSpPr>
        <p:spPr>
          <a:xfrm>
            <a:off x="2993541" y="1819225"/>
            <a:ext cx="3325200" cy="29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2"/>
          <p:cNvSpPr/>
          <p:nvPr/>
        </p:nvSpPr>
        <p:spPr>
          <a:xfrm>
            <a:off x="6036803" y="1899994"/>
            <a:ext cx="132600" cy="132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5815674" y="1899994"/>
            <a:ext cx="132600" cy="132600"/>
          </a:xfrm>
          <a:prstGeom prst="ellipse">
            <a:avLst/>
          </a:prstGeom>
          <a:solidFill>
            <a:srgbClr val="00A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5214607" y="2265687"/>
            <a:ext cx="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5815675" y="2966946"/>
            <a:ext cx="413400" cy="5016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6132609" y="2181569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5" name="Google Shape;195;p42"/>
          <p:cNvPicPr preferRelativeResize="0"/>
          <p:nvPr/>
        </p:nvPicPr>
        <p:blipFill rotWithShape="1">
          <a:blip r:embed="rId3">
            <a:alphaModFix/>
          </a:blip>
          <a:srcRect l="-2087" t="-3902" r="28595" b="-3913"/>
          <a:stretch/>
        </p:blipFill>
        <p:spPr>
          <a:xfrm>
            <a:off x="2816048" y="2127837"/>
            <a:ext cx="413400" cy="500400"/>
          </a:xfrm>
          <a:prstGeom prst="mathPlus">
            <a:avLst>
              <a:gd name="adj1" fmla="val 23520"/>
            </a:avLst>
          </a:prstGeom>
          <a:noFill/>
          <a:ln>
            <a:noFill/>
          </a:ln>
        </p:spPr>
      </p:pic>
      <p:pic>
        <p:nvPicPr>
          <p:cNvPr id="196" name="Google Shape;19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2"/>
          <p:cNvCxnSpPr>
            <a:cxnSpLocks/>
          </p:cNvCxnSpPr>
          <p:nvPr/>
        </p:nvCxnSpPr>
        <p:spPr>
          <a:xfrm flipH="1">
            <a:off x="302182" y="427100"/>
            <a:ext cx="72000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42"/>
          <p:cNvSpPr txBox="1"/>
          <p:nvPr/>
        </p:nvSpPr>
        <p:spPr>
          <a:xfrm>
            <a:off x="2993550" y="2240250"/>
            <a:ext cx="3325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81589F"/>
                </a:solidFill>
                <a:latin typeface="Montserrat"/>
                <a:ea typeface="Montserrat"/>
                <a:cs typeface="Montserrat"/>
                <a:sym typeface="Montserrat"/>
              </a:rPr>
              <a:t>METODE PENELITIAN</a:t>
            </a:r>
            <a:endParaRPr sz="1100" b="1" dirty="0">
              <a:solidFill>
                <a:srgbClr val="8158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61;p41">
            <a:extLst>
              <a:ext uri="{FF2B5EF4-FFF2-40B4-BE49-F238E27FC236}">
                <a16:creationId xmlns:a16="http://schemas.microsoft.com/office/drawing/2014/main" id="{58C30CF5-A7CD-4A1B-BD34-22B9741CDE2E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chemeClr val="bg1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862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558213"/>
            <a:ext cx="5688159" cy="198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US" dirty="0"/>
              <a:t>Data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penetian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kata </a:t>
            </a:r>
            <a:r>
              <a:rPr lang="en-US" i="1" dirty="0"/>
              <a:t>Abusive</a:t>
            </a:r>
            <a:r>
              <a:rPr lang="en-US" dirty="0"/>
              <a:t> di </a:t>
            </a:r>
            <a:r>
              <a:rPr lang="en-US" dirty="0" err="1"/>
              <a:t>komentar</a:t>
            </a:r>
            <a:r>
              <a:rPr lang="en-US" dirty="0"/>
              <a:t> Instagram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Descriptive Analysis </a:t>
            </a:r>
            <a:r>
              <a:rPr lang="en-US" dirty="0" err="1"/>
              <a:t>adalah</a:t>
            </a:r>
            <a:r>
              <a:rPr lang="en-US" dirty="0"/>
              <a:t> data abusive.csv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https://github.com/okkyibrohim/id-multi-label-hate-speech-and-abusive-language-detection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i="1" dirty="0"/>
              <a:t>abusive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dataset_komentar_instagram_cyberbullying.csv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https://github.com/rizalespe/Dataset-Sentimen-Analisis-Bahasa-Indonesia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Instagram.</a:t>
            </a:r>
            <a:endParaRPr lang="en-ID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99614-5888-4F43-9751-6C13BE447A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41" r="87634" b="38830"/>
          <a:stretch/>
        </p:blipFill>
        <p:spPr>
          <a:xfrm>
            <a:off x="573090" y="2571750"/>
            <a:ext cx="1130785" cy="15548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7D85E-AC28-4259-A766-055CA4D108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840" r="57888" b="38931"/>
          <a:stretch/>
        </p:blipFill>
        <p:spPr>
          <a:xfrm>
            <a:off x="2121966" y="2571750"/>
            <a:ext cx="3850663" cy="15548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64DA21-6DDF-4FBD-BFB4-545E58DA0E48}"/>
              </a:ext>
            </a:extLst>
          </p:cNvPr>
          <p:cNvSpPr/>
          <p:nvPr/>
        </p:nvSpPr>
        <p:spPr>
          <a:xfrm>
            <a:off x="564503" y="4209143"/>
            <a:ext cx="1139372" cy="2561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abusive.csv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CF54-A43F-496C-B626-6BA75D33733E}"/>
              </a:ext>
            </a:extLst>
          </p:cNvPr>
          <p:cNvSpPr/>
          <p:nvPr/>
        </p:nvSpPr>
        <p:spPr>
          <a:xfrm>
            <a:off x="2121966" y="4209143"/>
            <a:ext cx="3964509" cy="2561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dataset_komentar_instagram_cyberbullying.csv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2" name="Google Shape;161;p41">
            <a:extLst>
              <a:ext uri="{FF2B5EF4-FFF2-40B4-BE49-F238E27FC236}">
                <a16:creationId xmlns:a16="http://schemas.microsoft.com/office/drawing/2014/main" id="{F8EA9D27-F19F-4217-BD7A-169ADB070D62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8201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1135145"/>
            <a:ext cx="5688159" cy="23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r>
              <a:rPr lang="en-US" b="1" dirty="0"/>
              <a:t>Proses </a:t>
            </a:r>
            <a:r>
              <a:rPr lang="en-US" b="1" i="1" dirty="0"/>
              <a:t>code function cleansing</a:t>
            </a:r>
          </a:p>
          <a:p>
            <a:pPr lvl="0" algn="just">
              <a:spcAft>
                <a:spcPts val="1600"/>
              </a:spcAft>
              <a:buClr>
                <a:schemeClr val="dk1"/>
              </a:buClr>
              <a:buSzPts val="1000"/>
            </a:pPr>
            <a:endParaRPr lang="en-ID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BD784-4038-46DD-BDE8-CE322C89CF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9" t="33048" r="6575" b="11605"/>
          <a:stretch/>
        </p:blipFill>
        <p:spPr>
          <a:xfrm>
            <a:off x="454375" y="1204909"/>
            <a:ext cx="7969958" cy="2805037"/>
          </a:xfrm>
          <a:prstGeom prst="rect">
            <a:avLst/>
          </a:prstGeom>
        </p:spPr>
      </p:pic>
      <p:sp>
        <p:nvSpPr>
          <p:cNvPr id="14" name="Google Shape;164;p41">
            <a:extLst>
              <a:ext uri="{FF2B5EF4-FFF2-40B4-BE49-F238E27FC236}">
                <a16:creationId xmlns:a16="http://schemas.microsoft.com/office/drawing/2014/main" id="{679884C3-92B2-4F6D-9301-2792B79EF660}"/>
              </a:ext>
            </a:extLst>
          </p:cNvPr>
          <p:cNvSpPr txBox="1"/>
          <p:nvPr/>
        </p:nvSpPr>
        <p:spPr>
          <a:xfrm>
            <a:off x="454375" y="4146501"/>
            <a:ext cx="5788837" cy="70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ID" dirty="0"/>
              <a:t>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kata abusive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Instagram dan </a:t>
            </a:r>
            <a:r>
              <a:rPr lang="en-ID" dirty="0" err="1"/>
              <a:t>mengubahnya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kata </a:t>
            </a:r>
            <a:r>
              <a:rPr lang="en-ID" dirty="0">
                <a:solidFill>
                  <a:srgbClr val="C00000"/>
                </a:solidFill>
              </a:rPr>
              <a:t>***SENSOR***.</a:t>
            </a:r>
          </a:p>
        </p:txBody>
      </p:sp>
      <p:sp>
        <p:nvSpPr>
          <p:cNvPr id="10" name="Google Shape;161;p41">
            <a:extLst>
              <a:ext uri="{FF2B5EF4-FFF2-40B4-BE49-F238E27FC236}">
                <a16:creationId xmlns:a16="http://schemas.microsoft.com/office/drawing/2014/main" id="{C0D94393-4E14-403A-B227-AA30CF258281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960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1826175"/>
            <a:ext cx="5688159" cy="234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descriptive analytics</a:t>
            </a:r>
            <a:r>
              <a:rPr lang="en-ID" dirty="0"/>
              <a:t>. 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Karena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data.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dirasa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 dan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data. </a:t>
            </a:r>
          </a:p>
          <a:p>
            <a:pPr algn="just"/>
            <a:endParaRPr lang="en-US" dirty="0"/>
          </a:p>
          <a:p>
            <a:pPr algn="just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1 </a:t>
            </a:r>
            <a:r>
              <a:rPr lang="en-ID" dirty="0" err="1"/>
              <a:t>variabel</a:t>
            </a:r>
            <a:r>
              <a:rPr lang="en-ID" dirty="0"/>
              <a:t> (</a:t>
            </a:r>
            <a:r>
              <a:rPr lang="en-ID" i="1" dirty="0"/>
              <a:t>univariate analysis</a:t>
            </a:r>
            <a:r>
              <a:rPr lang="en-ID" dirty="0"/>
              <a:t>) dan 2 </a:t>
            </a:r>
            <a:r>
              <a:rPr lang="en-ID" dirty="0" err="1"/>
              <a:t>variabel</a:t>
            </a:r>
            <a:r>
              <a:rPr lang="en-ID" dirty="0"/>
              <a:t> (</a:t>
            </a:r>
            <a:r>
              <a:rPr lang="en-ID" i="1" dirty="0"/>
              <a:t>bivariate analysis</a:t>
            </a:r>
            <a:r>
              <a:rPr lang="en-ID" dirty="0"/>
              <a:t>)</a:t>
            </a:r>
          </a:p>
          <a:p>
            <a:pPr algn="just"/>
            <a:endParaRPr lang="en-US" dirty="0"/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descriptive statistic </a:t>
            </a:r>
            <a:r>
              <a:rPr lang="en-ID" dirty="0"/>
              <a:t>dan </a:t>
            </a:r>
            <a:r>
              <a:rPr lang="en-ID" dirty="0" err="1"/>
              <a:t>visualisasi</a:t>
            </a:r>
            <a:r>
              <a:rPr lang="en-ID" dirty="0"/>
              <a:t>.</a:t>
            </a:r>
          </a:p>
          <a:p>
            <a:endParaRPr lang="en-US" dirty="0"/>
          </a:p>
          <a:p>
            <a:r>
              <a:rPr lang="en-ID" i="1" dirty="0"/>
              <a:t>Descriptive statistic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persebaran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persebaran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visual.</a:t>
            </a:r>
          </a:p>
          <a:p>
            <a:endParaRPr lang="en-ID" dirty="0"/>
          </a:p>
          <a:p>
            <a:pPr algn="just"/>
            <a:br>
              <a:rPr lang="en-ID" dirty="0"/>
            </a:br>
            <a:endParaRPr lang="en-ID" i="1" dirty="0"/>
          </a:p>
        </p:txBody>
      </p:sp>
      <p:sp>
        <p:nvSpPr>
          <p:cNvPr id="8" name="Google Shape;161;p41">
            <a:extLst>
              <a:ext uri="{FF2B5EF4-FFF2-40B4-BE49-F238E27FC236}">
                <a16:creationId xmlns:a16="http://schemas.microsoft.com/office/drawing/2014/main" id="{FA8503BD-EE6F-40C3-947C-87A9DDE00CA2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6657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1165776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b="1" i="1" dirty="0"/>
              <a:t>Exploratory Data Analysis </a:t>
            </a:r>
            <a:r>
              <a:rPr lang="en-ID" b="1" dirty="0"/>
              <a:t>(EDA)</a:t>
            </a:r>
          </a:p>
          <a:p>
            <a:endParaRPr lang="en-ID" b="1" dirty="0"/>
          </a:p>
          <a:p>
            <a:pPr algn="just"/>
            <a:br>
              <a:rPr lang="en-ID" b="1" dirty="0"/>
            </a:br>
            <a:endParaRPr lang="en-ID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A8FBD-D9DE-4482-8B7A-A42E7B9448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48" t="42469" r="6388" b="22665"/>
          <a:stretch/>
        </p:blipFill>
        <p:spPr>
          <a:xfrm>
            <a:off x="454375" y="1205775"/>
            <a:ext cx="8043333" cy="1793324"/>
          </a:xfrm>
          <a:prstGeom prst="rect">
            <a:avLst/>
          </a:prstGeom>
        </p:spPr>
      </p:pic>
      <p:sp>
        <p:nvSpPr>
          <p:cNvPr id="8" name="Google Shape;164;p41">
            <a:extLst>
              <a:ext uri="{FF2B5EF4-FFF2-40B4-BE49-F238E27FC236}">
                <a16:creationId xmlns:a16="http://schemas.microsoft.com/office/drawing/2014/main" id="{186B5762-AF6B-4CAF-8F65-1598DA482D0C}"/>
              </a:ext>
            </a:extLst>
          </p:cNvPr>
          <p:cNvSpPr txBox="1"/>
          <p:nvPr/>
        </p:nvSpPr>
        <p:spPr>
          <a:xfrm>
            <a:off x="454374" y="3266657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dirty="0"/>
              <a:t>Dari data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i="1" dirty="0"/>
              <a:t>cleansing</a:t>
            </a:r>
            <a:r>
              <a:rPr lang="en-ID" dirty="0"/>
              <a:t> dan di </a:t>
            </a:r>
            <a:r>
              <a:rPr lang="en-ID" dirty="0" err="1"/>
              <a:t>ubah</a:t>
            </a:r>
            <a:r>
              <a:rPr lang="en-ID" dirty="0"/>
              <a:t> kata </a:t>
            </a:r>
            <a:r>
              <a:rPr lang="en-ID" i="1" dirty="0"/>
              <a:t>abusive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kata </a:t>
            </a:r>
            <a:r>
              <a:rPr lang="en-ID" dirty="0">
                <a:solidFill>
                  <a:srgbClr val="C00000"/>
                </a:solidFill>
              </a:rPr>
              <a:t>***SENSOR***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dihitung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jumlah</a:t>
            </a:r>
            <a:r>
              <a:rPr lang="en-ID" dirty="0">
                <a:solidFill>
                  <a:schemeClr val="tx1"/>
                </a:solidFill>
              </a:rPr>
              <a:t> kata </a:t>
            </a:r>
            <a:r>
              <a:rPr lang="en-ID" dirty="0" err="1">
                <a:solidFill>
                  <a:schemeClr val="tx1"/>
                </a:solidFill>
              </a:rPr>
              <a:t>sebelum</a:t>
            </a:r>
            <a:r>
              <a:rPr lang="en-ID" dirty="0">
                <a:solidFill>
                  <a:schemeClr val="tx1"/>
                </a:solidFill>
              </a:rPr>
              <a:t> di sensor, kata </a:t>
            </a:r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di sensor, dan </a:t>
            </a:r>
            <a:r>
              <a:rPr lang="en-ID" dirty="0" err="1">
                <a:solidFill>
                  <a:schemeClr val="tx1"/>
                </a:solidFill>
              </a:rPr>
              <a:t>jumlah</a:t>
            </a:r>
            <a:r>
              <a:rPr lang="en-ID" dirty="0">
                <a:solidFill>
                  <a:schemeClr val="tx1"/>
                </a:solidFill>
              </a:rPr>
              <a:t> kata yang di sensor.</a:t>
            </a:r>
            <a:endParaRPr lang="en-ID" i="1" dirty="0">
              <a:solidFill>
                <a:schemeClr val="tx1"/>
              </a:solidFill>
            </a:endParaRPr>
          </a:p>
        </p:txBody>
      </p:sp>
      <p:sp>
        <p:nvSpPr>
          <p:cNvPr id="10" name="Google Shape;161;p41">
            <a:extLst>
              <a:ext uri="{FF2B5EF4-FFF2-40B4-BE49-F238E27FC236}">
                <a16:creationId xmlns:a16="http://schemas.microsoft.com/office/drawing/2014/main" id="{86ED122C-9113-4632-92D4-2CA2E5B011B2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566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4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US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41"/>
          <p:cNvSpPr txBox="1"/>
          <p:nvPr/>
        </p:nvSpPr>
        <p:spPr>
          <a:xfrm>
            <a:off x="454375" y="1165776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b="1" i="1" dirty="0"/>
              <a:t>Exploratory Data Analysis </a:t>
            </a:r>
            <a:r>
              <a:rPr lang="en-ID" b="1" dirty="0"/>
              <a:t>(EDA)</a:t>
            </a:r>
          </a:p>
          <a:p>
            <a:endParaRPr lang="en-ID" b="1" dirty="0"/>
          </a:p>
          <a:p>
            <a:pPr algn="just"/>
            <a:br>
              <a:rPr lang="en-ID" b="1" dirty="0"/>
            </a:br>
            <a:endParaRPr lang="en-ID" b="1" i="1" dirty="0"/>
          </a:p>
        </p:txBody>
      </p:sp>
      <p:sp>
        <p:nvSpPr>
          <p:cNvPr id="8" name="Google Shape;164;p41">
            <a:extLst>
              <a:ext uri="{FF2B5EF4-FFF2-40B4-BE49-F238E27FC236}">
                <a16:creationId xmlns:a16="http://schemas.microsoft.com/office/drawing/2014/main" id="{186B5762-AF6B-4CAF-8F65-1598DA482D0C}"/>
              </a:ext>
            </a:extLst>
          </p:cNvPr>
          <p:cNvSpPr txBox="1"/>
          <p:nvPr/>
        </p:nvSpPr>
        <p:spPr>
          <a:xfrm>
            <a:off x="454374" y="3673059"/>
            <a:ext cx="5688159" cy="2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dirty="0" err="1"/>
              <a:t>Selanjutnya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/>
              <a:t>cari</a:t>
            </a:r>
            <a:r>
              <a:rPr lang="en-ID" dirty="0"/>
              <a:t> count, mean, std, min, q1, q2, q3, dan max.</a:t>
            </a:r>
            <a:endParaRPr lang="en-ID" i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E0AF0-D905-486B-A68A-E94EF42E9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9" t="38025" r="5926" b="19342"/>
          <a:stretch/>
        </p:blipFill>
        <p:spPr>
          <a:xfrm>
            <a:off x="454374" y="1165776"/>
            <a:ext cx="8147759" cy="2192863"/>
          </a:xfrm>
          <a:prstGeom prst="rect">
            <a:avLst/>
          </a:prstGeom>
        </p:spPr>
      </p:pic>
      <p:sp>
        <p:nvSpPr>
          <p:cNvPr id="10" name="Google Shape;161;p41">
            <a:extLst>
              <a:ext uri="{FF2B5EF4-FFF2-40B4-BE49-F238E27FC236}">
                <a16:creationId xmlns:a16="http://schemas.microsoft.com/office/drawing/2014/main" id="{85698E34-7527-4453-BFD5-359017BBB219}"/>
              </a:ext>
            </a:extLst>
          </p:cNvPr>
          <p:cNvSpPr txBox="1"/>
          <p:nvPr/>
        </p:nvSpPr>
        <p:spPr>
          <a:xfrm>
            <a:off x="6596239" y="4571815"/>
            <a:ext cx="2533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code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dapat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dilihat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di file 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analysis_instagram_comment.ipynb</a:t>
            </a:r>
            <a:r>
              <a:rPr lang="en-US" dirty="0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 dan app(server).</a:t>
            </a:r>
            <a:r>
              <a:rPr lang="en-US" dirty="0" err="1">
                <a:solidFill>
                  <a:srgbClr val="761A79"/>
                </a:solidFill>
                <a:latin typeface="Montserrat" panose="020B0604020202020204" charset="0"/>
                <a:ea typeface="Montserrat ExtraBold"/>
                <a:cs typeface="Montserrat ExtraBold"/>
                <a:sym typeface="Montserrat ExtraBold"/>
              </a:rPr>
              <a:t>ipynb</a:t>
            </a:r>
            <a:endParaRPr dirty="0">
              <a:solidFill>
                <a:srgbClr val="761A79"/>
              </a:solidFill>
              <a:latin typeface="Montserrat" panose="020B0604020202020204" charset="0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60809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885</Words>
  <Application>Microsoft Office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Montserrat ExtraBold</vt:lpstr>
      <vt:lpstr>Montserrat</vt:lpstr>
      <vt:lpstr>Arial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BAPPENAS</cp:lastModifiedBy>
  <cp:revision>12</cp:revision>
  <dcterms:modified xsi:type="dcterms:W3CDTF">2023-03-13T15:07:23Z</dcterms:modified>
</cp:coreProperties>
</file>