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2" r:id="rId5"/>
    <p:sldId id="260" r:id="rId6"/>
    <p:sldId id="276" r:id="rId7"/>
    <p:sldId id="272" r:id="rId8"/>
    <p:sldId id="277" r:id="rId9"/>
    <p:sldId id="261" r:id="rId10"/>
    <p:sldId id="278" r:id="rId11"/>
    <p:sldId id="264" r:id="rId12"/>
    <p:sldId id="263" r:id="rId13"/>
    <p:sldId id="279" r:id="rId14"/>
    <p:sldId id="275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6"/>
  </p:normalViewPr>
  <p:slideViewPr>
    <p:cSldViewPr>
      <p:cViewPr>
        <p:scale>
          <a:sx n="149" d="100"/>
          <a:sy n="149" d="100"/>
        </p:scale>
        <p:origin x="480" y="-200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5DFDA8C4-1511-0944-852B-127B010791C7}" type="datetimeFigureOut">
              <a:rPr lang="zh-CN" altLang="en-US"/>
              <a:pPr>
                <a:defRPr/>
              </a:pPr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C9D81E55-37DD-6A48-A50D-BBD3256A3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BF0AA1-709B-954D-A02C-AEC64E84D930}" type="datetimeFigureOut">
              <a:rPr lang="zh-CN" altLang="en-US"/>
              <a:pPr>
                <a:defRPr/>
              </a:pPr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13C4B5-B7DE-7542-A92B-21BAE56E7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0F8509A-C4A2-174C-96F9-68103ACC0ED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17EF06D-5CE9-9C4C-85E9-2EABDEF169A4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635D623-A3BB-354B-AB3F-CE429CFE69F1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6DFC4E7-DCAA-0041-92C5-938E67976607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4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3D1A8AB-CA25-6C49-BCEE-2EEC46731DFA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DF82C70-EF18-D446-AAE4-FD91B3355B78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6DFC4E7-DCAA-0041-92C5-938E67976607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D0CED8F-4B81-D242-AB88-58513DF71FF9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3008922-B2B7-7A46-B62F-F9DE111F5C3C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10C3D34-C1E3-6449-A448-42378587E6CB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10C3D34-C1E3-6449-A448-42378587E6CB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9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9677EFA-129C-9B47-88B9-08C1D2CC5F43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D0CED8F-4B81-D242-AB88-58513DF71FF9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3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AA580-04D6-CA4D-A554-BD737C2D8026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DA73B-7D50-7D4D-9BEB-1A3D9094DD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FD380-0292-744E-ADE9-6997F15B3B2C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E4690-1444-6B47-B904-DC590CC7A9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E94F8-6692-4F48-A017-D8AD201476D4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BD281-AFD9-C94C-B020-D5D20C5972E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0908-26C6-CB4A-B6F5-F8C3D7B80337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94BBE-9397-8342-8513-B1263E29DE9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7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19B7-42DF-0B48-8859-73B6BD68B910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3A34-9D42-9B44-ABDC-41DCF2550A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4D19A-F1F4-7A45-92ED-9C2E2D70D321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059D-2ED5-D147-A8AF-DEB0EB9675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7EFF-8FE1-C344-BF24-2E4EA581176D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E7550-0FDF-4F4E-94CB-95D4CE95D8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68E6F-F516-9343-9B5D-FD6E6AAFE01E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7C231-522E-C141-BE77-A9024ED9CB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388C-8D80-224F-8ECD-89D5D690C9C4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522D3-8A4E-0845-9174-B2C760DA6F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C4241-99B4-7E4E-953F-2C2D7AE9DFD4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FAA55-A00F-564B-AE6E-6A76402901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F63D-FDF9-9A4D-B14E-229495B241F4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87501-B983-CF47-AE17-FA8057089C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charset="0"/>
              </a:rPr>
              <a:t>第二级</a:t>
            </a:r>
          </a:p>
          <a:p>
            <a:pPr lvl="2"/>
            <a:r>
              <a:rPr lang="zh-CN" altLang="zh-CN">
                <a:sym typeface="Calibri" charset="0"/>
              </a:rPr>
              <a:t>第三级</a:t>
            </a:r>
          </a:p>
          <a:p>
            <a:pPr lvl="3"/>
            <a:r>
              <a:rPr lang="zh-CN" altLang="zh-CN">
                <a:sym typeface="Calibri" charset="0"/>
              </a:rPr>
              <a:t>第四级</a:t>
            </a:r>
          </a:p>
          <a:p>
            <a:pPr lvl="4"/>
            <a:r>
              <a:rPr lang="zh-CN" altLang="zh-CN">
                <a:sym typeface="Calibri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4BF6CF-785B-C549-B68A-C1D15FA853D1}" type="datetime1">
              <a:rPr lang="zh-CN" altLang="en-US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953941-FD0F-8349-B648-7D59F7330C9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Wuvia1-Mw8" TargetMode="External"/><Relationship Id="rId4" Type="http://schemas.openxmlformats.org/officeDocument/2006/relationships/hyperlink" Target="https://www.youtube.com/watch?v=6PG2mdU_i8k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195835" y="1344981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195835" y="2199171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2195835" y="1347665"/>
            <a:ext cx="4248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The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K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ey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to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the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Success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of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Independent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G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ames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  <a:sym typeface="微软雅黑" charset="-122"/>
            </a:endParaRPr>
          </a:p>
        </p:txBody>
      </p:sp>
      <p:sp>
        <p:nvSpPr>
          <p:cNvPr id="3096" name="TextBox 38"/>
          <p:cNvSpPr>
            <a:spLocks noChangeArrowheads="1"/>
          </p:cNvSpPr>
          <p:nvPr/>
        </p:nvSpPr>
        <p:spPr bwMode="auto">
          <a:xfrm>
            <a:off x="2772097" y="3507815"/>
            <a:ext cx="3095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University</a:t>
            </a:r>
            <a:r>
              <a:rPr lang="zh-CN" altLang="en-US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of</a:t>
            </a:r>
            <a:r>
              <a:rPr lang="zh-CN" altLang="en-US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Pittsburgh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Ben</a:t>
            </a:r>
            <a:r>
              <a:rPr lang="zh-CN" altLang="en-US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Ying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INFSCI</a:t>
            </a:r>
            <a:r>
              <a:rPr lang="zh-CN" altLang="en-US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2205(2181)</a:t>
            </a:r>
            <a:endParaRPr lang="en-US" altLang="zh-CN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664725" y="1348570"/>
            <a:ext cx="1945148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dirty="0">
                <a:solidFill>
                  <a:srgbClr val="DDD9C3"/>
                </a:solidFill>
                <a:latin typeface="微软雅黑" charset="-122"/>
                <a:ea typeface="微软雅黑" charset="-122"/>
                <a:sym typeface="微软雅黑" charset="-122"/>
              </a:rPr>
              <a:t>Part </a:t>
            </a:r>
            <a:r>
              <a:rPr lang="en-US" altLang="zh-CN" sz="2800" dirty="0" smtClean="0">
                <a:solidFill>
                  <a:srgbClr val="DDD9C3"/>
                </a:solidFill>
                <a:latin typeface="微软雅黑" charset="-122"/>
                <a:ea typeface="微软雅黑" charset="-122"/>
                <a:sym typeface="微软雅黑" charset="-122"/>
              </a:rPr>
              <a:t>Three</a:t>
            </a:r>
            <a:endParaRPr lang="zh-CN" altLang="en-US" sz="2800" dirty="0">
              <a:solidFill>
                <a:srgbClr val="DDD9C3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642500" y="1872445"/>
            <a:ext cx="3550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rgbClr val="E36C09"/>
                </a:solidFill>
              </a:rPr>
              <a:t>Counterarguments</a:t>
            </a:r>
            <a:endParaRPr lang="en-US" altLang="zh-CN" sz="2800" b="1" dirty="0">
              <a:solidFill>
                <a:srgbClr val="E36C09"/>
              </a:solidFill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1880375" y="845138"/>
            <a:ext cx="1762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Kozuka Mincho Pr6N H" charset="-128"/>
                <a:ea typeface="Kozuka Mincho Pr6N H" charset="-128"/>
                <a:sym typeface="Kozuka Mincho Pr6N H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charset="-128"/>
              <a:ea typeface="Kozuka Mincho Pr6N H" charset="-128"/>
              <a:sym typeface="Kozuka Mincho Pr6N H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>
            <a:off x="2051825" y="240743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051825" y="105964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22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3-1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social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attributes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11269" name="组合 6"/>
          <p:cNvGrpSpPr>
            <a:grpSpLocks/>
          </p:cNvGrpSpPr>
          <p:nvPr/>
        </p:nvGrpSpPr>
        <p:grpSpPr bwMode="auto">
          <a:xfrm>
            <a:off x="593726" y="1014016"/>
            <a:ext cx="1439862" cy="1439863"/>
            <a:chOff x="0" y="0"/>
            <a:chExt cx="1440160" cy="1440160"/>
          </a:xfrm>
        </p:grpSpPr>
        <p:sp>
          <p:nvSpPr>
            <p:cNvPr id="30733" name="椭圆 2"/>
            <p:cNvSpPr>
              <a:spLocks noChangeArrowheads="1"/>
            </p:cNvSpPr>
            <p:nvPr/>
          </p:nvSpPr>
          <p:spPr bwMode="auto">
            <a:xfrm>
              <a:off x="0" y="0"/>
              <a:ext cx="1440160" cy="1440160"/>
            </a:xfrm>
            <a:prstGeom prst="ellipse">
              <a:avLst/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pic>
          <p:nvPicPr>
            <p:cNvPr id="30734" name="Picture 3" descr="C:\Users\Jonahs\Dropbox\Projects SCOTT\MEET Windows Azure\source\Background\tile-icon-big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15" y="281729"/>
              <a:ext cx="876930" cy="87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2" name="TextBox 4"/>
          <p:cNvSpPr>
            <a:spLocks noChangeArrowheads="1"/>
          </p:cNvSpPr>
          <p:nvPr/>
        </p:nvSpPr>
        <p:spPr bwMode="auto">
          <a:xfrm>
            <a:off x="2596030" y="1600789"/>
            <a:ext cx="52562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Players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need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cooperation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and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communication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to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achieve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targets.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Mobile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games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are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social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software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with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game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functions</a:t>
            </a:r>
            <a:r>
              <a:rPr lang="en-US" altLang="zh-CN" sz="1400" dirty="0" smtClean="0">
                <a:solidFill>
                  <a:srgbClr val="000000"/>
                </a:solidFill>
              </a:rPr>
              <a:t>.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11273" name="矩形 5"/>
          <p:cNvSpPr>
            <a:spLocks noChangeArrowheads="1"/>
          </p:cNvSpPr>
          <p:nvPr/>
        </p:nvSpPr>
        <p:spPr bwMode="auto">
          <a:xfrm>
            <a:off x="2627314" y="1295687"/>
            <a:ext cx="2814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The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basic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element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in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games</a:t>
            </a:r>
            <a:endParaRPr lang="zh-CN" altLang="en-US" sz="1800" b="1" dirty="0">
              <a:solidFill>
                <a:srgbClr val="E36C09"/>
              </a:solidFill>
              <a:sym typeface="宋体" charset="-122"/>
            </a:endParaRPr>
          </a:p>
        </p:txBody>
      </p:sp>
      <p:grpSp>
        <p:nvGrpSpPr>
          <p:cNvPr id="11274" name="组合 11"/>
          <p:cNvGrpSpPr>
            <a:grpSpLocks/>
          </p:cNvGrpSpPr>
          <p:nvPr/>
        </p:nvGrpSpPr>
        <p:grpSpPr bwMode="auto">
          <a:xfrm>
            <a:off x="6660145" y="3031270"/>
            <a:ext cx="1079500" cy="1081088"/>
            <a:chOff x="0" y="0"/>
            <a:chExt cx="1080120" cy="1080120"/>
          </a:xfrm>
        </p:grpSpPr>
        <p:sp>
          <p:nvSpPr>
            <p:cNvPr id="30731" name="椭圆 7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solidFill>
              <a:srgbClr val="318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30732" name="Freeform 14"/>
            <p:cNvSpPr>
              <a:spLocks noEditPoints="1" noChangeArrowheads="1"/>
            </p:cNvSpPr>
            <p:nvPr/>
          </p:nvSpPr>
          <p:spPr bwMode="auto">
            <a:xfrm>
              <a:off x="322224" y="346584"/>
              <a:ext cx="501595" cy="445504"/>
            </a:xfrm>
            <a:custGeom>
              <a:avLst/>
              <a:gdLst>
                <a:gd name="T0" fmla="*/ 2147483646 w 300"/>
                <a:gd name="T1" fmla="*/ 2147483646 h 266"/>
                <a:gd name="T2" fmla="*/ 2147483646 w 300"/>
                <a:gd name="T3" fmla="*/ 2147483646 h 266"/>
                <a:gd name="T4" fmla="*/ 2147483646 w 300"/>
                <a:gd name="T5" fmla="*/ 2147483646 h 266"/>
                <a:gd name="T6" fmla="*/ 2147483646 w 300"/>
                <a:gd name="T7" fmla="*/ 2147483646 h 266"/>
                <a:gd name="T8" fmla="*/ 0 w 300"/>
                <a:gd name="T9" fmla="*/ 2147483646 h 266"/>
                <a:gd name="T10" fmla="*/ 2147483646 w 300"/>
                <a:gd name="T11" fmla="*/ 0 h 266"/>
                <a:gd name="T12" fmla="*/ 2147483646 w 300"/>
                <a:gd name="T13" fmla="*/ 2147483646 h 266"/>
                <a:gd name="T14" fmla="*/ 2147483646 w 300"/>
                <a:gd name="T15" fmla="*/ 0 h 266"/>
                <a:gd name="T16" fmla="*/ 2147483646 w 300"/>
                <a:gd name="T17" fmla="*/ 2147483646 h 266"/>
                <a:gd name="T18" fmla="*/ 2147483646 w 300"/>
                <a:gd name="T19" fmla="*/ 2147483646 h 266"/>
                <a:gd name="T20" fmla="*/ 2147483646 w 300"/>
                <a:gd name="T21" fmla="*/ 2147483646 h 266"/>
                <a:gd name="T22" fmla="*/ 2147483646 w 300"/>
                <a:gd name="T23" fmla="*/ 2147483646 h 266"/>
                <a:gd name="T24" fmla="*/ 2147483646 w 300"/>
                <a:gd name="T25" fmla="*/ 2147483646 h 266"/>
                <a:gd name="T26" fmla="*/ 2147483646 w 300"/>
                <a:gd name="T27" fmla="*/ 2147483646 h 266"/>
                <a:gd name="T28" fmla="*/ 2147483646 w 300"/>
                <a:gd name="T29" fmla="*/ 2147483646 h 266"/>
                <a:gd name="T30" fmla="*/ 2147483646 w 300"/>
                <a:gd name="T31" fmla="*/ 2147483646 h 266"/>
                <a:gd name="T32" fmla="*/ 2147483646 w 300"/>
                <a:gd name="T33" fmla="*/ 2147483646 h 266"/>
                <a:gd name="T34" fmla="*/ 2147483646 w 300"/>
                <a:gd name="T35" fmla="*/ 2147483646 h 266"/>
                <a:gd name="T36" fmla="*/ 2147483646 w 300"/>
                <a:gd name="T37" fmla="*/ 2147483646 h 266"/>
                <a:gd name="T38" fmla="*/ 2147483646 w 300"/>
                <a:gd name="T39" fmla="*/ 2147483646 h 266"/>
                <a:gd name="T40" fmla="*/ 2147483646 w 300"/>
                <a:gd name="T41" fmla="*/ 2147483646 h 266"/>
                <a:gd name="T42" fmla="*/ 2147483646 w 300"/>
                <a:gd name="T43" fmla="*/ 2147483646 h 266"/>
                <a:gd name="T44" fmla="*/ 2147483646 w 300"/>
                <a:gd name="T45" fmla="*/ 2147483646 h 266"/>
                <a:gd name="T46" fmla="*/ 2147483646 w 300"/>
                <a:gd name="T47" fmla="*/ 2147483646 h 266"/>
                <a:gd name="T48" fmla="*/ 2147483646 w 300"/>
                <a:gd name="T49" fmla="*/ 2147483646 h 266"/>
                <a:gd name="T50" fmla="*/ 2147483646 w 300"/>
                <a:gd name="T51" fmla="*/ 2147483646 h 266"/>
                <a:gd name="T52" fmla="*/ 2147483646 w 300"/>
                <a:gd name="T53" fmla="*/ 2147483646 h 266"/>
                <a:gd name="T54" fmla="*/ 2147483646 w 300"/>
                <a:gd name="T55" fmla="*/ 2147483646 h 266"/>
                <a:gd name="T56" fmla="*/ 2147483646 w 300"/>
                <a:gd name="T57" fmla="*/ 2147483646 h 266"/>
                <a:gd name="T58" fmla="*/ 2147483646 w 300"/>
                <a:gd name="T59" fmla="*/ 2147483646 h 266"/>
                <a:gd name="T60" fmla="*/ 2147483646 w 300"/>
                <a:gd name="T61" fmla="*/ 2147483646 h 266"/>
                <a:gd name="T62" fmla="*/ 2147483646 w 300"/>
                <a:gd name="T63" fmla="*/ 2147483646 h 266"/>
                <a:gd name="T64" fmla="*/ 2147483646 w 300"/>
                <a:gd name="T65" fmla="*/ 2147483646 h 266"/>
                <a:gd name="T66" fmla="*/ 2147483646 w 300"/>
                <a:gd name="T67" fmla="*/ 2147483646 h 266"/>
                <a:gd name="T68" fmla="*/ 2147483646 w 300"/>
                <a:gd name="T69" fmla="*/ 2147483646 h 266"/>
                <a:gd name="T70" fmla="*/ 2147483646 w 300"/>
                <a:gd name="T71" fmla="*/ 2147483646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0"/>
                <a:gd name="T109" fmla="*/ 0 h 266"/>
                <a:gd name="T110" fmla="*/ 300 w 300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943" tIns="41972" rIns="83943" bIns="41972"/>
            <a:lstStyle/>
            <a:p>
              <a:endParaRPr lang="zh-CN" altLang="en-US"/>
            </a:p>
          </p:txBody>
        </p:sp>
      </p:grpSp>
      <p:sp>
        <p:nvSpPr>
          <p:cNvPr id="11277" name="TextBox 9"/>
          <p:cNvSpPr>
            <a:spLocks noChangeArrowheads="1"/>
          </p:cNvSpPr>
          <p:nvPr/>
        </p:nvSpPr>
        <p:spPr bwMode="auto">
          <a:xfrm>
            <a:off x="875283" y="3181965"/>
            <a:ext cx="5256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Wizard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of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Oz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scarecrow,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lion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and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tin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man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1278" name="矩形 10"/>
          <p:cNvSpPr>
            <a:spLocks noChangeArrowheads="1"/>
          </p:cNvSpPr>
          <p:nvPr/>
        </p:nvSpPr>
        <p:spPr bwMode="auto">
          <a:xfrm>
            <a:off x="935503" y="2812633"/>
            <a:ext cx="3621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31859B"/>
                </a:solidFill>
              </a:rPr>
              <a:t>Friendship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could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be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a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part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of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a</a:t>
            </a:r>
            <a:r>
              <a:rPr lang="zh-CN" altLang="en-US" sz="1800" b="1" dirty="0" smtClean="0">
                <a:solidFill>
                  <a:srgbClr val="31859B"/>
                </a:solidFill>
              </a:rPr>
              <a:t> </a:t>
            </a:r>
            <a:r>
              <a:rPr lang="en-US" altLang="zh-CN" sz="1800" b="1" dirty="0" smtClean="0">
                <a:solidFill>
                  <a:srgbClr val="31859B"/>
                </a:solidFill>
              </a:rPr>
              <a:t>story</a:t>
            </a:r>
            <a:endParaRPr lang="zh-CN" altLang="en-US" sz="1800" b="1" dirty="0">
              <a:solidFill>
                <a:srgbClr val="31859B"/>
              </a:solidFill>
              <a:sym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6"/>
          <p:cNvSpPr>
            <a:spLocks noChangeArrowheads="1"/>
          </p:cNvSpPr>
          <p:nvPr/>
        </p:nvSpPr>
        <p:spPr bwMode="auto">
          <a:xfrm>
            <a:off x="0" y="626735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29" y="1860627"/>
            <a:ext cx="1905000" cy="1663700"/>
          </a:xfrm>
          <a:prstGeom prst="rect">
            <a:avLst/>
          </a:prstGeom>
        </p:spPr>
      </p:pic>
      <p:sp>
        <p:nvSpPr>
          <p:cNvPr id="28674" name="TextBox 7"/>
          <p:cNvSpPr>
            <a:spLocks noChangeArrowheads="1"/>
          </p:cNvSpPr>
          <p:nvPr/>
        </p:nvSpPr>
        <p:spPr bwMode="auto">
          <a:xfrm>
            <a:off x="0" y="365125"/>
            <a:ext cx="49320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pic>
        <p:nvPicPr>
          <p:cNvPr id="10244" name="Picture 2" descr="C:\Documents and Settings\Administrator\桌面\睿泰集团员工培养计划-解决方案部-JYY\其他\PPT素材\图标\平面小图标\easyicon_net_20140625110035200\11225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73" y="2854252"/>
            <a:ext cx="629847" cy="64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 descr="C:\Documents and Settings\Administrator\桌面\睿泰集团员工培养计划-解决方案部-JYY\其他\PPT素材\图标\平面小图标\easyicon_net_20140625110035200\11225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91" y="2857059"/>
            <a:ext cx="621503" cy="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C:\Documents and Settings\Administrator\桌面\睿泰集团员工培养计划-解决方案部-JYY\其他\PPT素材\图标\平面小图标\easyicon_net_20140625110035200\112255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65" y="2859933"/>
            <a:ext cx="619561" cy="62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5" descr="C:\Documents and Settings\Administrator\桌面\睿泰集团员工培养计划-解决方案部-JYY\其他\PPT素材\图标\平面小图标\easyicon_net_20140625110035200\112255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864525"/>
            <a:ext cx="632844" cy="6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7"/>
          <p:cNvSpPr>
            <a:spLocks noChangeArrowheads="1"/>
          </p:cNvSpPr>
          <p:nvPr/>
        </p:nvSpPr>
        <p:spPr bwMode="auto">
          <a:xfrm>
            <a:off x="539751" y="1195940"/>
            <a:ext cx="424826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Gaming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becomes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mobile.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Easy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and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interesting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are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keys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to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attracting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players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1400" dirty="0" smtClean="0">
              <a:solidFill>
                <a:srgbClr val="000000"/>
              </a:solidFill>
            </a:endParaRPr>
          </a:p>
        </p:txBody>
      </p:sp>
      <p:sp>
        <p:nvSpPr>
          <p:cNvPr id="10249" name="TextBox 8"/>
          <p:cNvSpPr>
            <a:spLocks noChangeArrowheads="1"/>
          </p:cNvSpPr>
          <p:nvPr/>
        </p:nvSpPr>
        <p:spPr bwMode="auto">
          <a:xfrm>
            <a:off x="539751" y="2348261"/>
            <a:ext cx="29162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Q:</a:t>
            </a:r>
            <a:r>
              <a:rPr lang="zh-CN" altLang="en-US" sz="1400" dirty="0" smtClean="0">
                <a:solidFill>
                  <a:srgbClr val="000000"/>
                </a:solidFill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</a:rPr>
              <a:t>How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to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make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games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keep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hot?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5220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3-2 no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one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cares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about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the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story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70" y="747903"/>
            <a:ext cx="2430717" cy="3889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6"/>
          <p:cNvSpPr>
            <a:spLocks noChangeArrowheads="1"/>
          </p:cNvSpPr>
          <p:nvPr/>
        </p:nvSpPr>
        <p:spPr bwMode="auto">
          <a:xfrm>
            <a:off x="3241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82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Conclusion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24" name="组合 25"/>
          <p:cNvGrpSpPr>
            <a:grpSpLocks/>
          </p:cNvGrpSpPr>
          <p:nvPr/>
        </p:nvGrpSpPr>
        <p:grpSpPr bwMode="auto">
          <a:xfrm>
            <a:off x="5216058" y="1291047"/>
            <a:ext cx="2292190" cy="1512887"/>
            <a:chOff x="0" y="0"/>
            <a:chExt cx="2293385" cy="1512168"/>
          </a:xfrm>
        </p:grpSpPr>
        <p:sp>
          <p:nvSpPr>
            <p:cNvPr id="25" name="矩形标注 14"/>
            <p:cNvSpPr>
              <a:spLocks noChangeArrowheads="1"/>
            </p:cNvSpPr>
            <p:nvPr/>
          </p:nvSpPr>
          <p:spPr bwMode="auto">
            <a:xfrm>
              <a:off x="0" y="0"/>
              <a:ext cx="2169656" cy="1512168"/>
            </a:xfrm>
            <a:prstGeom prst="wedgeRectCallout">
              <a:avLst>
                <a:gd name="adj1" fmla="val -49593"/>
                <a:gd name="adj2" fmla="val 74593"/>
              </a:avLst>
            </a:prstGeom>
            <a:solidFill>
              <a:srgbClr val="F2F2F2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6" name="TextBox 17"/>
            <p:cNvSpPr>
              <a:spLocks noChangeArrowheads="1"/>
            </p:cNvSpPr>
            <p:nvPr/>
          </p:nvSpPr>
          <p:spPr bwMode="auto">
            <a:xfrm>
              <a:off x="0" y="17420"/>
              <a:ext cx="2293385" cy="138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Font typeface="Arial" charset="0"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</a:rPr>
                <a:t>I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hope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there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will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be</a:t>
              </a:r>
              <a:r>
                <a:rPr lang="zh-CN" altLang="en-US" sz="1400" dirty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more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and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more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excellent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games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like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the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beholder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and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to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smtClean="0">
                  <a:solidFill>
                    <a:srgbClr val="000000"/>
                  </a:solidFill>
                </a:rPr>
                <a:t>the</a:t>
              </a:r>
              <a:r>
                <a:rPr lang="zh-CN" altLang="en-US" sz="140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moon.</a:t>
              </a:r>
              <a:endParaRPr lang="zh-CN" altLang="en-US" sz="1400" dirty="0">
                <a:solidFill>
                  <a:srgbClr val="000000"/>
                </a:solidFill>
                <a:sym typeface="宋体" charset="-122"/>
              </a:endParaRPr>
            </a:p>
          </p:txBody>
        </p:sp>
      </p:grpSp>
      <p:grpSp>
        <p:nvGrpSpPr>
          <p:cNvPr id="29" name="组合 20"/>
          <p:cNvGrpSpPr>
            <a:grpSpLocks/>
          </p:cNvGrpSpPr>
          <p:nvPr/>
        </p:nvGrpSpPr>
        <p:grpSpPr bwMode="auto">
          <a:xfrm>
            <a:off x="1490801" y="1491675"/>
            <a:ext cx="2170112" cy="1512887"/>
            <a:chOff x="0" y="0"/>
            <a:chExt cx="2169656" cy="1512168"/>
          </a:xfrm>
        </p:grpSpPr>
        <p:sp>
          <p:nvSpPr>
            <p:cNvPr id="30" name="矩形标注 12"/>
            <p:cNvSpPr>
              <a:spLocks noChangeArrowheads="1"/>
            </p:cNvSpPr>
            <p:nvPr/>
          </p:nvSpPr>
          <p:spPr bwMode="auto">
            <a:xfrm>
              <a:off x="0" y="0"/>
              <a:ext cx="2169656" cy="1512168"/>
            </a:xfrm>
            <a:prstGeom prst="wedgeRectCallout">
              <a:avLst>
                <a:gd name="adj1" fmla="val 49074"/>
                <a:gd name="adj2" fmla="val 69611"/>
              </a:avLst>
            </a:prstGeom>
            <a:solidFill>
              <a:srgbClr val="F2F2F2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31" name="TextBox 15"/>
            <p:cNvSpPr>
              <a:spLocks noChangeArrowheads="1"/>
            </p:cNvSpPr>
            <p:nvPr/>
          </p:nvSpPr>
          <p:spPr bwMode="auto">
            <a:xfrm>
              <a:off x="2357" y="0"/>
              <a:ext cx="2083470" cy="138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Font typeface="Arial" charset="0"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As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independent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developers,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a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game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dominated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by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story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can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shape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the</a:t>
              </a:r>
              <a:r>
                <a:rPr lang="zh-CN" altLang="en-US" sz="1400" dirty="0" smtClean="0">
                  <a:solidFill>
                    <a:srgbClr val="000000"/>
                  </a:solidFill>
                  <a:sym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sym typeface="宋体" charset="-122"/>
                </a:rPr>
                <a:t>future.</a:t>
              </a:r>
              <a:endParaRPr lang="zh-CN" altLang="en-US" sz="1400" dirty="0">
                <a:solidFill>
                  <a:srgbClr val="000000"/>
                </a:solidFill>
                <a:sym typeface="宋体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13" y="2063326"/>
            <a:ext cx="3745580" cy="28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8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107690" y="518056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179695" y="1131650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-1476420" y="518056"/>
            <a:ext cx="7056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latin typeface="微软雅黑" charset="-122"/>
                <a:ea typeface="微软雅黑" charset="-122"/>
                <a:sym typeface="微软雅黑" charset="-122"/>
              </a:rPr>
              <a:t>CITE</a:t>
            </a:r>
            <a:r>
              <a:rPr lang="zh-CN" altLang="en-US" b="1" dirty="0" smtClean="0">
                <a:latin typeface="微软雅黑" charset="-122"/>
                <a:ea typeface="微软雅黑" charset="-122"/>
                <a:sym typeface="微软雅黑" charset="-122"/>
              </a:rPr>
              <a:t> </a:t>
            </a:r>
            <a:r>
              <a:rPr lang="en-US" altLang="zh-CN" b="1" dirty="0" smtClean="0">
                <a:latin typeface="微软雅黑" charset="-122"/>
                <a:ea typeface="微软雅黑" charset="-122"/>
                <a:sym typeface="微软雅黑" charset="-122"/>
              </a:rPr>
              <a:t>SOURCES</a:t>
            </a:r>
            <a:endParaRPr lang="zh-CN" altLang="zh-CN" b="1" dirty="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2552" name="TextBox 38"/>
          <p:cNvSpPr>
            <a:spLocks noChangeArrowheads="1"/>
          </p:cNvSpPr>
          <p:nvPr/>
        </p:nvSpPr>
        <p:spPr bwMode="auto">
          <a:xfrm>
            <a:off x="4644005" y="959106"/>
            <a:ext cx="388827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400" dirty="0">
                <a:ea typeface="Calibri" charset="0"/>
                <a:cs typeface="Calibri" charset="0"/>
              </a:rPr>
              <a:t>Immersed in virtual world and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minds(Bormann </a:t>
            </a:r>
            <a:r>
              <a:rPr lang="en-US" altLang="zh-CN" sz="1400" dirty="0">
                <a:ea typeface="Calibri" charset="0"/>
                <a:cs typeface="Calibri" charset="0"/>
              </a:rPr>
              <a:t>&amp;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Greitemeyer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,2015)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400" dirty="0">
                <a:ea typeface="Calibri" charset="0"/>
                <a:cs typeface="Calibri" charset="0"/>
              </a:rPr>
              <a:t>Fundamental components of the gameplay experience: Analysing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immersion(</a:t>
            </a:r>
            <a:r>
              <a:rPr lang="en-US" altLang="zh-CN" sz="1400" dirty="0" err="1">
                <a:ea typeface="Calibri" charset="0"/>
                <a:cs typeface="Calibri" charset="0"/>
              </a:rPr>
              <a:t>Ermi</a:t>
            </a:r>
            <a:r>
              <a:rPr lang="zh-CN" altLang="zh-CN" sz="1400" dirty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&amp;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err="1">
                <a:ea typeface="Calibri" charset="0"/>
                <a:cs typeface="Calibri" charset="0"/>
              </a:rPr>
              <a:t>Mäyrä</a:t>
            </a:r>
            <a:r>
              <a:rPr lang="zh-CN" altLang="zh-CN" sz="1400" dirty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,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2005)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400" dirty="0">
                <a:ea typeface="Calibri" charset="0"/>
                <a:cs typeface="Calibri" charset="0"/>
              </a:rPr>
              <a:t>Game design as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narrative(</a:t>
            </a:r>
            <a:r>
              <a:rPr lang="en-US" altLang="zh-CN" sz="1400" dirty="0">
                <a:ea typeface="Calibri" charset="0"/>
                <a:cs typeface="Calibri" charset="0"/>
              </a:rPr>
              <a:t>Jenkins</a:t>
            </a:r>
            <a:r>
              <a:rPr lang="zh-CN" altLang="zh-CN" sz="1400" dirty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,2004)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400" dirty="0">
                <a:ea typeface="Calibri" charset="0"/>
                <a:cs typeface="Calibri" charset="0"/>
              </a:rPr>
              <a:t>Games telling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stories(Juul,2001)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400" dirty="0">
                <a:ea typeface="Calibri" charset="0"/>
                <a:cs typeface="Calibri" charset="0"/>
              </a:rPr>
              <a:t>Software project survival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guide(</a:t>
            </a:r>
            <a:r>
              <a:rPr lang="en-US" altLang="zh-CN" sz="1400" dirty="0" err="1">
                <a:ea typeface="Calibri" charset="0"/>
                <a:cs typeface="Calibri" charset="0"/>
              </a:rPr>
              <a:t>McConnel</a:t>
            </a:r>
            <a:r>
              <a:rPr lang="zh-CN" altLang="zh-CN" sz="1400" dirty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,1998)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1400" dirty="0">
              <a:ea typeface="Calibri" charset="0"/>
              <a:cs typeface="Calibri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400" dirty="0" smtClean="0">
              <a:ea typeface="Calibri" charset="0"/>
              <a:cs typeface="Calibri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400" dirty="0" smtClean="0">
              <a:ea typeface="Calibri" charset="0"/>
              <a:cs typeface="Calibri" charset="0"/>
            </a:endParaRPr>
          </a:p>
        </p:txBody>
      </p:sp>
      <p:sp>
        <p:nvSpPr>
          <p:cNvPr id="26" name="TextBox 37"/>
          <p:cNvSpPr>
            <a:spLocks noChangeArrowheads="1"/>
          </p:cNvSpPr>
          <p:nvPr/>
        </p:nvSpPr>
        <p:spPr bwMode="auto">
          <a:xfrm>
            <a:off x="1115786" y="3939845"/>
            <a:ext cx="7056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Thank</a:t>
            </a:r>
            <a:r>
              <a:rPr lang="zh-CN" altLang="en-US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you!</a:t>
            </a:r>
            <a:endParaRPr lang="zh-CN" altLang="zh-CN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100" name="TextBox 6"/>
          <p:cNvSpPr>
            <a:spLocks noChangeArrowheads="1"/>
          </p:cNvSpPr>
          <p:nvPr/>
        </p:nvSpPr>
        <p:spPr bwMode="auto">
          <a:xfrm>
            <a:off x="561138" y="1347788"/>
            <a:ext cx="1366080" cy="46166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微软雅黑" charset="-122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  <a:sym typeface="微软雅黑" charset="-122"/>
            </a:endParaRPr>
          </a:p>
        </p:txBody>
      </p:sp>
      <p:sp>
        <p:nvSpPr>
          <p:cNvPr id="4101" name="椭圆 8"/>
          <p:cNvSpPr>
            <a:spLocks noChangeArrowheads="1"/>
          </p:cNvSpPr>
          <p:nvPr/>
        </p:nvSpPr>
        <p:spPr bwMode="auto">
          <a:xfrm>
            <a:off x="3579402" y="523646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102" name="矩形 9"/>
          <p:cNvSpPr>
            <a:spLocks noChangeArrowheads="1"/>
          </p:cNvSpPr>
          <p:nvPr/>
        </p:nvSpPr>
        <p:spPr bwMode="auto">
          <a:xfrm>
            <a:off x="3981039" y="455384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Introduction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4103" name="椭圆 10"/>
          <p:cNvSpPr>
            <a:spLocks noChangeArrowheads="1"/>
          </p:cNvSpPr>
          <p:nvPr/>
        </p:nvSpPr>
        <p:spPr bwMode="auto">
          <a:xfrm>
            <a:off x="3579402" y="1115784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104" name="矩形 11"/>
          <p:cNvSpPr>
            <a:spLocks noChangeArrowheads="1"/>
          </p:cNvSpPr>
          <p:nvPr/>
        </p:nvSpPr>
        <p:spPr bwMode="auto">
          <a:xfrm>
            <a:off x="3981039" y="1045934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Supporting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Arguments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4105" name="椭圆 12"/>
          <p:cNvSpPr>
            <a:spLocks noChangeArrowheads="1"/>
          </p:cNvSpPr>
          <p:nvPr/>
        </p:nvSpPr>
        <p:spPr bwMode="auto">
          <a:xfrm>
            <a:off x="3568372" y="271471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106" name="矩形 13"/>
          <p:cNvSpPr>
            <a:spLocks noChangeArrowheads="1"/>
          </p:cNvSpPr>
          <p:nvPr/>
        </p:nvSpPr>
        <p:spPr bwMode="auto">
          <a:xfrm>
            <a:off x="3970009" y="2646447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Counterarguments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4107" name="椭圆 14"/>
          <p:cNvSpPr>
            <a:spLocks noChangeArrowheads="1"/>
          </p:cNvSpPr>
          <p:nvPr/>
        </p:nvSpPr>
        <p:spPr bwMode="auto">
          <a:xfrm>
            <a:off x="3579402" y="4024191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108" name="矩形 15"/>
          <p:cNvSpPr>
            <a:spLocks noChangeArrowheads="1"/>
          </p:cNvSpPr>
          <p:nvPr/>
        </p:nvSpPr>
        <p:spPr bwMode="auto">
          <a:xfrm>
            <a:off x="3981039" y="3954341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Conclusion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14" name="椭圆 14"/>
          <p:cNvSpPr>
            <a:spLocks noChangeArrowheads="1"/>
          </p:cNvSpPr>
          <p:nvPr/>
        </p:nvSpPr>
        <p:spPr bwMode="auto">
          <a:xfrm>
            <a:off x="3568372" y="4627933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3970009" y="4558083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References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6024" y="1539241"/>
            <a:ext cx="381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E36C09"/>
                </a:solidFill>
              </a:rPr>
              <a:t>s</a:t>
            </a:r>
            <a:r>
              <a:rPr lang="en-US" altLang="zh-CN" b="1" dirty="0" smtClean="0">
                <a:solidFill>
                  <a:srgbClr val="E36C09"/>
                </a:solidFill>
              </a:rPr>
              <a:t>ignificance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of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immersion</a:t>
            </a:r>
            <a:endParaRPr lang="en-US" altLang="zh-CN" sz="1800" b="1" dirty="0" smtClean="0">
              <a:solidFill>
                <a:srgbClr val="E36C09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E36C09"/>
                </a:solidFill>
              </a:rPr>
              <a:t>p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otential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of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story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design</a:t>
            </a:r>
          </a:p>
          <a:p>
            <a:pPr marL="285750" indent="-285750">
              <a:buFontTx/>
              <a:buChar char="-"/>
            </a:pPr>
            <a:r>
              <a:rPr lang="en-US" altLang="zh-CN" sz="1800" b="1" dirty="0" smtClean="0">
                <a:solidFill>
                  <a:srgbClr val="E36C09"/>
                </a:solidFill>
              </a:rPr>
              <a:t>developers’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ability</a:t>
            </a:r>
            <a:endParaRPr kumimoji="1" lang="en-US" altLang="zh-CN" b="1" dirty="0">
              <a:solidFill>
                <a:srgbClr val="E36C0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3967" y="3183939"/>
            <a:ext cx="38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E36C09"/>
                </a:solidFill>
              </a:rPr>
              <a:t>s</a:t>
            </a:r>
            <a:r>
              <a:rPr lang="en-US" altLang="zh-CN" b="1" dirty="0" smtClean="0">
                <a:solidFill>
                  <a:srgbClr val="E36C09"/>
                </a:solidFill>
              </a:rPr>
              <a:t>ocial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attributes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E36C09"/>
                </a:solidFill>
              </a:rPr>
              <a:t>no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one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cares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about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the</a:t>
            </a:r>
            <a:r>
              <a:rPr lang="zh-CN" altLang="en-US" b="1" dirty="0" smtClean="0">
                <a:solidFill>
                  <a:srgbClr val="E36C09"/>
                </a:solidFill>
              </a:rPr>
              <a:t> </a:t>
            </a:r>
            <a:r>
              <a:rPr lang="en-US" altLang="zh-CN" b="1" dirty="0" smtClean="0">
                <a:solidFill>
                  <a:srgbClr val="E36C09"/>
                </a:solidFill>
              </a:rPr>
              <a:t>story</a:t>
            </a:r>
            <a:endParaRPr lang="en-US" altLang="zh-CN" sz="1800" b="1" dirty="0" smtClean="0">
              <a:solidFill>
                <a:srgbClr val="E36C0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482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grpSp>
        <p:nvGrpSpPr>
          <p:cNvPr id="6148" name="组合 30"/>
          <p:cNvGrpSpPr>
            <a:grpSpLocks/>
          </p:cNvGrpSpPr>
          <p:nvPr/>
        </p:nvGrpSpPr>
        <p:grpSpPr bwMode="auto">
          <a:xfrm>
            <a:off x="1216025" y="1492250"/>
            <a:ext cx="831850" cy="790575"/>
            <a:chOff x="0" y="0"/>
            <a:chExt cx="831692" cy="792088"/>
          </a:xfrm>
        </p:grpSpPr>
        <p:sp>
          <p:nvSpPr>
            <p:cNvPr id="20502" name="正五边形 5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0503" name="Freeform 72"/>
            <p:cNvSpPr>
              <a:spLocks noEditPoints="1" noChangeArrowheads="1"/>
            </p:cNvSpPr>
            <p:nvPr/>
          </p:nvSpPr>
          <p:spPr bwMode="auto">
            <a:xfrm>
              <a:off x="194807" y="196084"/>
              <a:ext cx="485110" cy="485984"/>
            </a:xfrm>
            <a:custGeom>
              <a:avLst/>
              <a:gdLst>
                <a:gd name="T0" fmla="*/ 2147483646 w 411"/>
                <a:gd name="T1" fmla="*/ 2147483646 h 412"/>
                <a:gd name="T2" fmla="*/ 2147483646 w 411"/>
                <a:gd name="T3" fmla="*/ 2147483646 h 412"/>
                <a:gd name="T4" fmla="*/ 2147483646 w 411"/>
                <a:gd name="T5" fmla="*/ 2147483646 h 412"/>
                <a:gd name="T6" fmla="*/ 2147483646 w 411"/>
                <a:gd name="T7" fmla="*/ 2147483646 h 412"/>
                <a:gd name="T8" fmla="*/ 2147483646 w 411"/>
                <a:gd name="T9" fmla="*/ 0 h 412"/>
                <a:gd name="T10" fmla="*/ 2147483646 w 411"/>
                <a:gd name="T11" fmla="*/ 2147483646 h 412"/>
                <a:gd name="T12" fmla="*/ 2147483646 w 411"/>
                <a:gd name="T13" fmla="*/ 2147483646 h 412"/>
                <a:gd name="T14" fmla="*/ 2147483646 w 411"/>
                <a:gd name="T15" fmla="*/ 2147483646 h 412"/>
                <a:gd name="T16" fmla="*/ 2147483646 w 411"/>
                <a:gd name="T17" fmla="*/ 2147483646 h 412"/>
                <a:gd name="T18" fmla="*/ 0 w 411"/>
                <a:gd name="T19" fmla="*/ 2147483646 h 412"/>
                <a:gd name="T20" fmla="*/ 2147483646 w 411"/>
                <a:gd name="T21" fmla="*/ 2147483646 h 412"/>
                <a:gd name="T22" fmla="*/ 2147483646 w 411"/>
                <a:gd name="T23" fmla="*/ 2147483646 h 412"/>
                <a:gd name="T24" fmla="*/ 2147483646 w 411"/>
                <a:gd name="T25" fmla="*/ 2147483646 h 412"/>
                <a:gd name="T26" fmla="*/ 2147483646 w 411"/>
                <a:gd name="T27" fmla="*/ 2147483646 h 412"/>
                <a:gd name="T28" fmla="*/ 2147483646 w 411"/>
                <a:gd name="T29" fmla="*/ 2147483646 h 412"/>
                <a:gd name="T30" fmla="*/ 2147483646 w 411"/>
                <a:gd name="T31" fmla="*/ 2147483646 h 412"/>
                <a:gd name="T32" fmla="*/ 2147483646 w 411"/>
                <a:gd name="T33" fmla="*/ 2147483646 h 412"/>
                <a:gd name="T34" fmla="*/ 2147483646 w 411"/>
                <a:gd name="T35" fmla="*/ 2147483646 h 412"/>
                <a:gd name="T36" fmla="*/ 2147483646 w 411"/>
                <a:gd name="T37" fmla="*/ 2147483646 h 412"/>
                <a:gd name="T38" fmla="*/ 2147483646 w 411"/>
                <a:gd name="T39" fmla="*/ 2147483646 h 412"/>
                <a:gd name="T40" fmla="*/ 2147483646 w 411"/>
                <a:gd name="T41" fmla="*/ 2147483646 h 412"/>
                <a:gd name="T42" fmla="*/ 2147483646 w 411"/>
                <a:gd name="T43" fmla="*/ 2147483646 h 412"/>
                <a:gd name="T44" fmla="*/ 2147483646 w 411"/>
                <a:gd name="T45" fmla="*/ 2147483646 h 412"/>
                <a:gd name="T46" fmla="*/ 2147483646 w 411"/>
                <a:gd name="T47" fmla="*/ 2147483646 h 412"/>
                <a:gd name="T48" fmla="*/ 2147483646 w 411"/>
                <a:gd name="T49" fmla="*/ 2147483646 h 412"/>
                <a:gd name="T50" fmla="*/ 2147483646 w 411"/>
                <a:gd name="T51" fmla="*/ 2147483646 h 412"/>
                <a:gd name="T52" fmla="*/ 2147483646 w 411"/>
                <a:gd name="T53" fmla="*/ 2147483646 h 412"/>
                <a:gd name="T54" fmla="*/ 2147483646 w 411"/>
                <a:gd name="T55" fmla="*/ 2147483646 h 412"/>
                <a:gd name="T56" fmla="*/ 2147483646 w 411"/>
                <a:gd name="T57" fmla="*/ 2147483646 h 412"/>
                <a:gd name="T58" fmla="*/ 2147483646 w 411"/>
                <a:gd name="T59" fmla="*/ 2147483646 h 412"/>
                <a:gd name="T60" fmla="*/ 2147483646 w 411"/>
                <a:gd name="T61" fmla="*/ 2147483646 h 412"/>
                <a:gd name="T62" fmla="*/ 2147483646 w 411"/>
                <a:gd name="T63" fmla="*/ 2147483646 h 412"/>
                <a:gd name="T64" fmla="*/ 2147483646 w 411"/>
                <a:gd name="T65" fmla="*/ 2147483646 h 412"/>
                <a:gd name="T66" fmla="*/ 2147483646 w 411"/>
                <a:gd name="T67" fmla="*/ 2147483646 h 412"/>
                <a:gd name="T68" fmla="*/ 2147483646 w 411"/>
                <a:gd name="T69" fmla="*/ 2147483646 h 412"/>
                <a:gd name="T70" fmla="*/ 2147483646 w 411"/>
                <a:gd name="T71" fmla="*/ 2147483646 h 4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11"/>
                <a:gd name="T109" fmla="*/ 0 h 412"/>
                <a:gd name="T110" fmla="*/ 411 w 411"/>
                <a:gd name="T111" fmla="*/ 412 h 41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/>
            <a:p>
              <a:endParaRPr lang="zh-CN" altLang="en-US"/>
            </a:p>
          </p:txBody>
        </p:sp>
      </p:grpSp>
      <p:sp>
        <p:nvSpPr>
          <p:cNvPr id="6151" name="TextBox 7"/>
          <p:cNvSpPr>
            <a:spLocks noChangeArrowheads="1"/>
          </p:cNvSpPr>
          <p:nvPr/>
        </p:nvSpPr>
        <p:spPr bwMode="auto">
          <a:xfrm>
            <a:off x="658813" y="2641600"/>
            <a:ext cx="1944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You’re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awake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or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still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dreaming?</a:t>
            </a:r>
          </a:p>
        </p:txBody>
      </p:sp>
      <p:grpSp>
        <p:nvGrpSpPr>
          <p:cNvPr id="6152" name="组合 12"/>
          <p:cNvGrpSpPr>
            <a:grpSpLocks/>
          </p:cNvGrpSpPr>
          <p:nvPr/>
        </p:nvGrpSpPr>
        <p:grpSpPr bwMode="auto">
          <a:xfrm>
            <a:off x="6402388" y="2698750"/>
            <a:ext cx="831850" cy="790575"/>
            <a:chOff x="0" y="0"/>
            <a:chExt cx="831692" cy="792088"/>
          </a:xfrm>
        </p:grpSpPr>
        <p:sp>
          <p:nvSpPr>
            <p:cNvPr id="20500" name="正五边形 10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0501" name="Freeform 13"/>
            <p:cNvSpPr>
              <a:spLocks noEditPoints="1" noChangeArrowheads="1"/>
            </p:cNvSpPr>
            <p:nvPr/>
          </p:nvSpPr>
          <p:spPr bwMode="auto">
            <a:xfrm>
              <a:off x="284457" y="207649"/>
              <a:ext cx="262778" cy="484369"/>
            </a:xfrm>
            <a:custGeom>
              <a:avLst/>
              <a:gdLst>
                <a:gd name="T0" fmla="*/ 2147483646 w 122"/>
                <a:gd name="T1" fmla="*/ 2147483646 h 225"/>
                <a:gd name="T2" fmla="*/ 2147483646 w 122"/>
                <a:gd name="T3" fmla="*/ 2147483646 h 225"/>
                <a:gd name="T4" fmla="*/ 2147483646 w 122"/>
                <a:gd name="T5" fmla="*/ 2147483646 h 225"/>
                <a:gd name="T6" fmla="*/ 2147483646 w 122"/>
                <a:gd name="T7" fmla="*/ 2147483646 h 225"/>
                <a:gd name="T8" fmla="*/ 2147483646 w 122"/>
                <a:gd name="T9" fmla="*/ 2147483646 h 225"/>
                <a:gd name="T10" fmla="*/ 2147483646 w 122"/>
                <a:gd name="T11" fmla="*/ 2147483646 h 225"/>
                <a:gd name="T12" fmla="*/ 2147483646 w 122"/>
                <a:gd name="T13" fmla="*/ 2147483646 h 225"/>
                <a:gd name="T14" fmla="*/ 2147483646 w 122"/>
                <a:gd name="T15" fmla="*/ 2147483646 h 225"/>
                <a:gd name="T16" fmla="*/ 2147483646 w 122"/>
                <a:gd name="T17" fmla="*/ 2147483646 h 225"/>
                <a:gd name="T18" fmla="*/ 2147483646 w 122"/>
                <a:gd name="T19" fmla="*/ 2147483646 h 225"/>
                <a:gd name="T20" fmla="*/ 2147483646 w 122"/>
                <a:gd name="T21" fmla="*/ 2147483646 h 225"/>
                <a:gd name="T22" fmla="*/ 2147483646 w 122"/>
                <a:gd name="T23" fmla="*/ 2147483646 h 225"/>
                <a:gd name="T24" fmla="*/ 2147483646 w 122"/>
                <a:gd name="T25" fmla="*/ 2147483646 h 225"/>
                <a:gd name="T26" fmla="*/ 2147483646 w 122"/>
                <a:gd name="T27" fmla="*/ 2147483646 h 225"/>
                <a:gd name="T28" fmla="*/ 2147483646 w 122"/>
                <a:gd name="T29" fmla="*/ 2147483646 h 225"/>
                <a:gd name="T30" fmla="*/ 2147483646 w 122"/>
                <a:gd name="T31" fmla="*/ 2147483646 h 225"/>
                <a:gd name="T32" fmla="*/ 2147483646 w 122"/>
                <a:gd name="T33" fmla="*/ 2147483646 h 225"/>
                <a:gd name="T34" fmla="*/ 2147483646 w 122"/>
                <a:gd name="T35" fmla="*/ 2147483646 h 225"/>
                <a:gd name="T36" fmla="*/ 2147483646 w 122"/>
                <a:gd name="T37" fmla="*/ 2147483646 h 225"/>
                <a:gd name="T38" fmla="*/ 2147483646 w 122"/>
                <a:gd name="T39" fmla="*/ 2147483646 h 225"/>
                <a:gd name="T40" fmla="*/ 2147483646 w 122"/>
                <a:gd name="T41" fmla="*/ 2147483646 h 225"/>
                <a:gd name="T42" fmla="*/ 2147483646 w 122"/>
                <a:gd name="T43" fmla="*/ 2147483646 h 225"/>
                <a:gd name="T44" fmla="*/ 2147483646 w 122"/>
                <a:gd name="T45" fmla="*/ 2147483646 h 225"/>
                <a:gd name="T46" fmla="*/ 2147483646 w 122"/>
                <a:gd name="T47" fmla="*/ 2147483646 h 225"/>
                <a:gd name="T48" fmla="*/ 2147483646 w 122"/>
                <a:gd name="T49" fmla="*/ 2147483646 h 225"/>
                <a:gd name="T50" fmla="*/ 2147483646 w 122"/>
                <a:gd name="T51" fmla="*/ 2147483646 h 225"/>
                <a:gd name="T52" fmla="*/ 2147483646 w 122"/>
                <a:gd name="T53" fmla="*/ 2147483646 h 225"/>
                <a:gd name="T54" fmla="*/ 2147483646 w 122"/>
                <a:gd name="T55" fmla="*/ 2147483646 h 225"/>
                <a:gd name="T56" fmla="*/ 2147483646 w 122"/>
                <a:gd name="T57" fmla="*/ 2147483646 h 225"/>
                <a:gd name="T58" fmla="*/ 2147483646 w 122"/>
                <a:gd name="T59" fmla="*/ 2147483646 h 225"/>
                <a:gd name="T60" fmla="*/ 2147483646 w 122"/>
                <a:gd name="T61" fmla="*/ 2147483646 h 225"/>
                <a:gd name="T62" fmla="*/ 2147483646 w 122"/>
                <a:gd name="T63" fmla="*/ 2147483646 h 225"/>
                <a:gd name="T64" fmla="*/ 2147483646 w 122"/>
                <a:gd name="T65" fmla="*/ 2147483646 h 225"/>
                <a:gd name="T66" fmla="*/ 2147483646 w 122"/>
                <a:gd name="T67" fmla="*/ 2147483646 h 225"/>
                <a:gd name="T68" fmla="*/ 2147483646 w 122"/>
                <a:gd name="T69" fmla="*/ 2147483646 h 225"/>
                <a:gd name="T70" fmla="*/ 2147483646 w 122"/>
                <a:gd name="T71" fmla="*/ 2147483646 h 225"/>
                <a:gd name="T72" fmla="*/ 2147483646 w 122"/>
                <a:gd name="T73" fmla="*/ 2147483646 h 225"/>
                <a:gd name="T74" fmla="*/ 2147483646 w 122"/>
                <a:gd name="T75" fmla="*/ 2147483646 h 225"/>
                <a:gd name="T76" fmla="*/ 2147483646 w 122"/>
                <a:gd name="T77" fmla="*/ 2147483646 h 225"/>
                <a:gd name="T78" fmla="*/ 2147483646 w 122"/>
                <a:gd name="T79" fmla="*/ 2147483646 h 225"/>
                <a:gd name="T80" fmla="*/ 2147483646 w 122"/>
                <a:gd name="T81" fmla="*/ 2147483646 h 225"/>
                <a:gd name="T82" fmla="*/ 2147483646 w 122"/>
                <a:gd name="T83" fmla="*/ 2147483646 h 225"/>
                <a:gd name="T84" fmla="*/ 2147483646 w 122"/>
                <a:gd name="T85" fmla="*/ 2147483646 h 225"/>
                <a:gd name="T86" fmla="*/ 2147483646 w 122"/>
                <a:gd name="T87" fmla="*/ 2147483646 h 225"/>
                <a:gd name="T88" fmla="*/ 2147483646 w 122"/>
                <a:gd name="T89" fmla="*/ 2147483646 h 225"/>
                <a:gd name="T90" fmla="*/ 2147483646 w 122"/>
                <a:gd name="T91" fmla="*/ 2147483646 h 225"/>
                <a:gd name="T92" fmla="*/ 2147483646 w 122"/>
                <a:gd name="T93" fmla="*/ 2147483646 h 225"/>
                <a:gd name="T94" fmla="*/ 2147483646 w 122"/>
                <a:gd name="T95" fmla="*/ 2147483646 h 225"/>
                <a:gd name="T96" fmla="*/ 2147483646 w 122"/>
                <a:gd name="T97" fmla="*/ 2147483646 h 225"/>
                <a:gd name="T98" fmla="*/ 2147483646 w 122"/>
                <a:gd name="T99" fmla="*/ 2147483646 h 225"/>
                <a:gd name="T100" fmla="*/ 2147483646 w 122"/>
                <a:gd name="T101" fmla="*/ 2147483646 h 225"/>
                <a:gd name="T102" fmla="*/ 2147483646 w 122"/>
                <a:gd name="T103" fmla="*/ 2147483646 h 225"/>
                <a:gd name="T104" fmla="*/ 2147483646 w 122"/>
                <a:gd name="T105" fmla="*/ 2147483646 h 225"/>
                <a:gd name="T106" fmla="*/ 2147483646 w 122"/>
                <a:gd name="T107" fmla="*/ 2147483646 h 225"/>
                <a:gd name="T108" fmla="*/ 2147483646 w 122"/>
                <a:gd name="T109" fmla="*/ 2147483646 h 225"/>
                <a:gd name="T110" fmla="*/ 2147483646 w 122"/>
                <a:gd name="T111" fmla="*/ 2147483646 h 225"/>
                <a:gd name="T112" fmla="*/ 2147483646 w 122"/>
                <a:gd name="T113" fmla="*/ 2147483646 h 225"/>
                <a:gd name="T114" fmla="*/ 2147483646 w 122"/>
                <a:gd name="T115" fmla="*/ 2147483646 h 225"/>
                <a:gd name="T116" fmla="*/ 2147483646 w 122"/>
                <a:gd name="T117" fmla="*/ 2147483646 h 225"/>
                <a:gd name="T118" fmla="*/ 2147483646 w 122"/>
                <a:gd name="T119" fmla="*/ 2147483646 h 225"/>
                <a:gd name="T120" fmla="*/ 2147483646 w 122"/>
                <a:gd name="T121" fmla="*/ 2147483646 h 225"/>
                <a:gd name="T122" fmla="*/ 2147483646 w 122"/>
                <a:gd name="T123" fmla="*/ 2147483646 h 2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2"/>
                <a:gd name="T187" fmla="*/ 0 h 225"/>
                <a:gd name="T188" fmla="*/ 122 w 122"/>
                <a:gd name="T189" fmla="*/ 225 h 22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/>
            <a:p>
              <a:endParaRPr lang="zh-CN" altLang="en-US"/>
            </a:p>
          </p:txBody>
        </p:sp>
      </p:grpSp>
      <p:grpSp>
        <p:nvGrpSpPr>
          <p:cNvPr id="6155" name="组合 16"/>
          <p:cNvGrpSpPr>
            <a:grpSpLocks/>
          </p:cNvGrpSpPr>
          <p:nvPr/>
        </p:nvGrpSpPr>
        <p:grpSpPr bwMode="auto">
          <a:xfrm>
            <a:off x="4673600" y="1535113"/>
            <a:ext cx="831850" cy="792162"/>
            <a:chOff x="0" y="0"/>
            <a:chExt cx="831692" cy="792088"/>
          </a:xfrm>
        </p:grpSpPr>
        <p:sp>
          <p:nvSpPr>
            <p:cNvPr id="20498" name="正五边形 9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0499" name="Freeform 78"/>
            <p:cNvSpPr>
              <a:spLocks noEditPoints="1" noChangeArrowheads="1"/>
            </p:cNvSpPr>
            <p:nvPr/>
          </p:nvSpPr>
          <p:spPr bwMode="auto">
            <a:xfrm>
              <a:off x="221768" y="250987"/>
              <a:ext cx="409671" cy="409565"/>
            </a:xfrm>
            <a:custGeom>
              <a:avLst/>
              <a:gdLst>
                <a:gd name="T0" fmla="*/ 2147483646 w 347"/>
                <a:gd name="T1" fmla="*/ 0 h 347"/>
                <a:gd name="T2" fmla="*/ 0 w 347"/>
                <a:gd name="T3" fmla="*/ 2147483646 h 347"/>
                <a:gd name="T4" fmla="*/ 2147483646 w 347"/>
                <a:gd name="T5" fmla="*/ 2147483646 h 347"/>
                <a:gd name="T6" fmla="*/ 2147483646 w 347"/>
                <a:gd name="T7" fmla="*/ 2147483646 h 347"/>
                <a:gd name="T8" fmla="*/ 2147483646 w 347"/>
                <a:gd name="T9" fmla="*/ 0 h 347"/>
                <a:gd name="T10" fmla="*/ 2147483646 w 347"/>
                <a:gd name="T11" fmla="*/ 2147483646 h 347"/>
                <a:gd name="T12" fmla="*/ 2147483646 w 347"/>
                <a:gd name="T13" fmla="*/ 2147483646 h 347"/>
                <a:gd name="T14" fmla="*/ 2147483646 w 347"/>
                <a:gd name="T15" fmla="*/ 2147483646 h 347"/>
                <a:gd name="T16" fmla="*/ 2147483646 w 347"/>
                <a:gd name="T17" fmla="*/ 2147483646 h 347"/>
                <a:gd name="T18" fmla="*/ 2147483646 w 347"/>
                <a:gd name="T19" fmla="*/ 2147483646 h 347"/>
                <a:gd name="T20" fmla="*/ 2147483646 w 347"/>
                <a:gd name="T21" fmla="*/ 2147483646 h 347"/>
                <a:gd name="T22" fmla="*/ 2147483646 w 347"/>
                <a:gd name="T23" fmla="*/ 2147483646 h 347"/>
                <a:gd name="T24" fmla="*/ 2147483646 w 347"/>
                <a:gd name="T25" fmla="*/ 2147483646 h 347"/>
                <a:gd name="T26" fmla="*/ 2147483646 w 347"/>
                <a:gd name="T27" fmla="*/ 2147483646 h 347"/>
                <a:gd name="T28" fmla="*/ 2147483646 w 347"/>
                <a:gd name="T29" fmla="*/ 2147483646 h 347"/>
                <a:gd name="T30" fmla="*/ 2147483646 w 347"/>
                <a:gd name="T31" fmla="*/ 2147483646 h 347"/>
                <a:gd name="T32" fmla="*/ 2147483646 w 347"/>
                <a:gd name="T33" fmla="*/ 2147483646 h 347"/>
                <a:gd name="T34" fmla="*/ 2147483646 w 347"/>
                <a:gd name="T35" fmla="*/ 2147483646 h 347"/>
                <a:gd name="T36" fmla="*/ 2147483646 w 347"/>
                <a:gd name="T37" fmla="*/ 2147483646 h 347"/>
                <a:gd name="T38" fmla="*/ 2147483646 w 347"/>
                <a:gd name="T39" fmla="*/ 2147483646 h 347"/>
                <a:gd name="T40" fmla="*/ 2147483646 w 347"/>
                <a:gd name="T41" fmla="*/ 2147483646 h 347"/>
                <a:gd name="T42" fmla="*/ 2147483646 w 347"/>
                <a:gd name="T43" fmla="*/ 2147483646 h 347"/>
                <a:gd name="T44" fmla="*/ 2147483646 w 347"/>
                <a:gd name="T45" fmla="*/ 2147483646 h 347"/>
                <a:gd name="T46" fmla="*/ 2147483646 w 347"/>
                <a:gd name="T47" fmla="*/ 2147483646 h 347"/>
                <a:gd name="T48" fmla="*/ 2147483646 w 347"/>
                <a:gd name="T49" fmla="*/ 2147483646 h 347"/>
                <a:gd name="T50" fmla="*/ 2147483646 w 347"/>
                <a:gd name="T51" fmla="*/ 2147483646 h 347"/>
                <a:gd name="T52" fmla="*/ 2147483646 w 347"/>
                <a:gd name="T53" fmla="*/ 2147483646 h 347"/>
                <a:gd name="T54" fmla="*/ 2147483646 w 347"/>
                <a:gd name="T55" fmla="*/ 2147483646 h 347"/>
                <a:gd name="T56" fmla="*/ 2147483646 w 347"/>
                <a:gd name="T57" fmla="*/ 2147483646 h 347"/>
                <a:gd name="T58" fmla="*/ 2147483646 w 347"/>
                <a:gd name="T59" fmla="*/ 2147483646 h 347"/>
                <a:gd name="T60" fmla="*/ 2147483646 w 347"/>
                <a:gd name="T61" fmla="*/ 2147483646 h 347"/>
                <a:gd name="T62" fmla="*/ 2147483646 w 347"/>
                <a:gd name="T63" fmla="*/ 2147483646 h 347"/>
                <a:gd name="T64" fmla="*/ 2147483646 w 347"/>
                <a:gd name="T65" fmla="*/ 2147483646 h 347"/>
                <a:gd name="T66" fmla="*/ 2147483646 w 347"/>
                <a:gd name="T67" fmla="*/ 2147483646 h 347"/>
                <a:gd name="T68" fmla="*/ 2147483646 w 347"/>
                <a:gd name="T69" fmla="*/ 2147483646 h 347"/>
                <a:gd name="T70" fmla="*/ 2147483646 w 347"/>
                <a:gd name="T71" fmla="*/ 2147483646 h 347"/>
                <a:gd name="T72" fmla="*/ 2147483646 w 347"/>
                <a:gd name="T73" fmla="*/ 2147483646 h 347"/>
                <a:gd name="T74" fmla="*/ 2147483646 w 347"/>
                <a:gd name="T75" fmla="*/ 2147483646 h 347"/>
                <a:gd name="T76" fmla="*/ 2147483646 w 347"/>
                <a:gd name="T77" fmla="*/ 2147483646 h 347"/>
                <a:gd name="T78" fmla="*/ 2147483646 w 347"/>
                <a:gd name="T79" fmla="*/ 2147483646 h 347"/>
                <a:gd name="T80" fmla="*/ 2147483646 w 347"/>
                <a:gd name="T81" fmla="*/ 2147483646 h 347"/>
                <a:gd name="T82" fmla="*/ 2147483646 w 347"/>
                <a:gd name="T83" fmla="*/ 2147483646 h 347"/>
                <a:gd name="T84" fmla="*/ 2147483646 w 347"/>
                <a:gd name="T85" fmla="*/ 2147483646 h 347"/>
                <a:gd name="T86" fmla="*/ 2147483646 w 347"/>
                <a:gd name="T87" fmla="*/ 2147483646 h 347"/>
                <a:gd name="T88" fmla="*/ 2147483646 w 347"/>
                <a:gd name="T89" fmla="*/ 2147483646 h 347"/>
                <a:gd name="T90" fmla="*/ 2147483646 w 347"/>
                <a:gd name="T91" fmla="*/ 2147483646 h 3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47"/>
                <a:gd name="T139" fmla="*/ 0 h 347"/>
                <a:gd name="T140" fmla="*/ 347 w 347"/>
                <a:gd name="T141" fmla="*/ 347 h 3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332" y="166"/>
                  </a:moveTo>
                  <a:cubicBezTo>
                    <a:pt x="283" y="166"/>
                    <a:pt x="283" y="166"/>
                    <a:pt x="283" y="166"/>
                  </a:cubicBezTo>
                  <a:cubicBezTo>
                    <a:pt x="281" y="107"/>
                    <a:pt x="261" y="55"/>
                    <a:pt x="231" y="26"/>
                  </a:cubicBezTo>
                  <a:cubicBezTo>
                    <a:pt x="288" y="48"/>
                    <a:pt x="329" y="102"/>
                    <a:pt x="332" y="166"/>
                  </a:cubicBezTo>
                  <a:close/>
                  <a:moveTo>
                    <a:pt x="174" y="332"/>
                  </a:moveTo>
                  <a:cubicBezTo>
                    <a:pt x="165" y="330"/>
                    <a:pt x="148" y="277"/>
                    <a:pt x="147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9" y="277"/>
                    <a:pt x="183" y="330"/>
                    <a:pt x="174" y="332"/>
                  </a:cubicBezTo>
                  <a:close/>
                  <a:moveTo>
                    <a:pt x="147" y="166"/>
                  </a:moveTo>
                  <a:cubicBezTo>
                    <a:pt x="148" y="70"/>
                    <a:pt x="165" y="17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83" y="17"/>
                    <a:pt x="199" y="70"/>
                    <a:pt x="200" y="166"/>
                  </a:cubicBezTo>
                  <a:lnTo>
                    <a:pt x="147" y="166"/>
                  </a:lnTo>
                  <a:close/>
                  <a:moveTo>
                    <a:pt x="153" y="19"/>
                  </a:moveTo>
                  <a:cubicBezTo>
                    <a:pt x="138" y="51"/>
                    <a:pt x="133" y="118"/>
                    <a:pt x="133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1" y="94"/>
                    <a:pt x="112" y="34"/>
                    <a:pt x="153" y="19"/>
                  </a:cubicBezTo>
                  <a:close/>
                  <a:moveTo>
                    <a:pt x="133" y="181"/>
                  </a:moveTo>
                  <a:cubicBezTo>
                    <a:pt x="133" y="229"/>
                    <a:pt x="138" y="296"/>
                    <a:pt x="153" y="329"/>
                  </a:cubicBezTo>
                  <a:cubicBezTo>
                    <a:pt x="112" y="313"/>
                    <a:pt x="81" y="254"/>
                    <a:pt x="79" y="181"/>
                  </a:cubicBezTo>
                  <a:lnTo>
                    <a:pt x="133" y="181"/>
                  </a:lnTo>
                  <a:close/>
                  <a:moveTo>
                    <a:pt x="194" y="329"/>
                  </a:moveTo>
                  <a:cubicBezTo>
                    <a:pt x="209" y="296"/>
                    <a:pt x="214" y="229"/>
                    <a:pt x="215" y="181"/>
                  </a:cubicBezTo>
                  <a:cubicBezTo>
                    <a:pt x="268" y="181"/>
                    <a:pt x="268" y="181"/>
                    <a:pt x="268" y="181"/>
                  </a:cubicBezTo>
                  <a:cubicBezTo>
                    <a:pt x="266" y="254"/>
                    <a:pt x="235" y="313"/>
                    <a:pt x="194" y="329"/>
                  </a:cubicBezTo>
                  <a:close/>
                  <a:moveTo>
                    <a:pt x="215" y="166"/>
                  </a:moveTo>
                  <a:cubicBezTo>
                    <a:pt x="214" y="118"/>
                    <a:pt x="209" y="51"/>
                    <a:pt x="194" y="19"/>
                  </a:cubicBezTo>
                  <a:cubicBezTo>
                    <a:pt x="235" y="34"/>
                    <a:pt x="266" y="94"/>
                    <a:pt x="268" y="166"/>
                  </a:cubicBezTo>
                  <a:lnTo>
                    <a:pt x="215" y="166"/>
                  </a:lnTo>
                  <a:close/>
                  <a:moveTo>
                    <a:pt x="117" y="26"/>
                  </a:moveTo>
                  <a:cubicBezTo>
                    <a:pt x="87" y="55"/>
                    <a:pt x="66" y="107"/>
                    <a:pt x="6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8" y="102"/>
                    <a:pt x="59" y="48"/>
                    <a:pt x="117" y="26"/>
                  </a:cubicBezTo>
                  <a:close/>
                  <a:moveTo>
                    <a:pt x="15" y="181"/>
                  </a:moveTo>
                  <a:cubicBezTo>
                    <a:pt x="64" y="181"/>
                    <a:pt x="64" y="181"/>
                    <a:pt x="64" y="181"/>
                  </a:cubicBezTo>
                  <a:cubicBezTo>
                    <a:pt x="66" y="241"/>
                    <a:pt x="87" y="292"/>
                    <a:pt x="117" y="322"/>
                  </a:cubicBezTo>
                  <a:cubicBezTo>
                    <a:pt x="59" y="300"/>
                    <a:pt x="18" y="245"/>
                    <a:pt x="15" y="181"/>
                  </a:cubicBezTo>
                  <a:close/>
                  <a:moveTo>
                    <a:pt x="231" y="322"/>
                  </a:moveTo>
                  <a:cubicBezTo>
                    <a:pt x="261" y="292"/>
                    <a:pt x="281" y="241"/>
                    <a:pt x="283" y="181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29" y="245"/>
                    <a:pt x="288" y="300"/>
                    <a:pt x="231" y="322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/>
            <a:p>
              <a:endParaRPr lang="zh-CN" altLang="en-US"/>
            </a:p>
          </p:txBody>
        </p:sp>
      </p:grpSp>
      <p:grpSp>
        <p:nvGrpSpPr>
          <p:cNvPr id="6158" name="组合 17"/>
          <p:cNvGrpSpPr>
            <a:grpSpLocks/>
          </p:cNvGrpSpPr>
          <p:nvPr/>
        </p:nvGrpSpPr>
        <p:grpSpPr bwMode="auto">
          <a:xfrm>
            <a:off x="2943225" y="2698750"/>
            <a:ext cx="831850" cy="790575"/>
            <a:chOff x="0" y="0"/>
            <a:chExt cx="831692" cy="792088"/>
          </a:xfrm>
        </p:grpSpPr>
        <p:sp>
          <p:nvSpPr>
            <p:cNvPr id="20496" name="正五边形 8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0497" name="Freeform 77"/>
            <p:cNvSpPr>
              <a:spLocks noEditPoints="1" noChangeArrowheads="1"/>
            </p:cNvSpPr>
            <p:nvPr/>
          </p:nvSpPr>
          <p:spPr bwMode="auto">
            <a:xfrm>
              <a:off x="172291" y="282760"/>
              <a:ext cx="487109" cy="334145"/>
            </a:xfrm>
            <a:custGeom>
              <a:avLst/>
              <a:gdLst>
                <a:gd name="T0" fmla="*/ 2147483646 w 413"/>
                <a:gd name="T1" fmla="*/ 2147483646 h 283"/>
                <a:gd name="T2" fmla="*/ 2147483646 w 413"/>
                <a:gd name="T3" fmla="*/ 2147483646 h 283"/>
                <a:gd name="T4" fmla="*/ 2147483646 w 413"/>
                <a:gd name="T5" fmla="*/ 2147483646 h 283"/>
                <a:gd name="T6" fmla="*/ 0 w 413"/>
                <a:gd name="T7" fmla="*/ 2147483646 h 283"/>
                <a:gd name="T8" fmla="*/ 2147483646 w 413"/>
                <a:gd name="T9" fmla="*/ 2147483646 h 283"/>
                <a:gd name="T10" fmla="*/ 2147483646 w 413"/>
                <a:gd name="T11" fmla="*/ 2147483646 h 283"/>
                <a:gd name="T12" fmla="*/ 2147483646 w 413"/>
                <a:gd name="T13" fmla="*/ 0 h 283"/>
                <a:gd name="T14" fmla="*/ 2147483646 w 413"/>
                <a:gd name="T15" fmla="*/ 2147483646 h 283"/>
                <a:gd name="T16" fmla="*/ 2147483646 w 413"/>
                <a:gd name="T17" fmla="*/ 2147483646 h 283"/>
                <a:gd name="T18" fmla="*/ 2147483646 w 413"/>
                <a:gd name="T19" fmla="*/ 2147483646 h 283"/>
                <a:gd name="T20" fmla="*/ 2147483646 w 413"/>
                <a:gd name="T21" fmla="*/ 2147483646 h 283"/>
                <a:gd name="T22" fmla="*/ 2147483646 w 413"/>
                <a:gd name="T23" fmla="*/ 2147483646 h 283"/>
                <a:gd name="T24" fmla="*/ 2147483646 w 413"/>
                <a:gd name="T25" fmla="*/ 2147483646 h 283"/>
                <a:gd name="T26" fmla="*/ 2147483646 w 413"/>
                <a:gd name="T27" fmla="*/ 2147483646 h 283"/>
                <a:gd name="T28" fmla="*/ 2147483646 w 413"/>
                <a:gd name="T29" fmla="*/ 2147483646 h 283"/>
                <a:gd name="T30" fmla="*/ 2147483646 w 413"/>
                <a:gd name="T31" fmla="*/ 2147483646 h 283"/>
                <a:gd name="T32" fmla="*/ 2147483646 w 413"/>
                <a:gd name="T33" fmla="*/ 2147483646 h 283"/>
                <a:gd name="T34" fmla="*/ 2147483646 w 413"/>
                <a:gd name="T35" fmla="*/ 2147483646 h 283"/>
                <a:gd name="T36" fmla="*/ 2147483646 w 413"/>
                <a:gd name="T37" fmla="*/ 2147483646 h 283"/>
                <a:gd name="T38" fmla="*/ 2147483646 w 413"/>
                <a:gd name="T39" fmla="*/ 2147483646 h 283"/>
                <a:gd name="T40" fmla="*/ 2147483646 w 413"/>
                <a:gd name="T41" fmla="*/ 2147483646 h 283"/>
                <a:gd name="T42" fmla="*/ 2147483646 w 413"/>
                <a:gd name="T43" fmla="*/ 2147483646 h 283"/>
                <a:gd name="T44" fmla="*/ 2147483646 w 413"/>
                <a:gd name="T45" fmla="*/ 2147483646 h 283"/>
                <a:gd name="T46" fmla="*/ 2147483646 w 413"/>
                <a:gd name="T47" fmla="*/ 2147483646 h 283"/>
                <a:gd name="T48" fmla="*/ 2147483646 w 413"/>
                <a:gd name="T49" fmla="*/ 2147483646 h 283"/>
                <a:gd name="T50" fmla="*/ 2147483646 w 413"/>
                <a:gd name="T51" fmla="*/ 2147483646 h 283"/>
                <a:gd name="T52" fmla="*/ 2147483646 w 413"/>
                <a:gd name="T53" fmla="*/ 2147483646 h 283"/>
                <a:gd name="T54" fmla="*/ 2147483646 w 413"/>
                <a:gd name="T55" fmla="*/ 2147483646 h 283"/>
                <a:gd name="T56" fmla="*/ 2147483646 w 413"/>
                <a:gd name="T57" fmla="*/ 2147483646 h 283"/>
                <a:gd name="T58" fmla="*/ 2147483646 w 413"/>
                <a:gd name="T59" fmla="*/ 2147483646 h 283"/>
                <a:gd name="T60" fmla="*/ 2147483646 w 413"/>
                <a:gd name="T61" fmla="*/ 2147483646 h 28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13"/>
                <a:gd name="T94" fmla="*/ 0 h 283"/>
                <a:gd name="T95" fmla="*/ 413 w 413"/>
                <a:gd name="T96" fmla="*/ 283 h 28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/>
            <a:p>
              <a:endParaRPr lang="zh-CN" altLang="en-US"/>
            </a:p>
          </p:txBody>
        </p:sp>
      </p:grp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Introduction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6162" name="直接连接符 19"/>
          <p:cNvCxnSpPr>
            <a:cxnSpLocks noChangeShapeType="1"/>
            <a:stCxn id="20502" idx="4"/>
            <a:endCxn id="20496" idx="1"/>
          </p:cNvCxnSpPr>
          <p:nvPr/>
        </p:nvCxnSpPr>
        <p:spPr bwMode="auto">
          <a:xfrm>
            <a:off x="1887538" y="2282825"/>
            <a:ext cx="1055687" cy="717550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直接连接符 21"/>
          <p:cNvCxnSpPr>
            <a:cxnSpLocks noChangeShapeType="1"/>
            <a:stCxn id="20498" idx="2"/>
            <a:endCxn id="20496" idx="5"/>
          </p:cNvCxnSpPr>
          <p:nvPr/>
        </p:nvCxnSpPr>
        <p:spPr bwMode="auto">
          <a:xfrm flipH="1">
            <a:off x="3775075" y="2327275"/>
            <a:ext cx="1057275" cy="673100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直接连接符 24"/>
          <p:cNvCxnSpPr>
            <a:cxnSpLocks noChangeShapeType="1"/>
            <a:stCxn id="20500" idx="1"/>
            <a:endCxn id="20498" idx="4"/>
          </p:cNvCxnSpPr>
          <p:nvPr/>
        </p:nvCxnSpPr>
        <p:spPr bwMode="auto">
          <a:xfrm flipH="1" flipV="1">
            <a:off x="5346700" y="2327275"/>
            <a:ext cx="1055688" cy="673100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TextBox 27"/>
          <p:cNvSpPr>
            <a:spLocks noChangeArrowheads="1"/>
          </p:cNvSpPr>
          <p:nvPr/>
        </p:nvSpPr>
        <p:spPr bwMode="auto">
          <a:xfrm>
            <a:off x="2603500" y="2000682"/>
            <a:ext cx="1944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immersion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and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games.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6166" name="TextBox 28"/>
          <p:cNvSpPr>
            <a:spLocks noChangeArrowheads="1"/>
          </p:cNvSpPr>
          <p:nvPr/>
        </p:nvSpPr>
        <p:spPr bwMode="auto">
          <a:xfrm>
            <a:off x="4127500" y="2794000"/>
            <a:ext cx="1944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market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going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up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day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by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day.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6167" name="TextBox 29"/>
          <p:cNvSpPr>
            <a:spLocks noChangeArrowheads="1"/>
          </p:cNvSpPr>
          <p:nvPr/>
        </p:nvSpPr>
        <p:spPr bwMode="auto">
          <a:xfrm>
            <a:off x="6019800" y="1954496"/>
            <a:ext cx="1944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key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to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the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success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of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Independent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games.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664725" y="1348570"/>
            <a:ext cx="167163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charset="-122"/>
                <a:ea typeface="微软雅黑" charset="-122"/>
                <a:sym typeface="微软雅黑" charset="-122"/>
              </a:rPr>
              <a:t>Part Two</a:t>
            </a:r>
            <a:endParaRPr lang="zh-CN" altLang="en-US" sz="2800">
              <a:solidFill>
                <a:srgbClr val="DDD9C3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642500" y="1872445"/>
            <a:ext cx="3550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rgbClr val="E36C09"/>
                </a:solidFill>
              </a:rPr>
              <a:t>Supporting</a:t>
            </a:r>
            <a:r>
              <a:rPr lang="zh-CN" altLang="en-US" sz="2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2800" b="1" dirty="0" smtClean="0">
                <a:solidFill>
                  <a:srgbClr val="E36C09"/>
                </a:solidFill>
              </a:rPr>
              <a:t>Arguments</a:t>
            </a:r>
            <a:endParaRPr lang="en-US" altLang="zh-CN" sz="2800" b="1" dirty="0">
              <a:solidFill>
                <a:srgbClr val="E36C09"/>
              </a:solidFill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1880375" y="845138"/>
            <a:ext cx="1762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9600" b="1" dirty="0">
                <a:solidFill>
                  <a:srgbClr val="FFFFFF"/>
                </a:solidFill>
                <a:latin typeface="Kozuka Mincho Pr6N H" charset="-128"/>
                <a:ea typeface="Kozuka Mincho Pr6N H" charset="-128"/>
                <a:sym typeface="Kozuka Mincho Pr6N H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charset="-128"/>
              <a:ea typeface="Kozuka Mincho Pr6N H" charset="-128"/>
              <a:sym typeface="Kozuka Mincho Pr6N H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>
            <a:off x="2051825" y="240743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051825" y="105964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6"/>
          <p:cNvSpPr>
            <a:spLocks noChangeArrowheads="1"/>
          </p:cNvSpPr>
          <p:nvPr/>
        </p:nvSpPr>
        <p:spPr bwMode="auto">
          <a:xfrm>
            <a:off x="0" y="659747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2530" name="TextBox 7"/>
          <p:cNvSpPr>
            <a:spLocks noChangeArrowheads="1"/>
          </p:cNvSpPr>
          <p:nvPr/>
        </p:nvSpPr>
        <p:spPr bwMode="auto">
          <a:xfrm>
            <a:off x="0" y="365125"/>
            <a:ext cx="449999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grpSp>
        <p:nvGrpSpPr>
          <p:cNvPr id="7172" name="组合 8"/>
          <p:cNvGrpSpPr>
            <a:grpSpLocks/>
          </p:cNvGrpSpPr>
          <p:nvPr/>
        </p:nvGrpSpPr>
        <p:grpSpPr bwMode="auto">
          <a:xfrm>
            <a:off x="2486671" y="1881072"/>
            <a:ext cx="216015" cy="209780"/>
            <a:chOff x="0" y="0"/>
            <a:chExt cx="1130424" cy="1060704"/>
          </a:xfrm>
        </p:grpSpPr>
        <p:sp>
          <p:nvSpPr>
            <p:cNvPr id="22537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22538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4860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2-1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significance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of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immersion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7177" name="TextBox 7">
            <a:hlinkClick r:id="rId3"/>
          </p:cNvPr>
          <p:cNvSpPr>
            <a:spLocks noChangeArrowheads="1"/>
          </p:cNvSpPr>
          <p:nvPr/>
        </p:nvSpPr>
        <p:spPr bwMode="auto">
          <a:xfrm>
            <a:off x="2649658" y="1767264"/>
            <a:ext cx="13285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000000"/>
                </a:solidFill>
              </a:rPr>
              <a:t>Games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in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2017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7178" name="矩形 3"/>
          <p:cNvSpPr>
            <a:spLocks noChangeArrowheads="1"/>
          </p:cNvSpPr>
          <p:nvPr/>
        </p:nvSpPr>
        <p:spPr bwMode="auto">
          <a:xfrm>
            <a:off x="685901" y="1397932"/>
            <a:ext cx="2748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The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history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of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video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games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12" name="TextBox 7">
            <a:hlinkClick r:id="rId4"/>
          </p:cNvPr>
          <p:cNvSpPr>
            <a:spLocks noChangeArrowheads="1"/>
          </p:cNvSpPr>
          <p:nvPr/>
        </p:nvSpPr>
        <p:spPr bwMode="auto">
          <a:xfrm>
            <a:off x="685901" y="1768475"/>
            <a:ext cx="18699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Tennis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for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Two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in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1948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725272" y="2343053"/>
            <a:ext cx="2608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rgbClr val="E36C09"/>
                </a:solidFill>
              </a:rPr>
              <a:t>The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gameplay</a:t>
            </a:r>
            <a:r>
              <a:rPr lang="zh-CN" altLang="en-US" sz="1800" b="1" dirty="0" smtClean="0">
                <a:solidFill>
                  <a:srgbClr val="E36C09"/>
                </a:solidFill>
              </a:rPr>
              <a:t> </a:t>
            </a:r>
            <a:r>
              <a:rPr lang="en-US" altLang="zh-CN" sz="1800" b="1" dirty="0" smtClean="0">
                <a:solidFill>
                  <a:srgbClr val="E36C09"/>
                </a:solidFill>
              </a:rPr>
              <a:t>experience</a:t>
            </a:r>
            <a:endParaRPr lang="en-US" altLang="zh-CN" sz="1800" b="1" dirty="0">
              <a:solidFill>
                <a:srgbClr val="E36C09"/>
              </a:solidFill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721502" y="2778451"/>
            <a:ext cx="313044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Fundamental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components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of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gameplay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Different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kinds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of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immersion</a:t>
            </a:r>
            <a:endParaRPr lang="en-US" altLang="zh-CN" sz="1400" dirty="0">
              <a:solidFill>
                <a:srgbClr val="000000"/>
              </a:solidFill>
              <a:sym typeface="宋体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44" y="980146"/>
            <a:ext cx="4923565" cy="3455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51239" y="4448438"/>
            <a:ext cx="428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charset="0"/>
                <a:ea typeface="Calibri" charset="0"/>
                <a:cs typeface="Calibri" charset="0"/>
              </a:rPr>
              <a:t>gameplay experience model (</a:t>
            </a:r>
            <a:r>
              <a:rPr lang="en-US" altLang="zh-CN" sz="1400" dirty="0" err="1">
                <a:latin typeface="Calibri" charset="0"/>
                <a:ea typeface="Calibri" charset="0"/>
                <a:cs typeface="Calibri" charset="0"/>
              </a:rPr>
              <a:t>Ermi</a:t>
            </a:r>
            <a:r>
              <a:rPr lang="en-US" altLang="zh-CN" sz="14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CN" sz="1400" dirty="0" err="1">
                <a:latin typeface="Calibri" charset="0"/>
                <a:ea typeface="Calibri" charset="0"/>
                <a:cs typeface="Calibri" charset="0"/>
              </a:rPr>
              <a:t>Mäyrä</a:t>
            </a:r>
            <a:r>
              <a:rPr lang="en-US" altLang="zh-CN" sz="1400" dirty="0">
                <a:latin typeface="Calibri" charset="0"/>
                <a:ea typeface="Calibri" charset="0"/>
                <a:cs typeface="Calibri" charset="0"/>
              </a:rPr>
              <a:t>, 2005)</a:t>
            </a:r>
            <a:endParaRPr kumimoji="1" lang="zh-CN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129" y="1118019"/>
            <a:ext cx="2844800" cy="2819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239" y="1457359"/>
            <a:ext cx="3006577" cy="22117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41643" y="1125085"/>
            <a:ext cx="130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alibri" charset="0"/>
                <a:ea typeface="Calibri" charset="0"/>
                <a:cs typeface="Calibri" charset="0"/>
              </a:rPr>
              <a:t>Playstation</a:t>
            </a:r>
            <a:r>
              <a:rPr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latin typeface="Calibri" charset="0"/>
                <a:ea typeface="Calibri" charset="0"/>
                <a:cs typeface="Calibri" charset="0"/>
              </a:rPr>
              <a:t>VR</a:t>
            </a:r>
            <a:endParaRPr kumimoji="1" lang="zh-CN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1"/>
      <p:bldP spid="1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EB0908-26C6-CB4A-B6F5-F8C3D7B80337}" type="datetime1">
              <a:rPr lang="zh-CN" altLang="en-US" smtClean="0"/>
              <a:pPr>
                <a:defRPr/>
              </a:pPr>
              <a:t>2017/11/29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7106" name="TextBox 7"/>
          <p:cNvSpPr>
            <a:spLocks noChangeArrowheads="1"/>
          </p:cNvSpPr>
          <p:nvPr/>
        </p:nvSpPr>
        <p:spPr bwMode="auto">
          <a:xfrm>
            <a:off x="0" y="365125"/>
            <a:ext cx="4283980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6265232" y="1930401"/>
            <a:ext cx="2563813" cy="2322512"/>
          </a:xfrm>
          <a:prstGeom prst="rect">
            <a:avLst/>
          </a:prstGeom>
          <a:solidFill>
            <a:srgbClr val="31859B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微软雅黑" charset="-122"/>
              <a:ea typeface="微软雅黑" charset="-122"/>
              <a:sym typeface="Arial Unicode MS" charset="0"/>
            </a:endParaRPr>
          </a:p>
        </p:txBody>
      </p:sp>
      <p:sp>
        <p:nvSpPr>
          <p:cNvPr id="19461" name="圆角矩形 3"/>
          <p:cNvSpPr>
            <a:spLocks noChangeArrowheads="1"/>
          </p:cNvSpPr>
          <p:nvPr/>
        </p:nvSpPr>
        <p:spPr bwMode="auto">
          <a:xfrm>
            <a:off x="6265232" y="1304311"/>
            <a:ext cx="2563813" cy="309562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</a:rPr>
              <a:t>Brief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Summary 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9462" name="TextBox 19"/>
          <p:cNvSpPr>
            <a:spLocks noChangeArrowheads="1"/>
          </p:cNvSpPr>
          <p:nvPr/>
        </p:nvSpPr>
        <p:spPr bwMode="auto">
          <a:xfrm>
            <a:off x="6329362" y="2055991"/>
            <a:ext cx="25638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200" dirty="0" smtClean="0">
                <a:solidFill>
                  <a:srgbClr val="000000"/>
                </a:solidFill>
              </a:rPr>
              <a:t>1.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developments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of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games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relates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to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technology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development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and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atmosphere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200" dirty="0" smtClean="0">
                <a:solidFill>
                  <a:srgbClr val="000000"/>
                </a:solidFill>
              </a:rPr>
              <a:t>2.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From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an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overall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perspective,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imaginative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immersion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is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always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at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a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low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level.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Font typeface="Arial" charset="0"/>
              <a:buNone/>
            </a:pPr>
            <a:r>
              <a:rPr lang="en-US" altLang="zh-CN" sz="1200" dirty="0" smtClean="0">
                <a:solidFill>
                  <a:srgbClr val="000000"/>
                </a:solidFill>
              </a:rPr>
              <a:t>3.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Players</a:t>
            </a: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create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story.</a:t>
            </a:r>
            <a:r>
              <a:rPr lang="zh-CN" altLang="en-US" sz="1200" dirty="0" smtClean="0">
                <a:solidFill>
                  <a:srgbClr val="000000"/>
                </a:solidFill>
              </a:rPr>
              <a:t> </a:t>
            </a:r>
            <a:endParaRPr lang="zh-CN" altLang="en-US" sz="12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9463" name="矩形 20"/>
          <p:cNvSpPr>
            <a:spLocks noChangeArrowheads="1"/>
          </p:cNvSpPr>
          <p:nvPr/>
        </p:nvSpPr>
        <p:spPr bwMode="auto">
          <a:xfrm>
            <a:off x="0" y="365125"/>
            <a:ext cx="4502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2-2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potential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of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story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22" name="图片 2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8" y="1139623"/>
            <a:ext cx="5652075" cy="32918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7715" y="4427992"/>
            <a:ext cx="532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The average score of each immersion type</a:t>
            </a:r>
            <a:r>
              <a:rPr lang="en-US" altLang="zh-CN" sz="140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CN" sz="1400" dirty="0" err="1" smtClean="0">
                <a:latin typeface="Calibri" charset="0"/>
                <a:ea typeface="Calibri" charset="0"/>
                <a:cs typeface="Calibri" charset="0"/>
              </a:rPr>
              <a:t>Ermi</a:t>
            </a:r>
            <a:r>
              <a:rPr lang="en-US" altLang="zh-CN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altLang="zh-CN" sz="1400" dirty="0" err="1">
                <a:latin typeface="Calibri" charset="0"/>
                <a:ea typeface="Calibri" charset="0"/>
                <a:cs typeface="Calibri" charset="0"/>
              </a:rPr>
              <a:t>Mäyrä</a:t>
            </a:r>
            <a:r>
              <a:rPr lang="en-US" altLang="zh-CN" sz="1400" dirty="0">
                <a:latin typeface="Calibri" charset="0"/>
                <a:ea typeface="Calibri" charset="0"/>
                <a:cs typeface="Calibri" charset="0"/>
              </a:rPr>
              <a:t>, 2005)</a:t>
            </a:r>
            <a:endParaRPr kumimoji="1" lang="zh-CN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7106" name="TextBox 7"/>
          <p:cNvSpPr>
            <a:spLocks noChangeArrowheads="1"/>
          </p:cNvSpPr>
          <p:nvPr/>
        </p:nvSpPr>
        <p:spPr bwMode="auto">
          <a:xfrm>
            <a:off x="0" y="365125"/>
            <a:ext cx="4283980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19463" name="矩形 20"/>
          <p:cNvSpPr>
            <a:spLocks noChangeArrowheads="1"/>
          </p:cNvSpPr>
          <p:nvPr/>
        </p:nvSpPr>
        <p:spPr bwMode="auto">
          <a:xfrm>
            <a:off x="0" y="365125"/>
            <a:ext cx="4502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2-2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potential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of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story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5" y="1923705"/>
            <a:ext cx="4060181" cy="186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56" y="1923705"/>
            <a:ext cx="3962400" cy="1866900"/>
          </a:xfrm>
          <a:prstGeom prst="rect">
            <a:avLst/>
          </a:prstGeom>
        </p:spPr>
      </p:pic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323705" y="1238738"/>
            <a:ext cx="33821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000000"/>
                </a:solidFill>
                <a:sym typeface="宋体" charset="-122"/>
              </a:rPr>
              <a:t>These</a:t>
            </a:r>
            <a:r>
              <a:rPr lang="zh-CN" altLang="en-US" sz="20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sym typeface="宋体" charset="-122"/>
              </a:rPr>
              <a:t>games</a:t>
            </a:r>
            <a:r>
              <a:rPr lang="zh-CN" altLang="en-US" sz="20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sym typeface="宋体" charset="-122"/>
              </a:rPr>
              <a:t>tell</a:t>
            </a:r>
            <a:r>
              <a:rPr lang="zh-CN" altLang="en-US" sz="20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sym typeface="宋体" charset="-122"/>
              </a:rPr>
              <a:t>good</a:t>
            </a:r>
            <a:r>
              <a:rPr lang="zh-CN" altLang="en-US" sz="20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sym typeface="宋体" charset="-122"/>
              </a:rPr>
              <a:t>stories</a:t>
            </a:r>
            <a:endParaRPr lang="en-US" altLang="zh-CN" sz="20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23705" y="3799806"/>
            <a:ext cx="39602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sym typeface="宋体" charset="-122"/>
              </a:rPr>
              <a:t>Welcome to a grim dystopian future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.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A </a:t>
            </a:r>
            <a:r>
              <a:rPr lang="en-US" altLang="zh-CN" sz="1200" dirty="0">
                <a:solidFill>
                  <a:srgbClr val="000000"/>
                </a:solidFill>
                <a:sym typeface="宋体" charset="-122"/>
              </a:rPr>
              <a:t>totalitarian State controls every aspect of private and public life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.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Laws </a:t>
            </a:r>
            <a:r>
              <a:rPr lang="en-US" altLang="zh-CN" sz="1200" dirty="0">
                <a:solidFill>
                  <a:srgbClr val="000000"/>
                </a:solidFill>
                <a:sym typeface="宋体" charset="-122"/>
              </a:rPr>
              <a:t>are oppressive. Surveillance is total. Privacy is dead.</a:t>
            </a: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4784956" y="3797713"/>
            <a:ext cx="33821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36C09"/>
              </a:buClr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Two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doctors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try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fulfill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dream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of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an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elderly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man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and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seek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find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out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why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his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dying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wish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go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to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the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sym typeface="宋体" charset="-122"/>
              </a:rPr>
              <a:t>moon.</a:t>
            </a:r>
            <a:r>
              <a:rPr lang="zh-CN" altLang="en-US" sz="1200" dirty="0" smtClean="0">
                <a:solidFill>
                  <a:srgbClr val="000000"/>
                </a:solidFill>
                <a:sym typeface="宋体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2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6"/>
          <p:cNvSpPr>
            <a:spLocks noChangeArrowheads="1"/>
          </p:cNvSpPr>
          <p:nvPr/>
        </p:nvSpPr>
        <p:spPr bwMode="auto">
          <a:xfrm>
            <a:off x="-1" y="617420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4578" name="TextBox 7"/>
          <p:cNvSpPr>
            <a:spLocks noChangeArrowheads="1"/>
          </p:cNvSpPr>
          <p:nvPr/>
        </p:nvSpPr>
        <p:spPr bwMode="auto">
          <a:xfrm>
            <a:off x="0" y="365125"/>
            <a:ext cx="4355984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800" b="1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-1" y="365125"/>
            <a:ext cx="43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2-3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developers’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ability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197" name="六边形 2"/>
          <p:cNvSpPr>
            <a:spLocks noChangeArrowheads="1"/>
          </p:cNvSpPr>
          <p:nvPr/>
        </p:nvSpPr>
        <p:spPr bwMode="auto">
          <a:xfrm>
            <a:off x="2615172" y="1128038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198" name="六边形 3"/>
          <p:cNvSpPr>
            <a:spLocks noChangeArrowheads="1"/>
          </p:cNvSpPr>
          <p:nvPr/>
        </p:nvSpPr>
        <p:spPr bwMode="auto">
          <a:xfrm>
            <a:off x="1585775" y="1712344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199" name="六边形 4"/>
          <p:cNvSpPr>
            <a:spLocks noChangeArrowheads="1"/>
          </p:cNvSpPr>
          <p:nvPr/>
        </p:nvSpPr>
        <p:spPr bwMode="auto">
          <a:xfrm>
            <a:off x="4708398" y="1128038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200" name="六边形 5"/>
          <p:cNvSpPr>
            <a:spLocks noChangeArrowheads="1"/>
          </p:cNvSpPr>
          <p:nvPr/>
        </p:nvSpPr>
        <p:spPr bwMode="auto">
          <a:xfrm>
            <a:off x="3653670" y="1698312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2636823" y="1323410"/>
            <a:ext cx="1220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chemeClr val="bg1"/>
                </a:solidFill>
              </a:rPr>
              <a:t>Higher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sym typeface="宋体" charset="-122"/>
              </a:rPr>
              <a:t>productivity</a:t>
            </a:r>
            <a:endParaRPr lang="zh-CN" altLang="en-US" sz="1600" b="1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8202" name="矩形 7"/>
          <p:cNvSpPr>
            <a:spLocks noChangeArrowheads="1"/>
          </p:cNvSpPr>
          <p:nvPr/>
        </p:nvSpPr>
        <p:spPr bwMode="auto">
          <a:xfrm>
            <a:off x="4847978" y="1347797"/>
            <a:ext cx="9060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</a:rPr>
              <a:t>Error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sym typeface="宋体" charset="-122"/>
              </a:rPr>
              <a:t>Density</a:t>
            </a:r>
            <a:endParaRPr lang="zh-CN" altLang="en-US" sz="1800" b="1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8203" name="矩形 8"/>
          <p:cNvSpPr>
            <a:spLocks noChangeArrowheads="1"/>
          </p:cNvSpPr>
          <p:nvPr/>
        </p:nvSpPr>
        <p:spPr bwMode="auto">
          <a:xfrm>
            <a:off x="1735614" y="1962882"/>
            <a:ext cx="9012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39%</a:t>
            </a:r>
            <a:endParaRPr lang="zh-CN" altLang="en-US" b="1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8204" name="矩形 9"/>
          <p:cNvSpPr>
            <a:spLocks noChangeArrowheads="1"/>
          </p:cNvSpPr>
          <p:nvPr/>
        </p:nvSpPr>
        <p:spPr bwMode="auto">
          <a:xfrm>
            <a:off x="3789556" y="1948478"/>
            <a:ext cx="9188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0.07</a:t>
            </a:r>
            <a:endParaRPr lang="zh-CN" altLang="en-US" b="1" dirty="0">
              <a:solidFill>
                <a:schemeClr val="bg1"/>
              </a:solidFill>
              <a:sym typeface="宋体" charset="-122"/>
            </a:endParaRPr>
          </a:p>
        </p:txBody>
      </p:sp>
      <p:sp>
        <p:nvSpPr>
          <p:cNvPr id="8205" name="TextBox 10"/>
          <p:cNvSpPr>
            <a:spLocks noChangeArrowheads="1"/>
          </p:cNvSpPr>
          <p:nvPr/>
        </p:nvSpPr>
        <p:spPr bwMode="auto">
          <a:xfrm>
            <a:off x="467715" y="1107420"/>
            <a:ext cx="1313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·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Less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is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More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  <p:sp>
        <p:nvSpPr>
          <p:cNvPr id="8206" name="TextBox 11"/>
          <p:cNvSpPr>
            <a:spLocks noChangeArrowheads="1"/>
          </p:cNvSpPr>
          <p:nvPr/>
        </p:nvSpPr>
        <p:spPr bwMode="auto">
          <a:xfrm>
            <a:off x="424056" y="3354436"/>
            <a:ext cx="53299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· </a:t>
            </a:r>
            <a:r>
              <a:rPr lang="en-US" altLang="zh-CN" sz="1400" dirty="0">
                <a:solidFill>
                  <a:srgbClr val="000000"/>
                </a:solidFill>
              </a:rPr>
              <a:t>Difficulty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of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development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zh-CN" sz="1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·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Compromise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on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sensory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immersion</a:t>
            </a:r>
            <a:r>
              <a:rPr lang="zh-CN" altLang="en-US" sz="1400" dirty="0" smtClean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and</a:t>
            </a:r>
            <a:r>
              <a:rPr lang="zh-CN" altLang="en-US" sz="1400" dirty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challenge-based</a:t>
            </a:r>
            <a:r>
              <a:rPr lang="zh-CN" altLang="en-US" sz="1400" dirty="0">
                <a:solidFill>
                  <a:srgbClr val="000000"/>
                </a:solidFill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sym typeface="宋体" charset="-122"/>
              </a:rPr>
              <a:t>immersion</a:t>
            </a:r>
            <a:endParaRPr lang="zh-CN" altLang="en-US" sz="1400" dirty="0">
              <a:solidFill>
                <a:srgbClr val="000000"/>
              </a:solidFill>
              <a:sym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Pages>0</Pages>
  <Words>445</Words>
  <Characters>0</Characters>
  <Application>Microsoft Macintosh PowerPoint</Application>
  <DocSecurity>0</DocSecurity>
  <PresentationFormat>全屏显示(16:9)</PresentationFormat>
  <Lines>0</Lines>
  <Paragraphs>93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Calibri</vt:lpstr>
      <vt:lpstr>Kozuka Mincho Pr6N H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jenny</dc:creator>
  <cp:keywords/>
  <dc:description/>
  <cp:lastModifiedBy>奔应</cp:lastModifiedBy>
  <cp:revision>82</cp:revision>
  <dcterms:created xsi:type="dcterms:W3CDTF">2014-07-25T06:09:36Z</dcterms:created>
  <dcterms:modified xsi:type="dcterms:W3CDTF">2017-11-30T03:14:25Z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