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Merriweather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4523889-85FF-4AAF-BB0A-4DAF2AA972D4}">
  <a:tblStyle styleId="{84523889-85FF-4AAF-BB0A-4DAF2AA972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Merriweather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erriweather-italic.fntdata"/><Relationship Id="rId25" Type="http://schemas.openxmlformats.org/officeDocument/2006/relationships/font" Target="fonts/Merriweather-bold.fntdata"/><Relationship Id="rId27" Type="http://schemas.openxmlformats.org/officeDocument/2006/relationships/font" Target="fonts/Merriweather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6408e0d12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6408e0d12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42b8e0a0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42b8e0a0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6408e0d12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6408e0d12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432ee6f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432ee6f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6408e0d1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6408e0d1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Collaborative</a:t>
            </a: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filtering technique becomes more and more important nowadays for recommendation system. Our goal is to apply the knowledge learned in class with real-world anime data.</a:t>
            </a:r>
            <a:endParaRPr sz="1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2. Challenges</a:t>
            </a:r>
            <a:endParaRPr sz="1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Huge dataset</a:t>
            </a:r>
            <a:endParaRPr sz="1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Algorithm selection </a:t>
            </a:r>
            <a:endParaRPr sz="1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6408e0d1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6408e0d1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42b8e0a0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42b8e0a0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42b8e0a0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42b8e0a0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42b8e0a0d_7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42b8e0a0d_7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42b8e0a0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42b8e0a0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6408e0d12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6408e0d12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6408e0d12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6408e0d12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66.90.93.122/ost/pokemon-pocket-monsters-sound-anime-collection/cnshtfjv/01.%20mezase%20pokemon%20master.mp3" TargetMode="External"/><Relationship Id="rId4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CooperUnion/anime-recommendations-databas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7" Type="http://schemas.openxmlformats.org/officeDocument/2006/relationships/image" Target="../media/image10.png"/><Relationship Id="rId8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Adaptive Information System Final Project - Anime Adaptive Recommendation System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4158250" y="3581447"/>
            <a:ext cx="4255500" cy="105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Xiang Liu, Ben Ying,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Yuling Chen, Qizhou Huang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075" y="2284450"/>
            <a:ext cx="2149400" cy="119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5.3 Implementation of Recommendation</a:t>
            </a:r>
            <a:endParaRPr/>
          </a:p>
        </p:txBody>
      </p:sp>
      <p:sp>
        <p:nvSpPr>
          <p:cNvPr id="134" name="Google Shape;134;p22"/>
          <p:cNvSpPr txBox="1"/>
          <p:nvPr/>
        </p:nvSpPr>
        <p:spPr>
          <a:xfrm>
            <a:off x="476250" y="1524000"/>
            <a:ext cx="8315400" cy="3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Backend : Node.js, Express.js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Database: MySQL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APIs: Youtube for video, Kitsu for description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Genres</a:t>
            </a:r>
            <a:r>
              <a:rPr lang="en" sz="1800"/>
              <a:t> : prefixed with genres of most top 10 number of rated users.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Initial Animes for rating</a:t>
            </a:r>
            <a:r>
              <a:rPr lang="en" sz="1800"/>
              <a:t>: dynamically show animes with most 10 num. of ratings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Recommendation based on trending: dynamically show animes with top 30 members.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Recommendation based on genres: dynamically show union of each genre for user top 3 animes based on avg.rating.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Recommendation based on ratings: dynamically show based on item-cf.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Design &amp; Demo</a:t>
            </a:r>
            <a:endParaRPr/>
          </a:p>
        </p:txBody>
      </p:sp>
      <p:sp>
        <p:nvSpPr>
          <p:cNvPr id="140" name="Google Shape;140;p23"/>
          <p:cNvSpPr txBox="1"/>
          <p:nvPr/>
        </p:nvSpPr>
        <p:spPr>
          <a:xfrm>
            <a:off x="523875" y="1524000"/>
            <a:ext cx="8143800" cy="3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b="1" lang="en" sz="2200"/>
              <a:t>Step 1 - full function showcase with top 50 animes database (low computation) using adjusted cosine similarity - </a:t>
            </a:r>
            <a:r>
              <a:rPr b="1" lang="en" sz="2200">
                <a:solidFill>
                  <a:srgbClr val="FF0000"/>
                </a:solidFill>
              </a:rPr>
              <a:t>“We need a fan to approve!”</a:t>
            </a:r>
            <a:endParaRPr b="1" sz="2200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b="1" lang="en" sz="2200"/>
              <a:t>10.215.47.42:3000/ to check on your computer</a:t>
            </a:r>
            <a:endParaRPr b="1"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b="1" lang="en" sz="2200"/>
              <a:t>Step 2 - unsuccessful cf comparison with full data (6+M) using adjusted &amp; pure cosine similarity</a:t>
            </a:r>
            <a:endParaRPr b="1"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Takeaway &amp; Limitation</a:t>
            </a:r>
            <a:endParaRPr/>
          </a:p>
        </p:txBody>
      </p:sp>
      <p:sp>
        <p:nvSpPr>
          <p:cNvPr id="146" name="Google Shape;146;p24"/>
          <p:cNvSpPr txBox="1"/>
          <p:nvPr/>
        </p:nvSpPr>
        <p:spPr>
          <a:xfrm>
            <a:off x="242850" y="1420575"/>
            <a:ext cx="8658300" cy="3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Learned how the item based</a:t>
            </a:r>
            <a:r>
              <a:rPr b="1" lang="en" sz="1800"/>
              <a:t> c</a:t>
            </a:r>
            <a:r>
              <a:rPr b="1" lang="en" sz="1800"/>
              <a:t>ollaborative</a:t>
            </a:r>
            <a:r>
              <a:rPr b="1" lang="en" sz="1800"/>
              <a:t> fil</a:t>
            </a:r>
            <a:r>
              <a:rPr b="1" lang="en" sz="1800"/>
              <a:t>tering works and how to implement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The ability to scale up needs to explore (Efficiency)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Avoid single rating for one user </a:t>
            </a:r>
            <a:r>
              <a:rPr b="1" lang="en" sz="1800"/>
              <a:t>(the weight sum method will lead the user’s result with all same predicted ratings for unrated animes)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Increase efficiency by limit the number of mutual ratings for each item pairs(rated-unrated) similarity. Suggest to use certain threshold like 1% of whole user base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Increase accuracy by considering each user’s rating preference (use average user rating - adjusted cosine similarity)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Since item based similarity don’t often change, more realistic way to scale up might be pre-make similarity table in DB and using script to update weekly (especially for animes)</a:t>
            </a:r>
            <a:endParaRPr b="1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time!</a:t>
            </a:r>
            <a:endParaRPr/>
          </a:p>
        </p:txBody>
      </p:sp>
      <p:pic>
        <p:nvPicPr>
          <p:cNvPr id="152" name="Google Shape;152;p2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7450" y="1305600"/>
            <a:ext cx="5659542" cy="3714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25"/>
          <p:cNvCxnSpPr/>
          <p:nvPr/>
        </p:nvCxnSpPr>
        <p:spPr>
          <a:xfrm flipH="1" rot="10800000">
            <a:off x="6953250" y="2409975"/>
            <a:ext cx="333300" cy="2475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" name="Google Shape;154;p25"/>
          <p:cNvSpPr txBox="1"/>
          <p:nvPr/>
        </p:nvSpPr>
        <p:spPr>
          <a:xfrm>
            <a:off x="7172325" y="2133600"/>
            <a:ext cx="8868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Xiang</a:t>
            </a:r>
            <a:endParaRPr>
              <a:solidFill>
                <a:srgbClr val="4A86E8"/>
              </a:solidFill>
            </a:endParaRPr>
          </a:p>
        </p:txBody>
      </p:sp>
      <p:cxnSp>
        <p:nvCxnSpPr>
          <p:cNvPr id="155" name="Google Shape;155;p25"/>
          <p:cNvCxnSpPr/>
          <p:nvPr/>
        </p:nvCxnSpPr>
        <p:spPr>
          <a:xfrm flipH="1" rot="10800000">
            <a:off x="5200650" y="1876350"/>
            <a:ext cx="142800" cy="2382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25"/>
          <p:cNvSpPr txBox="1"/>
          <p:nvPr/>
        </p:nvSpPr>
        <p:spPr>
          <a:xfrm>
            <a:off x="5143500" y="1619250"/>
            <a:ext cx="7239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Ben</a:t>
            </a:r>
            <a:endParaRPr>
              <a:solidFill>
                <a:srgbClr val="FF9900"/>
              </a:solidFill>
            </a:endParaRPr>
          </a:p>
        </p:txBody>
      </p:sp>
      <p:cxnSp>
        <p:nvCxnSpPr>
          <p:cNvPr id="157" name="Google Shape;157;p25"/>
          <p:cNvCxnSpPr/>
          <p:nvPr/>
        </p:nvCxnSpPr>
        <p:spPr>
          <a:xfrm flipH="1" rot="10800000">
            <a:off x="3657600" y="2124075"/>
            <a:ext cx="38100" cy="34290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25"/>
          <p:cNvSpPr txBox="1"/>
          <p:nvPr/>
        </p:nvSpPr>
        <p:spPr>
          <a:xfrm>
            <a:off x="3314625" y="1743075"/>
            <a:ext cx="8868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</a:rPr>
              <a:t>Whisper</a:t>
            </a:r>
            <a:endParaRPr>
              <a:solidFill>
                <a:srgbClr val="F1C232"/>
              </a:solidFill>
            </a:endParaRPr>
          </a:p>
        </p:txBody>
      </p:sp>
      <p:cxnSp>
        <p:nvCxnSpPr>
          <p:cNvPr id="159" name="Google Shape;159;p25"/>
          <p:cNvCxnSpPr/>
          <p:nvPr/>
        </p:nvCxnSpPr>
        <p:spPr>
          <a:xfrm rot="10800000">
            <a:off x="1609725" y="2266950"/>
            <a:ext cx="304800" cy="2286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25"/>
          <p:cNvSpPr txBox="1"/>
          <p:nvPr/>
        </p:nvSpPr>
        <p:spPr>
          <a:xfrm>
            <a:off x="1066800" y="1962150"/>
            <a:ext cx="781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Qizhou</a:t>
            </a:r>
            <a:endParaRPr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Introduction</a:t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574600" y="978975"/>
            <a:ext cx="7145100" cy="17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erriweather"/>
                <a:ea typeface="Merriweather"/>
                <a:cs typeface="Merriweather"/>
                <a:sym typeface="Merriweather"/>
              </a:rPr>
              <a:t>Item-based collaborative filtering algorithm</a:t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Efficient 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Stable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574600" y="2730975"/>
            <a:ext cx="8177400" cy="24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erriweather"/>
                <a:ea typeface="Merriweather"/>
                <a:cs typeface="Merriweather"/>
                <a:sym typeface="Merriweather"/>
              </a:rPr>
              <a:t>Contribution</a:t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Implement the system successfully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Besides using full data, select small amount of sets and test the results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Remove useless functions(focus on core part)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Enrich the anime detail page by using external api and information extracted from website(descriptions, images,videos)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Task  Analysis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875" y="1665750"/>
            <a:ext cx="7562852" cy="256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134575" y="401750"/>
            <a:ext cx="9009300" cy="47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3.1 Data Overview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The dataset contains information about</a:t>
            </a:r>
            <a:r>
              <a:rPr b="1" lang="en" sz="1800">
                <a:solidFill>
                  <a:srgbClr val="000000"/>
                </a:solidFill>
              </a:rPr>
              <a:t> </a:t>
            </a:r>
            <a:r>
              <a:rPr b="1" lang="en" sz="2400">
                <a:solidFill>
                  <a:srgbClr val="000000"/>
                </a:solidFill>
              </a:rPr>
              <a:t>73,516</a:t>
            </a:r>
            <a:r>
              <a:rPr lang="en" sz="1800">
                <a:solidFill>
                  <a:srgbClr val="000000"/>
                </a:solidFill>
              </a:rPr>
              <a:t> users’ rating on </a:t>
            </a:r>
            <a:r>
              <a:rPr b="1" lang="en" sz="2400">
                <a:solidFill>
                  <a:srgbClr val="000000"/>
                </a:solidFill>
              </a:rPr>
              <a:t>12,294</a:t>
            </a:r>
            <a:r>
              <a:rPr lang="en" sz="1800">
                <a:solidFill>
                  <a:srgbClr val="000000"/>
                </a:solidFill>
              </a:rPr>
              <a:t> animes, </a:t>
            </a:r>
            <a:r>
              <a:rPr b="1" lang="en" sz="2400">
                <a:solidFill>
                  <a:srgbClr val="000000"/>
                </a:solidFill>
              </a:rPr>
              <a:t>7813738</a:t>
            </a:r>
            <a:r>
              <a:rPr b="1" lang="en" sz="1800">
                <a:solidFill>
                  <a:srgbClr val="000000"/>
                </a:solidFill>
              </a:rPr>
              <a:t> </a:t>
            </a:r>
            <a:r>
              <a:rPr lang="en" sz="1800">
                <a:solidFill>
                  <a:srgbClr val="000000"/>
                </a:solidFill>
              </a:rPr>
              <a:t>ratings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records in total and some basic introduction of the animes.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Data from: </a:t>
            </a:r>
            <a:r>
              <a:rPr lang="en" sz="1800" u="sng">
                <a:solidFill>
                  <a:schemeClr val="accent5"/>
                </a:solidFill>
                <a:hlinkClick r:id="rId3"/>
              </a:rPr>
              <a:t>https://www.kaggle.com/CooperUnion/anime-recommendations-database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myanimelist.net </a:t>
            </a:r>
            <a:r>
              <a:rPr lang="en" sz="1800">
                <a:solidFill>
                  <a:srgbClr val="000000"/>
                </a:solidFill>
              </a:rPr>
              <a:t>for providing ani</a:t>
            </a:r>
            <a:r>
              <a:rPr lang="en" sz="1800">
                <a:solidFill>
                  <a:srgbClr val="000000"/>
                </a:solidFill>
              </a:rPr>
              <a:t>me data and user ratings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3.2 Data Description</a:t>
            </a:r>
            <a:endParaRPr/>
          </a:p>
        </p:txBody>
      </p:sp>
      <p:graphicFrame>
        <p:nvGraphicFramePr>
          <p:cNvPr id="90" name="Google Shape;90;p17"/>
          <p:cNvGraphicFramePr/>
          <p:nvPr/>
        </p:nvGraphicFramePr>
        <p:xfrm>
          <a:off x="200900" y="13945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{84523889-85FF-4AAF-BB0A-4DAF2AA972D4}</a:tableStyleId>
              </a:tblPr>
              <a:tblGrid>
                <a:gridCol w="1809750"/>
                <a:gridCol w="1809750"/>
              </a:tblGrid>
              <a:tr h="304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Anime table</a:t>
                      </a:r>
                      <a:endParaRPr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  <a:tr h="389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anime_id</a:t>
                      </a:r>
                      <a:endParaRPr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randomly generated anime id</a:t>
                      </a:r>
                      <a:endParaRPr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  <a:tr h="301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name</a:t>
                      </a:r>
                      <a:endParaRPr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full name of anime</a:t>
                      </a:r>
                      <a:endParaRPr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  <a:tr h="389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genre</a:t>
                      </a:r>
                      <a:endParaRPr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comma separated list of genres</a:t>
                      </a:r>
                      <a:endParaRPr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  <a:tr h="301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type</a:t>
                      </a:r>
                      <a:endParaRPr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movie, TV, OVA, etc.</a:t>
                      </a:r>
                      <a:endParaRPr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  <a:tr h="389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episodes</a:t>
                      </a:r>
                      <a:endParaRPr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how many episodes in this show. (1 if movie).</a:t>
                      </a:r>
                      <a:endParaRPr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  <a:tr h="301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rating</a:t>
                      </a:r>
                      <a:endParaRPr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average rating</a:t>
                      </a:r>
                      <a:endParaRPr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  <a:tr h="374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members</a:t>
                      </a:r>
                      <a:endParaRPr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The number of user who rated</a:t>
                      </a:r>
                      <a:endParaRPr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1" name="Google Shape;91;p17"/>
          <p:cNvGraphicFramePr/>
          <p:nvPr/>
        </p:nvGraphicFramePr>
        <p:xfrm>
          <a:off x="4211450" y="139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{84523889-85FF-4AAF-BB0A-4DAF2AA972D4}</a:tableStyleId>
              </a:tblPr>
              <a:tblGrid>
                <a:gridCol w="1254800"/>
                <a:gridCol w="2080550"/>
              </a:tblGrid>
              <a:tr h="402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Rating table</a:t>
                      </a:r>
                      <a:endParaRPr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  <a:tr h="402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User_id</a:t>
                      </a:r>
                      <a:endParaRPr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randomly generated user id</a:t>
                      </a:r>
                      <a:endParaRPr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  <a:tr h="402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Anime_id</a:t>
                      </a:r>
                      <a:endParaRPr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the anime that this user has rated</a:t>
                      </a:r>
                      <a:endParaRPr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  <a:tr h="402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Rating</a:t>
                      </a:r>
                      <a:endParaRPr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-1 ~ 10</a:t>
                      </a:r>
                      <a:endParaRPr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25" y="500925"/>
            <a:ext cx="4555500" cy="42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.3 Data Preprocess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Rating table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 -1 records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Anime table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convert the special characters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representative top 10 genres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classify anime according to episodes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crawl posters based on the name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4817625" y="1420400"/>
            <a:ext cx="4173000" cy="3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recommandation, we get a</a:t>
            </a:r>
            <a:r>
              <a:rPr lang="en"/>
              <a:t> subset of raw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ratings	7697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user		167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anime	50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top 50 animes with most rating records </a:t>
            </a:r>
            <a:r>
              <a:rPr lang="en"/>
              <a:t>and the users with more ratings, the 167 users all graded more than 45 animes of the top 50.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25" y="387975"/>
            <a:ext cx="8520600" cy="44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Database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7475" y="1332900"/>
            <a:ext cx="5249050" cy="381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5.1 Algorithm of item based CF Evolution </a:t>
            </a:r>
            <a:endParaRPr/>
          </a:p>
        </p:txBody>
      </p:sp>
      <p:sp>
        <p:nvSpPr>
          <p:cNvPr id="109" name="Google Shape;109;p20"/>
          <p:cNvSpPr txBox="1"/>
          <p:nvPr/>
        </p:nvSpPr>
        <p:spPr>
          <a:xfrm>
            <a:off x="466725" y="1447800"/>
            <a:ext cx="8448600" cy="3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0" name="Google Shape;110;p20"/>
          <p:cNvCxnSpPr/>
          <p:nvPr/>
        </p:nvCxnSpPr>
        <p:spPr>
          <a:xfrm>
            <a:off x="1955050" y="3103750"/>
            <a:ext cx="731100" cy="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20"/>
          <p:cNvCxnSpPr/>
          <p:nvPr/>
        </p:nvCxnSpPr>
        <p:spPr>
          <a:xfrm>
            <a:off x="5776850" y="3148700"/>
            <a:ext cx="647700" cy="4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20"/>
          <p:cNvSpPr txBox="1"/>
          <p:nvPr/>
        </p:nvSpPr>
        <p:spPr>
          <a:xfrm>
            <a:off x="6367400" y="2367500"/>
            <a:ext cx="22767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Adjusted Cosine Similarity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(Consider user’s bias)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48700"/>
            <a:ext cx="2431300" cy="15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400" y="1401950"/>
            <a:ext cx="2276699" cy="1657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6860" y="3337025"/>
            <a:ext cx="3272042" cy="99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71087" y="1401950"/>
            <a:ext cx="2720824" cy="177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65725" y="3453100"/>
            <a:ext cx="2276701" cy="80274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/>
        </p:nvSpPr>
        <p:spPr>
          <a:xfrm>
            <a:off x="6218700" y="1328650"/>
            <a:ext cx="28302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(Didn’t implement correlation similarity considering the average rating of a item / anime )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284800" y="4147625"/>
            <a:ext cx="547525" cy="86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5.2 Implementation of item-based CF</a:t>
            </a:r>
            <a:endParaRPr/>
          </a:p>
        </p:txBody>
      </p:sp>
      <p:sp>
        <p:nvSpPr>
          <p:cNvPr id="125" name="Google Shape;125;p21"/>
          <p:cNvSpPr txBox="1"/>
          <p:nvPr/>
        </p:nvSpPr>
        <p:spPr>
          <a:xfrm>
            <a:off x="485775" y="1514475"/>
            <a:ext cx="83439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- </a:t>
            </a: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3450" y="1409700"/>
            <a:ext cx="3515775" cy="82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/>
        </p:nvSpPr>
        <p:spPr>
          <a:xfrm>
            <a:off x="5429250" y="1591713"/>
            <a:ext cx="321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Weighted Sum </a:t>
            </a:r>
            <a:endParaRPr b="1"/>
          </a:p>
        </p:txBody>
      </p:sp>
      <p:sp>
        <p:nvSpPr>
          <p:cNvPr id="128" name="Google Shape;128;p21"/>
          <p:cNvSpPr txBox="1"/>
          <p:nvPr/>
        </p:nvSpPr>
        <p:spPr>
          <a:xfrm>
            <a:off x="646250" y="2301750"/>
            <a:ext cx="7992900" cy="23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Find the animes list that rated </a:t>
            </a:r>
            <a:r>
              <a:rPr lang="en" sz="1500">
                <a:solidFill>
                  <a:srgbClr val="FF0000"/>
                </a:solidFill>
              </a:rPr>
              <a:t>A</a:t>
            </a:r>
            <a:r>
              <a:rPr lang="en" sz="1500"/>
              <a:t> and unrated </a:t>
            </a:r>
            <a:r>
              <a:rPr lang="en" sz="1500">
                <a:solidFill>
                  <a:srgbClr val="0000FF"/>
                </a:solidFill>
              </a:rPr>
              <a:t>B</a:t>
            </a:r>
            <a:r>
              <a:rPr lang="en" sz="1500"/>
              <a:t> by current Login user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For every unrated anime </a:t>
            </a:r>
            <a:r>
              <a:rPr lang="en" sz="1500">
                <a:solidFill>
                  <a:srgbClr val="0000FF"/>
                </a:solidFill>
              </a:rPr>
              <a:t>b</a:t>
            </a:r>
            <a:r>
              <a:rPr lang="en" sz="1500"/>
              <a:t> in list </a:t>
            </a:r>
            <a:r>
              <a:rPr lang="en" sz="1500">
                <a:solidFill>
                  <a:srgbClr val="0000FF"/>
                </a:solidFill>
              </a:rPr>
              <a:t>B</a:t>
            </a:r>
            <a:r>
              <a:rPr lang="en" sz="1500"/>
              <a:t>, calculate the similarity with every anime </a:t>
            </a:r>
            <a:r>
              <a:rPr lang="en" sz="1500">
                <a:solidFill>
                  <a:srgbClr val="FF0000"/>
                </a:solidFill>
              </a:rPr>
              <a:t>a</a:t>
            </a:r>
            <a:r>
              <a:rPr lang="en" sz="1500"/>
              <a:t> in list </a:t>
            </a:r>
            <a:r>
              <a:rPr lang="en" sz="1500">
                <a:solidFill>
                  <a:srgbClr val="FF0000"/>
                </a:solidFill>
              </a:rPr>
              <a:t>A</a:t>
            </a:r>
            <a:endParaRPr sz="1500">
              <a:solidFill>
                <a:srgbClr val="FF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For each (</a:t>
            </a:r>
            <a:r>
              <a:rPr lang="en" sz="1500">
                <a:solidFill>
                  <a:srgbClr val="0000FF"/>
                </a:solidFill>
              </a:rPr>
              <a:t>b</a:t>
            </a:r>
            <a:r>
              <a:rPr lang="en" sz="1500"/>
              <a:t>,</a:t>
            </a:r>
            <a:r>
              <a:rPr lang="en" sz="1500">
                <a:solidFill>
                  <a:srgbClr val="FF0000"/>
                </a:solidFill>
              </a:rPr>
              <a:t>a</a:t>
            </a:r>
            <a:r>
              <a:rPr lang="en" sz="1500"/>
              <a:t>) pair, find their mutual ratings vector u</a:t>
            </a:r>
            <a:r>
              <a:rPr lang="en" sz="1500">
                <a:solidFill>
                  <a:srgbClr val="0000FF"/>
                </a:solidFill>
              </a:rPr>
              <a:t>b</a:t>
            </a:r>
            <a:r>
              <a:rPr lang="en" sz="1500"/>
              <a:t> and vector u</a:t>
            </a:r>
            <a:r>
              <a:rPr lang="en" sz="1500">
                <a:solidFill>
                  <a:srgbClr val="FF0000"/>
                </a:solidFill>
              </a:rPr>
              <a:t>a</a:t>
            </a:r>
            <a:r>
              <a:rPr lang="en" sz="1500"/>
              <a:t> that rated by same user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calculate the pure or adjusted cosine similarity (for adjusted, each rating in vector subtracts the average rating for related user)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For each </a:t>
            </a:r>
            <a:r>
              <a:rPr lang="en" sz="1500">
                <a:solidFill>
                  <a:srgbClr val="0000FF"/>
                </a:solidFill>
              </a:rPr>
              <a:t>b</a:t>
            </a:r>
            <a:r>
              <a:rPr lang="en" sz="1500"/>
              <a:t>, using weighted sum and similarity array with each element in list </a:t>
            </a:r>
            <a:r>
              <a:rPr lang="en" sz="1500">
                <a:solidFill>
                  <a:srgbClr val="FF0000"/>
                </a:solidFill>
              </a:rPr>
              <a:t>A</a:t>
            </a:r>
            <a:r>
              <a:rPr lang="en" sz="1500"/>
              <a:t> to calculate the predicted ratings for current user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Sorted as object and sort object based on rating value to recommend anime ID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