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7" r:id="rId5"/>
    <p:sldId id="259" r:id="rId6"/>
    <p:sldId id="260" r:id="rId7"/>
    <p:sldId id="261" r:id="rId8"/>
    <p:sldId id="268"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91CC9-A26C-4A3B-B9FA-28BD80A4D736}" type="datetimeFigureOut">
              <a:rPr lang="zh-CN" altLang="en-US" smtClean="0"/>
              <a:t>2018/12/4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4DE1B-69C4-4100-8966-ED02E4589270}" type="slidenum">
              <a:rPr lang="zh-CN" altLang="en-US" smtClean="0"/>
              <a:t>‹#›</a:t>
            </a:fld>
            <a:endParaRPr lang="zh-CN" altLang="en-US"/>
          </a:p>
        </p:txBody>
      </p:sp>
    </p:spTree>
    <p:extLst>
      <p:ext uri="{BB962C8B-B14F-4D97-AF65-F5344CB8AC3E}">
        <p14:creationId xmlns:p14="http://schemas.microsoft.com/office/powerpoint/2010/main" val="112468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Good evening everyone~ Today I’d like to share our teamwork, the test of I’m </a:t>
            </a:r>
            <a:r>
              <a:rPr lang="en-US" altLang="zh-CN"/>
              <a:t>here mobile </a:t>
            </a:r>
            <a:r>
              <a:rPr lang="en-US" altLang="zh-CN" dirty="0"/>
              <a:t>App.</a:t>
            </a:r>
            <a:endParaRPr lang="zh-CN" altLang="en-US" dirty="0"/>
          </a:p>
        </p:txBody>
      </p:sp>
      <p:sp>
        <p:nvSpPr>
          <p:cNvPr id="4" name="Slide Number Placeholder 3"/>
          <p:cNvSpPr>
            <a:spLocks noGrp="1"/>
          </p:cNvSpPr>
          <p:nvPr>
            <p:ph type="sldNum" sz="quarter" idx="5"/>
          </p:nvPr>
        </p:nvSpPr>
        <p:spPr/>
        <p:txBody>
          <a:bodyPr/>
          <a:lstStyle/>
          <a:p>
            <a:fld id="{8CA4DE1B-69C4-4100-8966-ED02E4589270}" type="slidenum">
              <a:rPr lang="zh-CN" altLang="en-US" smtClean="0"/>
              <a:t>1</a:t>
            </a:fld>
            <a:endParaRPr lang="zh-CN" altLang="en-US"/>
          </a:p>
        </p:txBody>
      </p:sp>
    </p:spTree>
    <p:extLst>
      <p:ext uri="{BB962C8B-B14F-4D97-AF65-F5344CB8AC3E}">
        <p14:creationId xmlns:p14="http://schemas.microsoft.com/office/powerpoint/2010/main" val="149117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is the agenda.</a:t>
            </a:r>
            <a:endParaRPr lang="zh-CN" altLang="en-US" dirty="0"/>
          </a:p>
        </p:txBody>
      </p:sp>
      <p:sp>
        <p:nvSpPr>
          <p:cNvPr id="4" name="Slide Number Placeholder 3"/>
          <p:cNvSpPr>
            <a:spLocks noGrp="1"/>
          </p:cNvSpPr>
          <p:nvPr>
            <p:ph type="sldNum" sz="quarter" idx="5"/>
          </p:nvPr>
        </p:nvSpPr>
        <p:spPr/>
        <p:txBody>
          <a:bodyPr/>
          <a:lstStyle/>
          <a:p>
            <a:fld id="{8CA4DE1B-69C4-4100-8966-ED02E4589270}" type="slidenum">
              <a:rPr lang="zh-CN" altLang="en-US" smtClean="0"/>
              <a:t>2</a:t>
            </a:fld>
            <a:endParaRPr lang="zh-CN" altLang="en-US"/>
          </a:p>
        </p:txBody>
      </p:sp>
    </p:spTree>
    <p:extLst>
      <p:ext uri="{BB962C8B-B14F-4D97-AF65-F5344CB8AC3E}">
        <p14:creationId xmlns:p14="http://schemas.microsoft.com/office/powerpoint/2010/main" val="106234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I’m Here is an mHealth platform developed by a health information lab in Pitt (School of Health and Rehabilitation Science). The whole system is aimed to help physicians and patients to follow the self-care plan for some chronic diseases.  The system contains two parts: the patient client, which is an mobile app, and the physician portal, which is a website.  We are aimed to test the patient client app as a beta test.</a:t>
            </a:r>
            <a:endParaRPr lang="zh-CN" altLang="en-US" dirty="0"/>
          </a:p>
        </p:txBody>
      </p:sp>
      <p:sp>
        <p:nvSpPr>
          <p:cNvPr id="4" name="Slide Number Placeholder 3"/>
          <p:cNvSpPr>
            <a:spLocks noGrp="1"/>
          </p:cNvSpPr>
          <p:nvPr>
            <p:ph type="sldNum" sz="quarter" idx="5"/>
          </p:nvPr>
        </p:nvSpPr>
        <p:spPr/>
        <p:txBody>
          <a:bodyPr/>
          <a:lstStyle/>
          <a:p>
            <a:fld id="{8CA4DE1B-69C4-4100-8966-ED02E4589270}" type="slidenum">
              <a:rPr lang="zh-CN" altLang="en-US" smtClean="0"/>
              <a:t>3</a:t>
            </a:fld>
            <a:endParaRPr lang="zh-CN" altLang="en-US"/>
          </a:p>
        </p:txBody>
      </p:sp>
    </p:spTree>
    <p:extLst>
      <p:ext uri="{BB962C8B-B14F-4D97-AF65-F5344CB8AC3E}">
        <p14:creationId xmlns:p14="http://schemas.microsoft.com/office/powerpoint/2010/main" val="348823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ltLang="zh-CN" dirty="0"/>
              <a:t>We have tested all the requirements of each module, which includes both functional requirements and non-functional requirements. Then we did the performance test, which includes </a:t>
            </a:r>
            <a:r>
              <a:rPr lang="en-US" altLang="zh-CN" sz="1200" b="0" i="0" u="none" strike="noStrike" kern="1200" dirty="0">
                <a:solidFill>
                  <a:schemeClr val="tx1"/>
                </a:solidFill>
                <a:effectLst/>
                <a:latin typeface="+mn-lt"/>
                <a:ea typeface="+mn-ea"/>
                <a:cs typeface="+mn-cs"/>
              </a:rPr>
              <a:t>compatibility test</a:t>
            </a:r>
            <a:r>
              <a:rPr lang="en-US" altLang="zh-CN" dirty="0"/>
              <a:t>, such as whether it can be run in different platform, iOS, Android. As a mobile app, the interrupt test is necessary, such as if it can keep state when a phone call comes in while using the app, and so on.</a:t>
            </a:r>
            <a:endParaRPr lang="zh-CN" altLang="en-US" dirty="0"/>
          </a:p>
        </p:txBody>
      </p:sp>
      <p:sp>
        <p:nvSpPr>
          <p:cNvPr id="4" name="Slide Number Placeholder 3"/>
          <p:cNvSpPr>
            <a:spLocks noGrp="1"/>
          </p:cNvSpPr>
          <p:nvPr>
            <p:ph type="sldNum" sz="quarter" idx="5"/>
          </p:nvPr>
        </p:nvSpPr>
        <p:spPr/>
        <p:txBody>
          <a:bodyPr/>
          <a:lstStyle/>
          <a:p>
            <a:fld id="{8CA4DE1B-69C4-4100-8966-ED02E4589270}" type="slidenum">
              <a:rPr lang="zh-CN" altLang="en-US" smtClean="0"/>
              <a:t>5</a:t>
            </a:fld>
            <a:endParaRPr lang="zh-CN" altLang="en-US"/>
          </a:p>
        </p:txBody>
      </p:sp>
    </p:spTree>
    <p:extLst>
      <p:ext uri="{BB962C8B-B14F-4D97-AF65-F5344CB8AC3E}">
        <p14:creationId xmlns:p14="http://schemas.microsoft.com/office/powerpoint/2010/main" val="366327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listed all of the test strategies that we planed to involved. However, we have no access to accomplish the security test. But as an APP related to patient health records, we strongly suggest to pay attention to user privacy.  </a:t>
            </a:r>
            <a:endParaRPr lang="zh-CN" altLang="en-US" dirty="0"/>
          </a:p>
        </p:txBody>
      </p:sp>
      <p:sp>
        <p:nvSpPr>
          <p:cNvPr id="4" name="Slide Number Placeholder 3"/>
          <p:cNvSpPr>
            <a:spLocks noGrp="1"/>
          </p:cNvSpPr>
          <p:nvPr>
            <p:ph type="sldNum" sz="quarter" idx="5"/>
          </p:nvPr>
        </p:nvSpPr>
        <p:spPr/>
        <p:txBody>
          <a:bodyPr/>
          <a:lstStyle/>
          <a:p>
            <a:fld id="{8CA4DE1B-69C4-4100-8966-ED02E4589270}" type="slidenum">
              <a:rPr lang="zh-CN" altLang="en-US" smtClean="0"/>
              <a:t>6</a:t>
            </a:fld>
            <a:endParaRPr lang="zh-CN" altLang="en-US"/>
          </a:p>
        </p:txBody>
      </p:sp>
    </p:spTree>
    <p:extLst>
      <p:ext uri="{BB962C8B-B14F-4D97-AF65-F5344CB8AC3E}">
        <p14:creationId xmlns:p14="http://schemas.microsoft.com/office/powerpoint/2010/main" val="185354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followed the whole test walkthrough step by step, from dashboard to each model.</a:t>
            </a:r>
            <a:endParaRPr lang="zh-CN" altLang="en-US" dirty="0"/>
          </a:p>
        </p:txBody>
      </p:sp>
      <p:sp>
        <p:nvSpPr>
          <p:cNvPr id="4" name="Slide Number Placeholder 3"/>
          <p:cNvSpPr>
            <a:spLocks noGrp="1"/>
          </p:cNvSpPr>
          <p:nvPr>
            <p:ph type="sldNum" sz="quarter" idx="5"/>
          </p:nvPr>
        </p:nvSpPr>
        <p:spPr/>
        <p:txBody>
          <a:bodyPr/>
          <a:lstStyle/>
          <a:p>
            <a:fld id="{8CA4DE1B-69C4-4100-8966-ED02E4589270}" type="slidenum">
              <a:rPr lang="zh-CN" altLang="en-US" smtClean="0"/>
              <a:t>7</a:t>
            </a:fld>
            <a:endParaRPr lang="zh-CN" altLang="en-US"/>
          </a:p>
        </p:txBody>
      </p:sp>
    </p:spTree>
    <p:extLst>
      <p:ext uri="{BB962C8B-B14F-4D97-AF65-F5344CB8AC3E}">
        <p14:creationId xmlns:p14="http://schemas.microsoft.com/office/powerpoint/2010/main" val="2149563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 ran all the test cases, we found several defects of the app.</a:t>
            </a:r>
            <a:endParaRPr lang="zh-CN" altLang="en-US" dirty="0"/>
          </a:p>
        </p:txBody>
      </p:sp>
      <p:sp>
        <p:nvSpPr>
          <p:cNvPr id="4" name="Slide Number Placeholder 3"/>
          <p:cNvSpPr>
            <a:spLocks noGrp="1"/>
          </p:cNvSpPr>
          <p:nvPr>
            <p:ph type="sldNum" sz="quarter" idx="5"/>
          </p:nvPr>
        </p:nvSpPr>
        <p:spPr/>
        <p:txBody>
          <a:bodyPr/>
          <a:lstStyle/>
          <a:p>
            <a:fld id="{8CA4DE1B-69C4-4100-8966-ED02E4589270}" type="slidenum">
              <a:rPr lang="zh-CN" altLang="en-US" smtClean="0"/>
              <a:t>9</a:t>
            </a:fld>
            <a:endParaRPr lang="zh-CN" altLang="en-US"/>
          </a:p>
        </p:txBody>
      </p:sp>
    </p:spTree>
    <p:extLst>
      <p:ext uri="{BB962C8B-B14F-4D97-AF65-F5344CB8AC3E}">
        <p14:creationId xmlns:p14="http://schemas.microsoft.com/office/powerpoint/2010/main" val="56564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Based on the defects we found, we give some feedback to the developers.</a:t>
            </a:r>
            <a:endParaRPr lang="zh-CN" altLang="en-US" dirty="0"/>
          </a:p>
        </p:txBody>
      </p:sp>
      <p:sp>
        <p:nvSpPr>
          <p:cNvPr id="4" name="Slide Number Placeholder 3"/>
          <p:cNvSpPr>
            <a:spLocks noGrp="1"/>
          </p:cNvSpPr>
          <p:nvPr>
            <p:ph type="sldNum" sz="quarter" idx="5"/>
          </p:nvPr>
        </p:nvSpPr>
        <p:spPr/>
        <p:txBody>
          <a:bodyPr/>
          <a:lstStyle/>
          <a:p>
            <a:fld id="{8CA4DE1B-69C4-4100-8966-ED02E4589270}" type="slidenum">
              <a:rPr lang="zh-CN" altLang="en-US" smtClean="0"/>
              <a:t>10</a:t>
            </a:fld>
            <a:endParaRPr lang="zh-CN" altLang="en-US"/>
          </a:p>
        </p:txBody>
      </p:sp>
    </p:spTree>
    <p:extLst>
      <p:ext uri="{BB962C8B-B14F-4D97-AF65-F5344CB8AC3E}">
        <p14:creationId xmlns:p14="http://schemas.microsoft.com/office/powerpoint/2010/main" val="167226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ltLang="zh-CN"/>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E204-F225-4E38-A905-B188B9A3D30F}"/>
              </a:ext>
            </a:extLst>
          </p:cNvPr>
          <p:cNvSpPr>
            <a:spLocks noGrp="1"/>
          </p:cNvSpPr>
          <p:nvPr>
            <p:ph type="ctrTitle"/>
          </p:nvPr>
        </p:nvSpPr>
        <p:spPr/>
        <p:txBody>
          <a:bodyPr/>
          <a:lstStyle/>
          <a:p>
            <a:r>
              <a:rPr lang="en-US" altLang="zh-CN" dirty="0"/>
              <a:t>Test of </a:t>
            </a:r>
            <a:r>
              <a:rPr lang="en-US" altLang="zh-CN" dirty="0" err="1"/>
              <a:t>imhere</a:t>
            </a:r>
            <a:r>
              <a:rPr lang="en-US" altLang="zh-CN" dirty="0"/>
              <a:t> Mobile app</a:t>
            </a:r>
            <a:endParaRPr lang="zh-CN" altLang="en-US" dirty="0"/>
          </a:p>
        </p:txBody>
      </p:sp>
      <p:sp>
        <p:nvSpPr>
          <p:cNvPr id="3" name="Subtitle 2">
            <a:extLst>
              <a:ext uri="{FF2B5EF4-FFF2-40B4-BE49-F238E27FC236}">
                <a16:creationId xmlns:a16="http://schemas.microsoft.com/office/drawing/2014/main" id="{42634E39-BFAB-43E2-9A4C-A8CA5E73A467}"/>
              </a:ext>
            </a:extLst>
          </p:cNvPr>
          <p:cNvSpPr>
            <a:spLocks noGrp="1"/>
          </p:cNvSpPr>
          <p:nvPr>
            <p:ph type="subTitle" idx="1"/>
          </p:nvPr>
        </p:nvSpPr>
        <p:spPr/>
        <p:txBody>
          <a:bodyPr/>
          <a:lstStyle/>
          <a:p>
            <a:r>
              <a:rPr lang="en-US" altLang="zh-CN" dirty="0"/>
              <a:t>Ben Ying (Ben), </a:t>
            </a:r>
            <a:r>
              <a:rPr lang="en-US" altLang="zh-CN" dirty="0" err="1"/>
              <a:t>Huiying</a:t>
            </a:r>
            <a:r>
              <a:rPr lang="en-US" altLang="zh-CN" dirty="0"/>
              <a:t> Liu (Susan), Lei Bao (Richard), Yixiao Gao (Susan3)</a:t>
            </a:r>
            <a:endParaRPr lang="zh-CN" altLang="en-US" dirty="0"/>
          </a:p>
        </p:txBody>
      </p:sp>
    </p:spTree>
    <p:extLst>
      <p:ext uri="{BB962C8B-B14F-4D97-AF65-F5344CB8AC3E}">
        <p14:creationId xmlns:p14="http://schemas.microsoft.com/office/powerpoint/2010/main" val="315312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D0D6-0DC9-44BF-B7D8-C293902060EF}"/>
              </a:ext>
            </a:extLst>
          </p:cNvPr>
          <p:cNvSpPr>
            <a:spLocks noGrp="1"/>
          </p:cNvSpPr>
          <p:nvPr>
            <p:ph type="title"/>
          </p:nvPr>
        </p:nvSpPr>
        <p:spPr/>
        <p:txBody>
          <a:bodyPr/>
          <a:lstStyle/>
          <a:p>
            <a:r>
              <a:rPr lang="en-US" altLang="zh-CN" dirty="0"/>
              <a:t>Suggestions</a:t>
            </a:r>
            <a:endParaRPr lang="zh-CN" altLang="en-US" dirty="0"/>
          </a:p>
        </p:txBody>
      </p:sp>
      <p:sp>
        <p:nvSpPr>
          <p:cNvPr id="3" name="Content Placeholder 2">
            <a:extLst>
              <a:ext uri="{FF2B5EF4-FFF2-40B4-BE49-F238E27FC236}">
                <a16:creationId xmlns:a16="http://schemas.microsoft.com/office/drawing/2014/main" id="{CF9F4A55-2B99-4D3D-8523-0EE8803AF552}"/>
              </a:ext>
            </a:extLst>
          </p:cNvPr>
          <p:cNvSpPr>
            <a:spLocks noGrp="1"/>
          </p:cNvSpPr>
          <p:nvPr>
            <p:ph sz="half" idx="1"/>
          </p:nvPr>
        </p:nvSpPr>
        <p:spPr>
          <a:xfrm>
            <a:off x="1371599" y="2285999"/>
            <a:ext cx="9190383" cy="3581401"/>
          </a:xfrm>
        </p:spPr>
        <p:txBody>
          <a:bodyPr/>
          <a:lstStyle/>
          <a:p>
            <a:r>
              <a:rPr lang="en-US" altLang="zh-CN" dirty="0"/>
              <a:t>The app should display appropriate message when user input an invalid input.</a:t>
            </a:r>
          </a:p>
          <a:p>
            <a:r>
              <a:rPr lang="en-US" altLang="zh-CN" dirty="0"/>
              <a:t>The system should allow users to use the return key of their smartphones.</a:t>
            </a:r>
          </a:p>
          <a:p>
            <a:endParaRPr lang="zh-CN" altLang="en-US" dirty="0"/>
          </a:p>
        </p:txBody>
      </p:sp>
    </p:spTree>
    <p:extLst>
      <p:ext uri="{BB962C8B-B14F-4D97-AF65-F5344CB8AC3E}">
        <p14:creationId xmlns:p14="http://schemas.microsoft.com/office/powerpoint/2010/main" val="45479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D4EE-A28D-41BB-B86B-7EA1DDD358EB}"/>
              </a:ext>
            </a:extLst>
          </p:cNvPr>
          <p:cNvSpPr>
            <a:spLocks noGrp="1"/>
          </p:cNvSpPr>
          <p:nvPr>
            <p:ph type="title"/>
          </p:nvPr>
        </p:nvSpPr>
        <p:spPr/>
        <p:txBody>
          <a:bodyPr/>
          <a:lstStyle/>
          <a:p>
            <a:r>
              <a:rPr lang="en-US" altLang="zh-CN" dirty="0"/>
              <a:t>Thank you!</a:t>
            </a:r>
            <a:endParaRPr lang="zh-CN" altLang="en-US" dirty="0"/>
          </a:p>
        </p:txBody>
      </p:sp>
      <p:sp>
        <p:nvSpPr>
          <p:cNvPr id="3" name="Text Placeholder 2">
            <a:extLst>
              <a:ext uri="{FF2B5EF4-FFF2-40B4-BE49-F238E27FC236}">
                <a16:creationId xmlns:a16="http://schemas.microsoft.com/office/drawing/2014/main" id="{4C31CEA7-9973-4857-B74D-B8EA635FFAB2}"/>
              </a:ext>
            </a:extLst>
          </p:cNvPr>
          <p:cNvSpPr>
            <a:spLocks noGrp="1"/>
          </p:cNvSpPr>
          <p:nvPr>
            <p:ph type="body" idx="1"/>
          </p:nvPr>
        </p:nvSpPr>
        <p:spPr/>
        <p:txBody>
          <a:bodyPr/>
          <a:lstStyle/>
          <a:p>
            <a:r>
              <a:rPr lang="en-US" altLang="zh-CN" dirty="0"/>
              <a:t>ANY QUESITONS?</a:t>
            </a:r>
            <a:endParaRPr lang="zh-CN" altLang="en-US" dirty="0"/>
          </a:p>
        </p:txBody>
      </p:sp>
    </p:spTree>
    <p:extLst>
      <p:ext uri="{BB962C8B-B14F-4D97-AF65-F5344CB8AC3E}">
        <p14:creationId xmlns:p14="http://schemas.microsoft.com/office/powerpoint/2010/main" val="359294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2AA0-3917-46DA-AC33-213DF8042070}"/>
              </a:ext>
            </a:extLst>
          </p:cNvPr>
          <p:cNvSpPr>
            <a:spLocks noGrp="1"/>
          </p:cNvSpPr>
          <p:nvPr>
            <p:ph type="title"/>
          </p:nvPr>
        </p:nvSpPr>
        <p:spPr/>
        <p:txBody>
          <a:bodyPr/>
          <a:lstStyle/>
          <a:p>
            <a:r>
              <a:rPr lang="en-US" altLang="zh-CN" dirty="0"/>
              <a:t>Index</a:t>
            </a:r>
            <a:endParaRPr lang="zh-CN" altLang="en-US" dirty="0"/>
          </a:p>
        </p:txBody>
      </p:sp>
      <p:sp>
        <p:nvSpPr>
          <p:cNvPr id="3" name="Content Placeholder 2">
            <a:extLst>
              <a:ext uri="{FF2B5EF4-FFF2-40B4-BE49-F238E27FC236}">
                <a16:creationId xmlns:a16="http://schemas.microsoft.com/office/drawing/2014/main" id="{0A883B0A-57AD-405A-A71C-38377AA57E1E}"/>
              </a:ext>
            </a:extLst>
          </p:cNvPr>
          <p:cNvSpPr>
            <a:spLocks noGrp="1"/>
          </p:cNvSpPr>
          <p:nvPr>
            <p:ph idx="1"/>
          </p:nvPr>
        </p:nvSpPr>
        <p:spPr/>
        <p:txBody>
          <a:bodyPr>
            <a:normAutofit lnSpcReduction="10000"/>
          </a:bodyPr>
          <a:lstStyle/>
          <a:p>
            <a:r>
              <a:rPr lang="en-US" altLang="zh-CN" sz="3200" dirty="0"/>
              <a:t>Introduction</a:t>
            </a:r>
          </a:p>
          <a:p>
            <a:r>
              <a:rPr lang="en-US" altLang="zh-CN" sz="3200" dirty="0"/>
              <a:t>Test Scope</a:t>
            </a:r>
          </a:p>
          <a:p>
            <a:r>
              <a:rPr lang="en-US" altLang="zh-CN" sz="3200" dirty="0"/>
              <a:t>Test Strategy</a:t>
            </a:r>
          </a:p>
          <a:p>
            <a:r>
              <a:rPr lang="en-US" altLang="zh-CN" sz="3200" dirty="0"/>
              <a:t>Test Walkthrough</a:t>
            </a:r>
          </a:p>
          <a:p>
            <a:r>
              <a:rPr lang="en-US" altLang="zh-CN" sz="3200" dirty="0"/>
              <a:t>Defects List</a:t>
            </a:r>
          </a:p>
          <a:p>
            <a:r>
              <a:rPr lang="en-US" altLang="zh-CN" sz="3200" dirty="0"/>
              <a:t>Suggestions</a:t>
            </a:r>
            <a:endParaRPr lang="zh-CN" altLang="en-US" sz="3200" dirty="0"/>
          </a:p>
        </p:txBody>
      </p:sp>
    </p:spTree>
    <p:extLst>
      <p:ext uri="{BB962C8B-B14F-4D97-AF65-F5344CB8AC3E}">
        <p14:creationId xmlns:p14="http://schemas.microsoft.com/office/powerpoint/2010/main" val="127348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76E3-523D-49C4-ACDF-14F9EBE0A1BD}"/>
              </a:ext>
            </a:extLst>
          </p:cNvPr>
          <p:cNvSpPr>
            <a:spLocks noGrp="1"/>
          </p:cNvSpPr>
          <p:nvPr>
            <p:ph type="title"/>
          </p:nvPr>
        </p:nvSpPr>
        <p:spPr/>
        <p:txBody>
          <a:bodyPr/>
          <a:lstStyle/>
          <a:p>
            <a:r>
              <a:rPr lang="en-US" altLang="zh-CN" dirty="0"/>
              <a:t>Introduction</a:t>
            </a:r>
            <a:endParaRPr lang="zh-CN" altLang="en-US" dirty="0"/>
          </a:p>
        </p:txBody>
      </p:sp>
      <p:sp>
        <p:nvSpPr>
          <p:cNvPr id="3" name="Content Placeholder 2">
            <a:extLst>
              <a:ext uri="{FF2B5EF4-FFF2-40B4-BE49-F238E27FC236}">
                <a16:creationId xmlns:a16="http://schemas.microsoft.com/office/drawing/2014/main" id="{ADD74308-24B2-4DED-8AFF-ABA9D666F88F}"/>
              </a:ext>
            </a:extLst>
          </p:cNvPr>
          <p:cNvSpPr>
            <a:spLocks noGrp="1"/>
          </p:cNvSpPr>
          <p:nvPr>
            <p:ph idx="1"/>
          </p:nvPr>
        </p:nvSpPr>
        <p:spPr/>
        <p:txBody>
          <a:bodyPr/>
          <a:lstStyle/>
          <a:p>
            <a:r>
              <a:rPr lang="en-US" altLang="zh-CN" dirty="0" err="1"/>
              <a:t>iMHere</a:t>
            </a:r>
            <a:r>
              <a:rPr lang="en-US" altLang="zh-CN" dirty="0"/>
              <a:t> is an mHealth platform promoting clinician-guided self-care to patients with chronic diseases.</a:t>
            </a:r>
          </a:p>
          <a:p>
            <a:r>
              <a:rPr lang="en-US" altLang="zh-CN" dirty="0"/>
              <a:t>On the patient side, there are disease state specific smartphone apps</a:t>
            </a:r>
          </a:p>
          <a:p>
            <a:r>
              <a:rPr lang="en-US" altLang="zh-CN" dirty="0"/>
              <a:t>Patients receive new instructions moments after the clinician enters them, and patient responses are immediately available for clinician review. Patients may report problems to their clinician, and the clinician can immediately make adjustments.</a:t>
            </a:r>
          </a:p>
          <a:p>
            <a:r>
              <a:rPr lang="en-US" altLang="zh-CN" dirty="0"/>
              <a:t>The app to remotely deliver and efficiently monitor customized self-care plans to patients, and providing patients with reminders to follow those plans. We are going to pay more attention for the reliability test and how the software protects the user privacy.</a:t>
            </a:r>
          </a:p>
          <a:p>
            <a:pPr marL="0" indent="0">
              <a:buNone/>
            </a:pPr>
            <a:endParaRPr lang="zh-CN" altLang="en-US" dirty="0"/>
          </a:p>
        </p:txBody>
      </p:sp>
    </p:spTree>
    <p:extLst>
      <p:ext uri="{BB962C8B-B14F-4D97-AF65-F5344CB8AC3E}">
        <p14:creationId xmlns:p14="http://schemas.microsoft.com/office/powerpoint/2010/main" val="270372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brary/Containers/com.tencent.xinWeChat/Data/Library/Application%20Support/com.tencent.xinWeChat/2.0b4.0.9/8dd845ad4736e02ef69de30b776f9608/Message/MessageTemp/9e20f478899dc29eb19741386f9343c8/Image/31543695610_.pic_hd.jpg">
            <a:extLst>
              <a:ext uri="{FF2B5EF4-FFF2-40B4-BE49-F238E27FC236}">
                <a16:creationId xmlns:a16="http://schemas.microsoft.com/office/drawing/2014/main" id="{6EADFA11-4639-4FA7-9784-2F4EB9B19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312" y="363610"/>
            <a:ext cx="3442045" cy="61307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7999083-7799-41DA-86D4-262E0BA7B6CE}"/>
              </a:ext>
            </a:extLst>
          </p:cNvPr>
          <p:cNvPicPr>
            <a:picLocks noChangeAspect="1"/>
          </p:cNvPicPr>
          <p:nvPr/>
        </p:nvPicPr>
        <p:blipFill>
          <a:blip r:embed="rId3"/>
          <a:stretch>
            <a:fillRect/>
          </a:stretch>
        </p:blipFill>
        <p:spPr>
          <a:xfrm>
            <a:off x="1092683" y="732182"/>
            <a:ext cx="3033919" cy="5393635"/>
          </a:xfrm>
          <a:prstGeom prst="rect">
            <a:avLst/>
          </a:prstGeom>
        </p:spPr>
      </p:pic>
      <p:pic>
        <p:nvPicPr>
          <p:cNvPr id="5" name="Picture 4">
            <a:extLst>
              <a:ext uri="{FF2B5EF4-FFF2-40B4-BE49-F238E27FC236}">
                <a16:creationId xmlns:a16="http://schemas.microsoft.com/office/drawing/2014/main" id="{A87C5EE6-2909-4030-BAE0-0E87160BBFFC}"/>
              </a:ext>
            </a:extLst>
          </p:cNvPr>
          <p:cNvPicPr>
            <a:picLocks noChangeAspect="1"/>
          </p:cNvPicPr>
          <p:nvPr/>
        </p:nvPicPr>
        <p:blipFill>
          <a:blip r:embed="rId4"/>
          <a:stretch>
            <a:fillRect/>
          </a:stretch>
        </p:blipFill>
        <p:spPr>
          <a:xfrm>
            <a:off x="8778945" y="864703"/>
            <a:ext cx="2884832" cy="5128591"/>
          </a:xfrm>
          <a:prstGeom prst="rect">
            <a:avLst/>
          </a:prstGeom>
        </p:spPr>
      </p:pic>
    </p:spTree>
    <p:extLst>
      <p:ext uri="{BB962C8B-B14F-4D97-AF65-F5344CB8AC3E}">
        <p14:creationId xmlns:p14="http://schemas.microsoft.com/office/powerpoint/2010/main" val="198428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9008-984F-4D92-8ABA-241B42C87F73}"/>
              </a:ext>
            </a:extLst>
          </p:cNvPr>
          <p:cNvSpPr>
            <a:spLocks noGrp="1"/>
          </p:cNvSpPr>
          <p:nvPr>
            <p:ph type="title"/>
          </p:nvPr>
        </p:nvSpPr>
        <p:spPr/>
        <p:txBody>
          <a:bodyPr/>
          <a:lstStyle/>
          <a:p>
            <a:r>
              <a:rPr lang="en-US" altLang="zh-CN" dirty="0"/>
              <a:t>Test Scope</a:t>
            </a:r>
            <a:endParaRPr lang="zh-CN" altLang="en-US" dirty="0"/>
          </a:p>
        </p:txBody>
      </p:sp>
      <p:graphicFrame>
        <p:nvGraphicFramePr>
          <p:cNvPr id="5" name="Content Placeholder 4">
            <a:extLst>
              <a:ext uri="{FF2B5EF4-FFF2-40B4-BE49-F238E27FC236}">
                <a16:creationId xmlns:a16="http://schemas.microsoft.com/office/drawing/2014/main" id="{0ABFF149-E8E7-48C1-961B-3F12A036D09C}"/>
              </a:ext>
            </a:extLst>
          </p:cNvPr>
          <p:cNvGraphicFramePr>
            <a:graphicFrameLocks noGrp="1"/>
          </p:cNvGraphicFramePr>
          <p:nvPr>
            <p:ph idx="1"/>
            <p:extLst>
              <p:ext uri="{D42A27DB-BD31-4B8C-83A1-F6EECF244321}">
                <p14:modId xmlns:p14="http://schemas.microsoft.com/office/powerpoint/2010/main" val="4287828798"/>
              </p:ext>
            </p:extLst>
          </p:nvPr>
        </p:nvGraphicFramePr>
        <p:xfrm>
          <a:off x="1219200" y="254313"/>
          <a:ext cx="10429461" cy="6349374"/>
        </p:xfrm>
        <a:graphic>
          <a:graphicData uri="http://schemas.openxmlformats.org/drawingml/2006/table">
            <a:tbl>
              <a:tblPr firstRow="1" bandRow="1">
                <a:tableStyleId>{5C22544A-7EE6-4342-B048-85BDC9FD1C3A}</a:tableStyleId>
              </a:tblPr>
              <a:tblGrid>
                <a:gridCol w="1325218">
                  <a:extLst>
                    <a:ext uri="{9D8B030D-6E8A-4147-A177-3AD203B41FA5}">
                      <a16:colId xmlns:a16="http://schemas.microsoft.com/office/drawing/2014/main" val="1806555929"/>
                    </a:ext>
                  </a:extLst>
                </a:gridCol>
                <a:gridCol w="1113182">
                  <a:extLst>
                    <a:ext uri="{9D8B030D-6E8A-4147-A177-3AD203B41FA5}">
                      <a16:colId xmlns:a16="http://schemas.microsoft.com/office/drawing/2014/main" val="863308349"/>
                    </a:ext>
                  </a:extLst>
                </a:gridCol>
                <a:gridCol w="7991061">
                  <a:extLst>
                    <a:ext uri="{9D8B030D-6E8A-4147-A177-3AD203B41FA5}">
                      <a16:colId xmlns:a16="http://schemas.microsoft.com/office/drawing/2014/main" val="1598539843"/>
                    </a:ext>
                  </a:extLst>
                </a:gridCol>
              </a:tblGrid>
              <a:tr h="254198">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Main Function</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Sub menu</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Unit Function </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2496021493"/>
                  </a:ext>
                </a:extLst>
              </a:tr>
              <a:tr h="254198">
                <a:tc rowSpan="14">
                  <a:txBody>
                    <a:bodyPr/>
                    <a:lstStyle/>
                    <a:p>
                      <a:pPr algn="l">
                        <a:lnSpc>
                          <a:spcPct val="115000"/>
                        </a:lnSpc>
                        <a:spcAft>
                          <a:spcPts val="0"/>
                        </a:spcAft>
                      </a:pPr>
                      <a:r>
                        <a:rPr lang="en-US" sz="1400" dirty="0">
                          <a:effectLst/>
                          <a:latin typeface="Times New Roman" panose="02020603050405020304" pitchFamily="18" charset="0"/>
                          <a:ea typeface="Times New Roman" panose="02020603050405020304" pitchFamily="18" charset="0"/>
                        </a:rPr>
                        <a:t>Dashboard</a:t>
                      </a:r>
                      <a:endParaRPr lang="zh-CN" sz="1400" dirty="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Coins</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dirty="0">
                          <a:effectLst/>
                          <a:latin typeface="Times New Roman" panose="02020603050405020304" pitchFamily="18" charset="0"/>
                          <a:ea typeface="Times New Roman" panose="02020603050405020304" pitchFamily="18" charset="0"/>
                        </a:rPr>
                        <a:t> Using Coins to represent progress the user made.</a:t>
                      </a:r>
                      <a:endParaRPr lang="zh-CN" sz="1400" dirty="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1400409796"/>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Schedules</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Includes all the schedule that the user need to follow</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3645172900"/>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MyMeds</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It includes all the medications the user used.</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130921681"/>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TeleCath</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User can add schedule to remind his meeting with remote Doctor.</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612612694"/>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BMQs</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User can use this function to set reminder for Bone marrow suppression problems.</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607556482"/>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Mood</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User using this function to report mental issue.</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817987814"/>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Skincare</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tabLst>
                          <a:tab pos="1314450" algn="l"/>
                        </a:tabLst>
                      </a:pPr>
                      <a:r>
                        <a:rPr lang="en-US" sz="1400">
                          <a:effectLst/>
                          <a:latin typeface="Times New Roman" panose="02020603050405020304" pitchFamily="18" charset="0"/>
                          <a:ea typeface="Times New Roman" panose="02020603050405020304" pitchFamily="18" charset="0"/>
                        </a:rPr>
                        <a:t> User using this to report wound or set schedule.</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1033112490"/>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Education</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N/A</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3612358916"/>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PHR</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User using this function to collect, track and share past and current information about your health.</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1288774262"/>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Goals</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User using this function to set health goal, challenges, archives. </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1148072887"/>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Wheelchair</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Manual handbook of Wheelchair.</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4126522840"/>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Exercise</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User using this function to track exercise status.</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3155754103"/>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Nutrition</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User using this function to track nutrition intake.</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808727161"/>
                  </a:ext>
                </a:extLst>
              </a:tr>
              <a:tr h="254198">
                <a:tc vMerge="1">
                  <a:txBody>
                    <a:bodyPr/>
                    <a:lstStyle/>
                    <a:p>
                      <a:endParaRPr lang="zh-CN" altLang="en-US"/>
                    </a:p>
                  </a:txBody>
                  <a:tcPr/>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Supplies</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This function includes the medication supplier’s information.</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1823038138"/>
                  </a:ext>
                </a:extLst>
              </a:tr>
              <a:tr h="254198">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Messages</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User using this function to send message to his therapist.</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745963122"/>
                  </a:ext>
                </a:extLst>
              </a:tr>
              <a:tr h="254198">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Contacts</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User can add contact information to make quick contact with others.</a:t>
                      </a:r>
                      <a:endParaRPr lang="zh-CN" sz="140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1134038623"/>
                  </a:ext>
                </a:extLst>
              </a:tr>
              <a:tr h="254198">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Settings</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a:effectLst/>
                          <a:latin typeface="Times New Roman" panose="02020603050405020304" pitchFamily="18" charset="0"/>
                          <a:ea typeface="Times New Roman" panose="02020603050405020304" pitchFamily="18" charset="0"/>
                        </a:rPr>
                        <a:t> </a:t>
                      </a:r>
                      <a:endParaRPr lang="zh-CN" sz="1400">
                        <a:effectLst/>
                        <a:latin typeface="Times New Roman" panose="02020603050405020304" pitchFamily="18" charset="0"/>
                        <a:ea typeface="宋体" panose="02010600030101010101" pitchFamily="2" charset="-122"/>
                      </a:endParaRPr>
                    </a:p>
                  </a:txBody>
                  <a:tcPr marL="63500" marR="63500" marT="63500" marB="63500"/>
                </a:tc>
                <a:tc>
                  <a:txBody>
                    <a:bodyPr/>
                    <a:lstStyle/>
                    <a:p>
                      <a:pPr algn="l">
                        <a:lnSpc>
                          <a:spcPct val="115000"/>
                        </a:lnSpc>
                        <a:spcAft>
                          <a:spcPts val="0"/>
                        </a:spcAft>
                      </a:pPr>
                      <a:r>
                        <a:rPr lang="en-US" sz="1400" dirty="0">
                          <a:effectLst/>
                          <a:latin typeface="Times New Roman" panose="02020603050405020304" pitchFamily="18" charset="0"/>
                          <a:ea typeface="Times New Roman" panose="02020603050405020304" pitchFamily="18" charset="0"/>
                        </a:rPr>
                        <a:t> The main setting of the application.</a:t>
                      </a:r>
                      <a:endParaRPr lang="zh-CN" sz="1400" dirty="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645612189"/>
                  </a:ext>
                </a:extLst>
              </a:tr>
            </a:tbl>
          </a:graphicData>
        </a:graphic>
      </p:graphicFrame>
    </p:spTree>
    <p:extLst>
      <p:ext uri="{BB962C8B-B14F-4D97-AF65-F5344CB8AC3E}">
        <p14:creationId xmlns:p14="http://schemas.microsoft.com/office/powerpoint/2010/main" val="358237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A78D-3C49-492A-9694-860C0D9C581C}"/>
              </a:ext>
            </a:extLst>
          </p:cNvPr>
          <p:cNvSpPr>
            <a:spLocks noGrp="1"/>
          </p:cNvSpPr>
          <p:nvPr>
            <p:ph type="title"/>
          </p:nvPr>
        </p:nvSpPr>
        <p:spPr>
          <a:xfrm>
            <a:off x="960782" y="221974"/>
            <a:ext cx="9601200" cy="1485900"/>
          </a:xfrm>
        </p:spPr>
        <p:txBody>
          <a:bodyPr/>
          <a:lstStyle/>
          <a:p>
            <a:r>
              <a:rPr lang="en-US" altLang="zh-CN" dirty="0"/>
              <a:t>Test Strategy</a:t>
            </a:r>
            <a:endParaRPr lang="zh-CN" altLang="en-US" dirty="0"/>
          </a:p>
        </p:txBody>
      </p:sp>
      <p:sp>
        <p:nvSpPr>
          <p:cNvPr id="3" name="Content Placeholder 2">
            <a:extLst>
              <a:ext uri="{FF2B5EF4-FFF2-40B4-BE49-F238E27FC236}">
                <a16:creationId xmlns:a16="http://schemas.microsoft.com/office/drawing/2014/main" id="{75AF0214-895B-4D36-A9E7-2B0EB2BDA3B9}"/>
              </a:ext>
            </a:extLst>
          </p:cNvPr>
          <p:cNvSpPr>
            <a:spLocks noGrp="1"/>
          </p:cNvSpPr>
          <p:nvPr>
            <p:ph idx="1"/>
          </p:nvPr>
        </p:nvSpPr>
        <p:spPr>
          <a:xfrm>
            <a:off x="1089991" y="1335985"/>
            <a:ext cx="10330071" cy="4982817"/>
          </a:xfrm>
        </p:spPr>
        <p:txBody>
          <a:bodyPr>
            <a:normAutofit fontScale="85000" lnSpcReduction="20000"/>
          </a:bodyPr>
          <a:lstStyle/>
          <a:p>
            <a:r>
              <a:rPr lang="en-US" altLang="zh-CN" dirty="0"/>
              <a:t>Function Test</a:t>
            </a:r>
          </a:p>
          <a:p>
            <a:pPr marL="0" indent="0">
              <a:buNone/>
            </a:pPr>
            <a:r>
              <a:rPr lang="en-US" altLang="zh-CN" dirty="0"/>
              <a:t>basic dashboard medical function, as well as the installation, uninstallation, running tests, and Test exception handling (ex. the sudden disconnection of the network, insufficient processing of the machine memory, etc.)</a:t>
            </a:r>
          </a:p>
          <a:p>
            <a:r>
              <a:rPr lang="en-US" altLang="zh-CN" dirty="0"/>
              <a:t>Interrupt Test</a:t>
            </a:r>
          </a:p>
          <a:p>
            <a:pPr marL="0" indent="0">
              <a:buNone/>
            </a:pPr>
            <a:r>
              <a:rPr lang="en-US" altLang="zh-CN" dirty="0"/>
              <a:t>be able to run normally after receiving calls, receiving SMS, locking screen, alarm rings, </a:t>
            </a:r>
            <a:r>
              <a:rPr lang="en-US" altLang="zh-CN" dirty="0" err="1"/>
              <a:t>etc</a:t>
            </a:r>
            <a:endParaRPr lang="en-US" altLang="zh-CN" dirty="0"/>
          </a:p>
          <a:p>
            <a:pPr marL="0" indent="0">
              <a:buNone/>
            </a:pPr>
            <a:r>
              <a:rPr lang="en-US" altLang="zh-CN" dirty="0"/>
              <a:t>be able to run normally when the system switches from background to foreground</a:t>
            </a:r>
          </a:p>
          <a:p>
            <a:r>
              <a:rPr lang="en-US" altLang="zh-CN" dirty="0"/>
              <a:t>Compatibility Test</a:t>
            </a:r>
          </a:p>
          <a:p>
            <a:pPr marL="0" indent="0">
              <a:buNone/>
            </a:pPr>
            <a:r>
              <a:rPr lang="en-US" altLang="zh-CN" dirty="0"/>
              <a:t>Hardware adaptation, OS version compatibility, Adaptation of different resolution screens</a:t>
            </a:r>
          </a:p>
          <a:p>
            <a:r>
              <a:rPr lang="en-US" altLang="zh-CN" dirty="0"/>
              <a:t>Property Test</a:t>
            </a:r>
          </a:p>
          <a:p>
            <a:pPr marL="0" indent="0">
              <a:buNone/>
            </a:pPr>
            <a:r>
              <a:rPr lang="en-US" altLang="zh-CN" dirty="0"/>
              <a:t> installation and uninstallation time, startup time, page load time, and the CPU, memory, power consumption</a:t>
            </a:r>
          </a:p>
          <a:p>
            <a:r>
              <a:rPr lang="en-US" altLang="zh-CN" dirty="0"/>
              <a:t>Stability Test</a:t>
            </a:r>
          </a:p>
          <a:p>
            <a:pPr marL="0" indent="0">
              <a:buNone/>
            </a:pPr>
            <a:r>
              <a:rPr lang="en-US" altLang="zh-CN" dirty="0"/>
              <a:t>memory overflow and null pointer problem</a:t>
            </a:r>
          </a:p>
          <a:p>
            <a:r>
              <a:rPr lang="en-US" altLang="zh-CN" dirty="0"/>
              <a:t>Security Test</a:t>
            </a:r>
          </a:p>
          <a:p>
            <a:r>
              <a:rPr lang="en-US" altLang="zh-CN" dirty="0"/>
              <a:t>User Acceptance Test</a:t>
            </a:r>
          </a:p>
          <a:p>
            <a:endParaRPr lang="zh-CN" altLang="en-US" dirty="0"/>
          </a:p>
        </p:txBody>
      </p:sp>
    </p:spTree>
    <p:extLst>
      <p:ext uri="{BB962C8B-B14F-4D97-AF65-F5344CB8AC3E}">
        <p14:creationId xmlns:p14="http://schemas.microsoft.com/office/powerpoint/2010/main" val="375510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DD64C6-096A-4EC4-8354-0CEB8939E630}"/>
              </a:ext>
            </a:extLst>
          </p:cNvPr>
          <p:cNvPicPr>
            <a:picLocks noChangeAspect="1"/>
          </p:cNvPicPr>
          <p:nvPr/>
        </p:nvPicPr>
        <p:blipFill>
          <a:blip r:embed="rId3"/>
          <a:stretch>
            <a:fillRect/>
          </a:stretch>
        </p:blipFill>
        <p:spPr>
          <a:xfrm>
            <a:off x="5767949" y="2051084"/>
            <a:ext cx="3848100" cy="4448175"/>
          </a:xfrm>
          <a:prstGeom prst="rect">
            <a:avLst/>
          </a:prstGeom>
        </p:spPr>
      </p:pic>
      <p:sp>
        <p:nvSpPr>
          <p:cNvPr id="2" name="Title 1">
            <a:extLst>
              <a:ext uri="{FF2B5EF4-FFF2-40B4-BE49-F238E27FC236}">
                <a16:creationId xmlns:a16="http://schemas.microsoft.com/office/drawing/2014/main" id="{DC3DA4C6-EB49-4645-A35A-ADEF03303603}"/>
              </a:ext>
            </a:extLst>
          </p:cNvPr>
          <p:cNvSpPr>
            <a:spLocks noGrp="1"/>
          </p:cNvSpPr>
          <p:nvPr>
            <p:ph type="title"/>
          </p:nvPr>
        </p:nvSpPr>
        <p:spPr>
          <a:xfrm>
            <a:off x="1295400" y="109539"/>
            <a:ext cx="9601200" cy="1485900"/>
          </a:xfrm>
        </p:spPr>
        <p:txBody>
          <a:bodyPr/>
          <a:lstStyle/>
          <a:p>
            <a:r>
              <a:rPr lang="en-US" altLang="zh-CN" dirty="0"/>
              <a:t>Test Walkthrough</a:t>
            </a:r>
            <a:endParaRPr lang="zh-CN" altLang="en-US" dirty="0"/>
          </a:p>
        </p:txBody>
      </p:sp>
      <p:sp>
        <p:nvSpPr>
          <p:cNvPr id="3" name="Content Placeholder 2">
            <a:extLst>
              <a:ext uri="{FF2B5EF4-FFF2-40B4-BE49-F238E27FC236}">
                <a16:creationId xmlns:a16="http://schemas.microsoft.com/office/drawing/2014/main" id="{8F1B2E95-F267-474D-AB82-0DED17683F55}"/>
              </a:ext>
            </a:extLst>
          </p:cNvPr>
          <p:cNvSpPr>
            <a:spLocks noGrp="1"/>
          </p:cNvSpPr>
          <p:nvPr>
            <p:ph idx="1"/>
          </p:nvPr>
        </p:nvSpPr>
        <p:spPr>
          <a:xfrm>
            <a:off x="1295400" y="904875"/>
            <a:ext cx="9601200" cy="3581400"/>
          </a:xfrm>
        </p:spPr>
        <p:txBody>
          <a:bodyPr/>
          <a:lstStyle/>
          <a:p>
            <a:r>
              <a:rPr lang="en-US" altLang="zh-CN" dirty="0"/>
              <a:t>Two parts: functional &amp; unfunctional</a:t>
            </a:r>
          </a:p>
          <a:p>
            <a:r>
              <a:rPr lang="en-US" altLang="zh-CN" dirty="0"/>
              <a:t>Follow the whole step and form the four chapters: requirements, plotting out the test plan, filling out the test plan, and determining focus</a:t>
            </a:r>
          </a:p>
          <a:p>
            <a:pPr marL="0" indent="0">
              <a:buNone/>
            </a:pPr>
            <a:endParaRPr lang="zh-CN" altLang="en-US" dirty="0"/>
          </a:p>
        </p:txBody>
      </p:sp>
      <p:pic>
        <p:nvPicPr>
          <p:cNvPr id="6" name="Picture 5">
            <a:extLst>
              <a:ext uri="{FF2B5EF4-FFF2-40B4-BE49-F238E27FC236}">
                <a16:creationId xmlns:a16="http://schemas.microsoft.com/office/drawing/2014/main" id="{0B827020-D473-4AF3-B174-041FC164BA2C}"/>
              </a:ext>
            </a:extLst>
          </p:cNvPr>
          <p:cNvPicPr>
            <a:picLocks noChangeAspect="1"/>
          </p:cNvPicPr>
          <p:nvPr/>
        </p:nvPicPr>
        <p:blipFill>
          <a:blip r:embed="rId4"/>
          <a:stretch>
            <a:fillRect/>
          </a:stretch>
        </p:blipFill>
        <p:spPr>
          <a:xfrm>
            <a:off x="880027" y="2125732"/>
            <a:ext cx="4275068" cy="3960406"/>
          </a:xfrm>
          <a:prstGeom prst="rect">
            <a:avLst/>
          </a:prstGeom>
        </p:spPr>
      </p:pic>
      <p:pic>
        <p:nvPicPr>
          <p:cNvPr id="7" name="Picture 6">
            <a:extLst>
              <a:ext uri="{FF2B5EF4-FFF2-40B4-BE49-F238E27FC236}">
                <a16:creationId xmlns:a16="http://schemas.microsoft.com/office/drawing/2014/main" id="{A3A06A25-8672-444F-93F2-3AB9C22EE7DB}"/>
              </a:ext>
            </a:extLst>
          </p:cNvPr>
          <p:cNvPicPr>
            <a:picLocks noChangeAspect="1"/>
          </p:cNvPicPr>
          <p:nvPr/>
        </p:nvPicPr>
        <p:blipFill>
          <a:blip r:embed="rId5"/>
          <a:stretch>
            <a:fillRect/>
          </a:stretch>
        </p:blipFill>
        <p:spPr>
          <a:xfrm>
            <a:off x="3026111" y="4275172"/>
            <a:ext cx="4022389" cy="2509838"/>
          </a:xfrm>
          <a:prstGeom prst="rect">
            <a:avLst/>
          </a:prstGeom>
        </p:spPr>
      </p:pic>
      <p:pic>
        <p:nvPicPr>
          <p:cNvPr id="9" name="Picture 8">
            <a:extLst>
              <a:ext uri="{FF2B5EF4-FFF2-40B4-BE49-F238E27FC236}">
                <a16:creationId xmlns:a16="http://schemas.microsoft.com/office/drawing/2014/main" id="{7933BEDC-6027-4C23-8AC7-6D4DF80205BB}"/>
              </a:ext>
            </a:extLst>
          </p:cNvPr>
          <p:cNvPicPr>
            <a:picLocks noChangeAspect="1"/>
          </p:cNvPicPr>
          <p:nvPr/>
        </p:nvPicPr>
        <p:blipFill>
          <a:blip r:embed="rId6"/>
          <a:stretch>
            <a:fillRect/>
          </a:stretch>
        </p:blipFill>
        <p:spPr>
          <a:xfrm>
            <a:off x="8376290" y="2541620"/>
            <a:ext cx="3705225" cy="2400300"/>
          </a:xfrm>
          <a:prstGeom prst="rect">
            <a:avLst/>
          </a:prstGeom>
        </p:spPr>
      </p:pic>
    </p:spTree>
    <p:extLst>
      <p:ext uri="{BB962C8B-B14F-4D97-AF65-F5344CB8AC3E}">
        <p14:creationId xmlns:p14="http://schemas.microsoft.com/office/powerpoint/2010/main" val="411632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6838-417F-4208-A797-B2AEF5EFF4AD}"/>
              </a:ext>
            </a:extLst>
          </p:cNvPr>
          <p:cNvSpPr>
            <a:spLocks noGrp="1"/>
          </p:cNvSpPr>
          <p:nvPr>
            <p:ph type="title"/>
          </p:nvPr>
        </p:nvSpPr>
        <p:spPr>
          <a:xfrm>
            <a:off x="894522" y="361950"/>
            <a:ext cx="9601200" cy="1485900"/>
          </a:xfrm>
        </p:spPr>
        <p:txBody>
          <a:bodyPr/>
          <a:lstStyle/>
          <a:p>
            <a:r>
              <a:rPr lang="en-US" altLang="zh-CN" dirty="0"/>
              <a:t>Test Walkthrough</a:t>
            </a:r>
            <a:endParaRPr lang="zh-CN" altLang="en-US" dirty="0"/>
          </a:p>
        </p:txBody>
      </p:sp>
      <p:pic>
        <p:nvPicPr>
          <p:cNvPr id="4" name="Content Placeholder 3">
            <a:extLst>
              <a:ext uri="{FF2B5EF4-FFF2-40B4-BE49-F238E27FC236}">
                <a16:creationId xmlns:a16="http://schemas.microsoft.com/office/drawing/2014/main" id="{8DEE82F7-AF64-4BF2-AC6D-23EB59BB9E7D}"/>
              </a:ext>
            </a:extLst>
          </p:cNvPr>
          <p:cNvPicPr>
            <a:picLocks noGrp="1" noChangeAspect="1"/>
          </p:cNvPicPr>
          <p:nvPr>
            <p:ph idx="1"/>
          </p:nvPr>
        </p:nvPicPr>
        <p:blipFill>
          <a:blip r:embed="rId2"/>
          <a:stretch>
            <a:fillRect/>
          </a:stretch>
        </p:blipFill>
        <p:spPr>
          <a:xfrm>
            <a:off x="6294782" y="389432"/>
            <a:ext cx="3485322" cy="6196130"/>
          </a:xfrm>
          <a:prstGeom prst="rect">
            <a:avLst/>
          </a:prstGeom>
        </p:spPr>
      </p:pic>
      <p:sp>
        <p:nvSpPr>
          <p:cNvPr id="5" name="TextBox 4">
            <a:extLst>
              <a:ext uri="{FF2B5EF4-FFF2-40B4-BE49-F238E27FC236}">
                <a16:creationId xmlns:a16="http://schemas.microsoft.com/office/drawing/2014/main" id="{FE93A6AB-F80A-4D3B-B150-184CBCB52C91}"/>
              </a:ext>
            </a:extLst>
          </p:cNvPr>
          <p:cNvSpPr txBox="1"/>
          <p:nvPr/>
        </p:nvSpPr>
        <p:spPr>
          <a:xfrm>
            <a:off x="1696278" y="1847850"/>
            <a:ext cx="2385391" cy="2246769"/>
          </a:xfrm>
          <a:prstGeom prst="rect">
            <a:avLst/>
          </a:prstGeom>
          <a:noFill/>
        </p:spPr>
        <p:txBody>
          <a:bodyPr wrap="square" rtlCol="0">
            <a:spAutoFit/>
          </a:bodyPr>
          <a:lstStyle/>
          <a:p>
            <a:r>
              <a:rPr lang="en-US" altLang="zh-CN" sz="2800" dirty="0"/>
              <a:t>Input:</a:t>
            </a:r>
          </a:p>
          <a:p>
            <a:r>
              <a:rPr lang="en-US" altLang="zh-CN" sz="2800" dirty="0"/>
              <a:t>Valid input</a:t>
            </a:r>
          </a:p>
          <a:p>
            <a:r>
              <a:rPr lang="en-US" altLang="zh-CN" sz="2800" dirty="0"/>
              <a:t>Invalid input</a:t>
            </a:r>
          </a:p>
          <a:p>
            <a:r>
              <a:rPr lang="en-US" altLang="zh-CN" sz="2800" dirty="0"/>
              <a:t>NULL</a:t>
            </a:r>
          </a:p>
          <a:p>
            <a:r>
              <a:rPr lang="en-US" altLang="zh-CN" sz="2800" dirty="0"/>
              <a:t>Blank</a:t>
            </a:r>
            <a:endParaRPr lang="zh-CN" altLang="en-US" sz="2800" dirty="0"/>
          </a:p>
        </p:txBody>
      </p:sp>
    </p:spTree>
    <p:extLst>
      <p:ext uri="{BB962C8B-B14F-4D97-AF65-F5344CB8AC3E}">
        <p14:creationId xmlns:p14="http://schemas.microsoft.com/office/powerpoint/2010/main" val="248581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92DB-7B89-46AC-A493-C16C7270E19F}"/>
              </a:ext>
            </a:extLst>
          </p:cNvPr>
          <p:cNvSpPr>
            <a:spLocks noGrp="1"/>
          </p:cNvSpPr>
          <p:nvPr>
            <p:ph type="title"/>
          </p:nvPr>
        </p:nvSpPr>
        <p:spPr/>
        <p:txBody>
          <a:bodyPr/>
          <a:lstStyle/>
          <a:p>
            <a:r>
              <a:rPr lang="en-US" altLang="zh-CN" dirty="0"/>
              <a:t>Defect and Enhancement</a:t>
            </a:r>
            <a:endParaRPr lang="zh-CN" altLang="en-US" dirty="0"/>
          </a:p>
        </p:txBody>
      </p:sp>
      <p:graphicFrame>
        <p:nvGraphicFramePr>
          <p:cNvPr id="4" name="Content Placeholder 3">
            <a:extLst>
              <a:ext uri="{FF2B5EF4-FFF2-40B4-BE49-F238E27FC236}">
                <a16:creationId xmlns:a16="http://schemas.microsoft.com/office/drawing/2014/main" id="{77EFE557-26BF-4907-B51F-C4796E8BEB29}"/>
              </a:ext>
            </a:extLst>
          </p:cNvPr>
          <p:cNvGraphicFramePr>
            <a:graphicFrameLocks noGrp="1"/>
          </p:cNvGraphicFramePr>
          <p:nvPr>
            <p:ph idx="1"/>
            <p:extLst>
              <p:ext uri="{D42A27DB-BD31-4B8C-83A1-F6EECF244321}">
                <p14:modId xmlns:p14="http://schemas.microsoft.com/office/powerpoint/2010/main" val="436585616"/>
              </p:ext>
            </p:extLst>
          </p:nvPr>
        </p:nvGraphicFramePr>
        <p:xfrm>
          <a:off x="1464365" y="2687637"/>
          <a:ext cx="9601200" cy="1111885"/>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224283490"/>
                    </a:ext>
                  </a:extLst>
                </a:gridCol>
                <a:gridCol w="4800600">
                  <a:extLst>
                    <a:ext uri="{9D8B030D-6E8A-4147-A177-3AD203B41FA5}">
                      <a16:colId xmlns:a16="http://schemas.microsoft.com/office/drawing/2014/main" val="3213912046"/>
                    </a:ext>
                  </a:extLst>
                </a:gridCol>
              </a:tblGrid>
              <a:tr h="370840">
                <a:tc>
                  <a:txBody>
                    <a:bodyPr/>
                    <a:lstStyle/>
                    <a:p>
                      <a:r>
                        <a:rPr lang="en-US" altLang="zh-CN" dirty="0"/>
                        <a:t>Defect Identifier</a:t>
                      </a:r>
                      <a:endParaRPr lang="zh-CN" altLang="en-US" dirty="0"/>
                    </a:p>
                  </a:txBody>
                  <a:tcPr/>
                </a:tc>
                <a:tc>
                  <a:txBody>
                    <a:bodyPr/>
                    <a:lstStyle/>
                    <a:p>
                      <a:r>
                        <a:rPr lang="en-US" altLang="zh-CN" dirty="0"/>
                        <a:t>Details</a:t>
                      </a:r>
                      <a:endParaRPr lang="zh-CN" altLang="en-US" dirty="0"/>
                    </a:p>
                  </a:txBody>
                  <a:tcPr/>
                </a:tc>
                <a:extLst>
                  <a:ext uri="{0D108BD9-81ED-4DB2-BD59-A6C34878D82A}">
                    <a16:rowId xmlns:a16="http://schemas.microsoft.com/office/drawing/2014/main" val="3990868470"/>
                  </a:ext>
                </a:extLst>
              </a:tr>
              <a:tr h="370840">
                <a:tc>
                  <a:txBody>
                    <a:bodyPr/>
                    <a:lstStyle/>
                    <a:p>
                      <a:pPr>
                        <a:lnSpc>
                          <a:spcPct val="115000"/>
                        </a:lnSpc>
                        <a:spcAft>
                          <a:spcPts val="0"/>
                        </a:spcAft>
                      </a:pPr>
                      <a:r>
                        <a:rPr lang="en-US" sz="1200" dirty="0">
                          <a:effectLst/>
                          <a:latin typeface="Times New Roman" panose="02020603050405020304" pitchFamily="18" charset="0"/>
                          <a:ea typeface="宋体" panose="02010600030101010101" pitchFamily="2" charset="-122"/>
                        </a:rPr>
                        <a:t>VALID-INPUT-LETTER-PARAMETER</a:t>
                      </a:r>
                      <a:endParaRPr lang="zh-CN" sz="1200" dirty="0">
                        <a:effectLst/>
                        <a:latin typeface="Times New Roman" panose="02020603050405020304" pitchFamily="18" charset="0"/>
                        <a:ea typeface="宋体" panose="02010600030101010101" pitchFamily="2" charset="-122"/>
                      </a:endParaRPr>
                    </a:p>
                  </a:txBody>
                  <a:tcPr marL="63500" marR="63500" marT="63500" marB="63500"/>
                </a:tc>
                <a:tc>
                  <a:txBody>
                    <a:bodyPr/>
                    <a:lstStyle/>
                    <a:p>
                      <a:pPr algn="just">
                        <a:lnSpc>
                          <a:spcPct val="115000"/>
                        </a:lnSpc>
                        <a:spcAft>
                          <a:spcPts val="0"/>
                        </a:spcAft>
                      </a:pPr>
                      <a:r>
                        <a:rPr lang="en-US" sz="1200" dirty="0">
                          <a:effectLst/>
                          <a:latin typeface="Times New Roman" panose="02020603050405020304" pitchFamily="18" charset="0"/>
                          <a:ea typeface="宋体" panose="02010600030101010101" pitchFamily="2" charset="-122"/>
                        </a:rPr>
                        <a:t>With other parameters input correctly, the system displays the next appropriate activity interface. The program does not display “Please enter valid parameter”.</a:t>
                      </a:r>
                      <a:endParaRPr lang="zh-CN" sz="1200" dirty="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3450027458"/>
                  </a:ext>
                </a:extLst>
              </a:tr>
            </a:tbl>
          </a:graphicData>
        </a:graphic>
      </p:graphicFrame>
      <p:graphicFrame>
        <p:nvGraphicFramePr>
          <p:cNvPr id="3" name="Table 2">
            <a:extLst>
              <a:ext uri="{FF2B5EF4-FFF2-40B4-BE49-F238E27FC236}">
                <a16:creationId xmlns:a16="http://schemas.microsoft.com/office/drawing/2014/main" id="{AD9A129B-2E3C-4B30-8284-BFF30CA166D0}"/>
              </a:ext>
            </a:extLst>
          </p:cNvPr>
          <p:cNvGraphicFramePr>
            <a:graphicFrameLocks noGrp="1"/>
          </p:cNvGraphicFramePr>
          <p:nvPr>
            <p:extLst>
              <p:ext uri="{D42A27DB-BD31-4B8C-83A1-F6EECF244321}">
                <p14:modId xmlns:p14="http://schemas.microsoft.com/office/powerpoint/2010/main" val="2632112135"/>
              </p:ext>
            </p:extLst>
          </p:nvPr>
        </p:nvGraphicFramePr>
        <p:xfrm>
          <a:off x="1371600" y="4649372"/>
          <a:ext cx="9601200" cy="105029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100283332"/>
                    </a:ext>
                  </a:extLst>
                </a:gridCol>
                <a:gridCol w="4800600">
                  <a:extLst>
                    <a:ext uri="{9D8B030D-6E8A-4147-A177-3AD203B41FA5}">
                      <a16:colId xmlns:a16="http://schemas.microsoft.com/office/drawing/2014/main" val="2849252550"/>
                    </a:ext>
                  </a:extLst>
                </a:gridCol>
              </a:tblGrid>
              <a:tr h="370840">
                <a:tc>
                  <a:txBody>
                    <a:bodyPr/>
                    <a:lstStyle/>
                    <a:p>
                      <a:pPr>
                        <a:lnSpc>
                          <a:spcPct val="115000"/>
                        </a:lnSpc>
                        <a:spcAft>
                          <a:spcPts val="0"/>
                        </a:spcAft>
                      </a:pPr>
                      <a:r>
                        <a:rPr lang="en-US" altLang="zh-CN" sz="1600" dirty="0">
                          <a:effectLst/>
                          <a:latin typeface="Times New Roman" panose="02020603050405020304" pitchFamily="18" charset="0"/>
                          <a:ea typeface="宋体" panose="02010600030101010101" pitchFamily="2" charset="-122"/>
                        </a:rPr>
                        <a:t>Enhancement Identifier</a:t>
                      </a:r>
                      <a:endParaRPr lang="zh-CN" sz="1600" dirty="0">
                        <a:effectLst/>
                        <a:latin typeface="Times New Roman" panose="02020603050405020304" pitchFamily="18" charset="0"/>
                        <a:ea typeface="宋体" panose="02010600030101010101" pitchFamily="2" charset="-122"/>
                      </a:endParaRPr>
                    </a:p>
                  </a:txBody>
                  <a:tcPr marL="63500" marR="63500" marT="63500" marB="63500"/>
                </a:tc>
                <a:tc>
                  <a:txBody>
                    <a:bodyPr/>
                    <a:lstStyle/>
                    <a:p>
                      <a:pPr>
                        <a:lnSpc>
                          <a:spcPct val="115000"/>
                        </a:lnSpc>
                        <a:spcAft>
                          <a:spcPts val="0"/>
                        </a:spcAft>
                      </a:pPr>
                      <a:r>
                        <a:rPr lang="en-US" altLang="zh-CN" sz="1600" dirty="0">
                          <a:effectLst/>
                          <a:latin typeface="Times New Roman" panose="02020603050405020304" pitchFamily="18" charset="0"/>
                          <a:ea typeface="宋体" panose="02010600030101010101" pitchFamily="2" charset="-122"/>
                        </a:rPr>
                        <a:t>Details</a:t>
                      </a:r>
                      <a:endParaRPr lang="zh-CN" sz="1600" dirty="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3351608409"/>
                  </a:ext>
                </a:extLst>
              </a:tr>
              <a:tr h="370840">
                <a:tc>
                  <a:txBody>
                    <a:bodyPr/>
                    <a:lstStyle/>
                    <a:p>
                      <a:pPr>
                        <a:lnSpc>
                          <a:spcPct val="115000"/>
                        </a:lnSpc>
                        <a:spcAft>
                          <a:spcPts val="0"/>
                        </a:spcAft>
                      </a:pPr>
                      <a:r>
                        <a:rPr lang="en-US" sz="1600" dirty="0">
                          <a:effectLst/>
                          <a:latin typeface="Times New Roman" panose="02020603050405020304" pitchFamily="18" charset="0"/>
                          <a:ea typeface="Times New Roman" panose="02020603050405020304" pitchFamily="18" charset="0"/>
                        </a:rPr>
                        <a:t>Property</a:t>
                      </a: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-TEST-Phone-Android</a:t>
                      </a:r>
                      <a:endParaRPr lang="zh-CN" sz="1600" dirty="0">
                        <a:effectLst/>
                        <a:latin typeface="Times New Roman" panose="02020603050405020304" pitchFamily="18" charset="0"/>
                        <a:ea typeface="宋体" panose="02010600030101010101" pitchFamily="2" charset="-122"/>
                      </a:endParaRPr>
                    </a:p>
                  </a:txBody>
                  <a:tcPr marL="63500" marR="63500" marT="63500" marB="63500"/>
                </a:tc>
                <a:tc>
                  <a:txBody>
                    <a:bodyPr/>
                    <a:lstStyle/>
                    <a:p>
                      <a:pPr>
                        <a:lnSpc>
                          <a:spcPct val="115000"/>
                        </a:lnSpc>
                        <a:spcAft>
                          <a:spcPts val="0"/>
                        </a:spcAft>
                      </a:pPr>
                      <a:r>
                        <a:rPr lang="en-US" sz="1600" dirty="0">
                          <a:effectLst/>
                          <a:latin typeface="Times New Roman" panose="02020603050405020304" pitchFamily="18" charset="0"/>
                          <a:ea typeface="宋体" panose="02010600030101010101" pitchFamily="2" charset="-122"/>
                        </a:rPr>
                        <a:t>Users can’t click return key to go back to the previous menu </a:t>
                      </a:r>
                      <a:endParaRPr lang="zh-CN" sz="1600" dirty="0">
                        <a:effectLst/>
                        <a:latin typeface="Times New Roman" panose="02020603050405020304" pitchFamily="18" charset="0"/>
                        <a:ea typeface="宋体" panose="02010600030101010101" pitchFamily="2" charset="-122"/>
                      </a:endParaRPr>
                    </a:p>
                  </a:txBody>
                  <a:tcPr marL="63500" marR="63500" marT="63500" marB="63500"/>
                </a:tc>
                <a:extLst>
                  <a:ext uri="{0D108BD9-81ED-4DB2-BD59-A6C34878D82A}">
                    <a16:rowId xmlns:a16="http://schemas.microsoft.com/office/drawing/2014/main" val="694088887"/>
                  </a:ext>
                </a:extLst>
              </a:tr>
            </a:tbl>
          </a:graphicData>
        </a:graphic>
      </p:graphicFrame>
    </p:spTree>
    <p:extLst>
      <p:ext uri="{BB962C8B-B14F-4D97-AF65-F5344CB8AC3E}">
        <p14:creationId xmlns:p14="http://schemas.microsoft.com/office/powerpoint/2010/main" val="27521138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590</TotalTime>
  <Words>900</Words>
  <Application>Microsoft Office PowerPoint</Application>
  <PresentationFormat>Widescreen</PresentationFormat>
  <Paragraphs>109</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等线</vt:lpstr>
      <vt:lpstr>Franklin Gothic Book</vt:lpstr>
      <vt:lpstr>Times New Roman</vt:lpstr>
      <vt:lpstr>Crop</vt:lpstr>
      <vt:lpstr>Test of imhere Mobile app</vt:lpstr>
      <vt:lpstr>Index</vt:lpstr>
      <vt:lpstr>Introduction</vt:lpstr>
      <vt:lpstr>PowerPoint Presentation</vt:lpstr>
      <vt:lpstr>Test Scope</vt:lpstr>
      <vt:lpstr>Test Strategy</vt:lpstr>
      <vt:lpstr>Test Walkthrough</vt:lpstr>
      <vt:lpstr>Test Walkthrough</vt:lpstr>
      <vt:lpstr>Defect and Enhancement</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Gao, Yixiao</dc:creator>
  <cp:lastModifiedBy>Gao, Yixiao</cp:lastModifiedBy>
  <cp:revision>50</cp:revision>
  <dcterms:created xsi:type="dcterms:W3CDTF">2018-12-01T17:30:20Z</dcterms:created>
  <dcterms:modified xsi:type="dcterms:W3CDTF">2018-12-05T00:39:31Z</dcterms:modified>
</cp:coreProperties>
</file>