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82" r:id="rId2"/>
    <p:sldId id="256" r:id="rId3"/>
    <p:sldId id="268" r:id="rId4"/>
    <p:sldId id="269" r:id="rId5"/>
    <p:sldId id="270" r:id="rId6"/>
    <p:sldId id="292" r:id="rId7"/>
    <p:sldId id="293" r:id="rId8"/>
    <p:sldId id="294" r:id="rId9"/>
    <p:sldId id="295" r:id="rId10"/>
    <p:sldId id="296" r:id="rId11"/>
    <p:sldId id="297" r:id="rId12"/>
    <p:sldId id="298" r:id="rId13"/>
    <p:sldId id="299" r:id="rId14"/>
    <p:sldId id="300" r:id="rId15"/>
    <p:sldId id="303" r:id="rId16"/>
    <p:sldId id="302" r:id="rId17"/>
    <p:sldId id="301" r:id="rId18"/>
    <p:sldId id="304" r:id="rId19"/>
    <p:sldId id="306" r:id="rId20"/>
    <p:sldId id="307" r:id="rId21"/>
    <p:sldId id="308" r:id="rId22"/>
    <p:sldId id="309" r:id="rId23"/>
    <p:sldId id="310" r:id="rId24"/>
    <p:sldId id="311" r:id="rId25"/>
    <p:sldId id="312" r:id="rId26"/>
    <p:sldId id="313" r:id="rId27"/>
    <p:sldId id="314"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035" autoAdjust="0"/>
    <p:restoredTop sz="83968"/>
  </p:normalViewPr>
  <p:slideViewPr>
    <p:cSldViewPr snapToGrid="0">
      <p:cViewPr varScale="1">
        <p:scale>
          <a:sx n="103" d="100"/>
          <a:sy n="103" d="100"/>
        </p:scale>
        <p:origin x="11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B034C-4B6F-4B07-A8AA-DAAAFC5FF98A}"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7CF5D-59DC-47AD-8DAE-6D2EBC7F19E0}" type="slidenum">
              <a:rPr lang="en-US" smtClean="0"/>
              <a:t>‹#›</a:t>
            </a:fld>
            <a:endParaRPr lang="en-US"/>
          </a:p>
        </p:txBody>
      </p:sp>
    </p:spTree>
    <p:extLst>
      <p:ext uri="{BB962C8B-B14F-4D97-AF65-F5344CB8AC3E}">
        <p14:creationId xmlns:p14="http://schemas.microsoft.com/office/powerpoint/2010/main" val="373241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CF5D-59DC-47AD-8DAE-6D2EBC7F19E0}" type="slidenum">
              <a:rPr lang="en-US" smtClean="0"/>
              <a:t>1</a:t>
            </a:fld>
            <a:endParaRPr lang="en-US"/>
          </a:p>
        </p:txBody>
      </p:sp>
    </p:spTree>
    <p:extLst>
      <p:ext uri="{BB962C8B-B14F-4D97-AF65-F5344CB8AC3E}">
        <p14:creationId xmlns:p14="http://schemas.microsoft.com/office/powerpoint/2010/main" val="80323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0790" y="2957512"/>
            <a:ext cx="9366068" cy="657705"/>
          </a:xfrm>
        </p:spPr>
        <p:txBody>
          <a:bodyPr/>
          <a:lstStyle/>
          <a:p>
            <a:r>
              <a:rPr lang="en-US" sz="4400" b="1" cap="none" dirty="0"/>
              <a:t>Group Project </a:t>
            </a:r>
            <a:r>
              <a:rPr lang="mr-IN" sz="4400" b="1" cap="none" dirty="0"/>
              <a:t>–</a:t>
            </a:r>
            <a:r>
              <a:rPr lang="en-US" sz="4400" b="1" cap="none" dirty="0"/>
              <a:t> Predicting House Price</a:t>
            </a:r>
            <a:endParaRPr lang="en-US" sz="4400" cap="none" dirty="0"/>
          </a:p>
        </p:txBody>
      </p:sp>
      <p:sp>
        <p:nvSpPr>
          <p:cNvPr id="3" name="副标题 2"/>
          <p:cNvSpPr>
            <a:spLocks noGrp="1"/>
          </p:cNvSpPr>
          <p:nvPr>
            <p:ph type="subTitle" idx="1"/>
          </p:nvPr>
        </p:nvSpPr>
        <p:spPr>
          <a:xfrm>
            <a:off x="2679907" y="3956279"/>
            <a:ext cx="6464094" cy="1086237"/>
          </a:xfrm>
        </p:spPr>
        <p:txBody>
          <a:bodyPr/>
          <a:lstStyle/>
          <a:p>
            <a:r>
              <a:rPr lang="en-US" dirty="0"/>
              <a:t>Members: </a:t>
            </a:r>
            <a:r>
              <a:rPr lang="en-US" dirty="0" err="1"/>
              <a:t>Shiqi</a:t>
            </a:r>
            <a:r>
              <a:rPr lang="en-US" dirty="0"/>
              <a:t> Wang, Tao </a:t>
            </a:r>
            <a:r>
              <a:rPr lang="en-US" dirty="0" err="1"/>
              <a:t>Tao</a:t>
            </a:r>
            <a:r>
              <a:rPr lang="en-US" dirty="0"/>
              <a:t>, Ying Ben</a:t>
            </a:r>
          </a:p>
        </p:txBody>
      </p:sp>
    </p:spTree>
    <p:extLst>
      <p:ext uri="{BB962C8B-B14F-4D97-AF65-F5344CB8AC3E}">
        <p14:creationId xmlns:p14="http://schemas.microsoft.com/office/powerpoint/2010/main" val="112944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5176-D7E1-436B-8599-309EB630D602}"/>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EE670F4-1E03-4817-881B-7D869E6B49CB}"/>
              </a:ext>
            </a:extLst>
          </p:cNvPr>
          <p:cNvSpPr>
            <a:spLocks noGrp="1"/>
          </p:cNvSpPr>
          <p:nvPr>
            <p:ph idx="1"/>
          </p:nvPr>
        </p:nvSpPr>
        <p:spPr>
          <a:xfrm>
            <a:off x="1371600" y="1577130"/>
            <a:ext cx="7663343" cy="419450"/>
          </a:xfrm>
        </p:spPr>
        <p:txBody>
          <a:bodyPr/>
          <a:lstStyle/>
          <a:p>
            <a:r>
              <a:rPr lang="en-US" dirty="0"/>
              <a:t>Example:</a:t>
            </a:r>
          </a:p>
          <a:p>
            <a:pPr marL="0" indent="0">
              <a:buNone/>
            </a:pPr>
            <a:endParaRPr lang="en-US" dirty="0"/>
          </a:p>
        </p:txBody>
      </p:sp>
      <p:pic>
        <p:nvPicPr>
          <p:cNvPr id="5" name="Picture 4">
            <a:extLst>
              <a:ext uri="{FF2B5EF4-FFF2-40B4-BE49-F238E27FC236}">
                <a16:creationId xmlns:a16="http://schemas.microsoft.com/office/drawing/2014/main" id="{C5F5A625-CB56-4B3F-BC2D-C0518E7C2C11}"/>
              </a:ext>
            </a:extLst>
          </p:cNvPr>
          <p:cNvPicPr>
            <a:picLocks noChangeAspect="1"/>
          </p:cNvPicPr>
          <p:nvPr/>
        </p:nvPicPr>
        <p:blipFill>
          <a:blip r:embed="rId2"/>
          <a:stretch>
            <a:fillRect/>
          </a:stretch>
        </p:blipFill>
        <p:spPr>
          <a:xfrm>
            <a:off x="3006883" y="2036031"/>
            <a:ext cx="2625596" cy="1392969"/>
          </a:xfrm>
          <a:prstGeom prst="rect">
            <a:avLst/>
          </a:prstGeom>
        </p:spPr>
      </p:pic>
      <p:pic>
        <p:nvPicPr>
          <p:cNvPr id="7" name="Picture 6">
            <a:extLst>
              <a:ext uri="{FF2B5EF4-FFF2-40B4-BE49-F238E27FC236}">
                <a16:creationId xmlns:a16="http://schemas.microsoft.com/office/drawing/2014/main" id="{F838ED46-2589-4318-89CE-5C4D42B0F1F2}"/>
              </a:ext>
            </a:extLst>
          </p:cNvPr>
          <p:cNvPicPr>
            <a:picLocks noChangeAspect="1"/>
          </p:cNvPicPr>
          <p:nvPr/>
        </p:nvPicPr>
        <p:blipFill>
          <a:blip r:embed="rId3"/>
          <a:stretch>
            <a:fillRect/>
          </a:stretch>
        </p:blipFill>
        <p:spPr>
          <a:xfrm>
            <a:off x="5858124" y="2036031"/>
            <a:ext cx="4845949" cy="1392969"/>
          </a:xfrm>
          <a:prstGeom prst="rect">
            <a:avLst/>
          </a:prstGeom>
        </p:spPr>
      </p:pic>
      <p:sp>
        <p:nvSpPr>
          <p:cNvPr id="8" name="Rectangle 7">
            <a:extLst>
              <a:ext uri="{FF2B5EF4-FFF2-40B4-BE49-F238E27FC236}">
                <a16:creationId xmlns:a16="http://schemas.microsoft.com/office/drawing/2014/main" id="{69CFD801-334B-4A6D-B5CB-045891ED1E6F}"/>
              </a:ext>
            </a:extLst>
          </p:cNvPr>
          <p:cNvSpPr/>
          <p:nvPr/>
        </p:nvSpPr>
        <p:spPr>
          <a:xfrm>
            <a:off x="3006883" y="3539861"/>
            <a:ext cx="7697190" cy="27209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a:t>Figure 2.a. Table of </a:t>
            </a:r>
            <a:r>
              <a:rPr lang="en-US" sz="1100" dirty="0" err="1"/>
              <a:t>MSSubClass</a:t>
            </a:r>
            <a:r>
              <a:rPr lang="en-US" sz="1100" dirty="0"/>
              <a:t>, </a:t>
            </a:r>
            <a:r>
              <a:rPr lang="en-US" sz="1100" dirty="0" err="1"/>
              <a:t>YearBuilt</a:t>
            </a:r>
            <a:r>
              <a:rPr lang="en-US" sz="1100" dirty="0"/>
              <a:t> and </a:t>
            </a:r>
            <a:r>
              <a:rPr lang="en-US" sz="1100" dirty="0" err="1"/>
              <a:t>HouseStyle</a:t>
            </a:r>
            <a:r>
              <a:rPr lang="en-US" sz="1100" dirty="0"/>
              <a:t> features; Figure2.b. Data description of </a:t>
            </a:r>
            <a:r>
              <a:rPr lang="en-US" sz="1100" dirty="0" err="1"/>
              <a:t>MSSubClass</a:t>
            </a:r>
            <a:r>
              <a:rPr lang="en-US" sz="1100" dirty="0"/>
              <a:t> feature.</a:t>
            </a:r>
          </a:p>
        </p:txBody>
      </p:sp>
      <p:sp>
        <p:nvSpPr>
          <p:cNvPr id="9" name="Rectangle 8">
            <a:extLst>
              <a:ext uri="{FF2B5EF4-FFF2-40B4-BE49-F238E27FC236}">
                <a16:creationId xmlns:a16="http://schemas.microsoft.com/office/drawing/2014/main" id="{A96ECDD8-EAA1-45E2-BDE5-862E4D180109}"/>
              </a:ext>
            </a:extLst>
          </p:cNvPr>
          <p:cNvSpPr/>
          <p:nvPr/>
        </p:nvSpPr>
        <p:spPr>
          <a:xfrm>
            <a:off x="2738156" y="3344714"/>
            <a:ext cx="394857" cy="27209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(a)</a:t>
            </a:r>
          </a:p>
        </p:txBody>
      </p:sp>
      <p:sp>
        <p:nvSpPr>
          <p:cNvPr id="10" name="Rectangle 9">
            <a:extLst>
              <a:ext uri="{FF2B5EF4-FFF2-40B4-BE49-F238E27FC236}">
                <a16:creationId xmlns:a16="http://schemas.microsoft.com/office/drawing/2014/main" id="{E02AF2B0-D82B-4EDE-9A1C-C99BA6C1347F}"/>
              </a:ext>
            </a:extLst>
          </p:cNvPr>
          <p:cNvSpPr/>
          <p:nvPr/>
        </p:nvSpPr>
        <p:spPr>
          <a:xfrm>
            <a:off x="5569415" y="3346811"/>
            <a:ext cx="394856" cy="27209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(b)</a:t>
            </a:r>
          </a:p>
        </p:txBody>
      </p:sp>
      <p:sp>
        <p:nvSpPr>
          <p:cNvPr id="12" name="Content Placeholder 2">
            <a:extLst>
              <a:ext uri="{FF2B5EF4-FFF2-40B4-BE49-F238E27FC236}">
                <a16:creationId xmlns:a16="http://schemas.microsoft.com/office/drawing/2014/main" id="{80837298-B80D-4EA0-926B-0E22F171360C}"/>
              </a:ext>
            </a:extLst>
          </p:cNvPr>
          <p:cNvSpPr txBox="1">
            <a:spLocks/>
          </p:cNvSpPr>
          <p:nvPr/>
        </p:nvSpPr>
        <p:spPr>
          <a:xfrm>
            <a:off x="1371600" y="3922815"/>
            <a:ext cx="7663343" cy="251993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Dependency Problem:</a:t>
            </a:r>
          </a:p>
          <a:p>
            <a:pPr lvl="1"/>
            <a:r>
              <a:rPr lang="en-US" sz="1800" dirty="0"/>
              <a:t>Figure 2.b shows the description of feature “</a:t>
            </a:r>
            <a:r>
              <a:rPr lang="en-US" sz="1800" dirty="0" err="1"/>
              <a:t>MSSubClass</a:t>
            </a:r>
            <a:r>
              <a:rPr lang="en-US" sz="1800" dirty="0"/>
              <a:t>”. We can see the “</a:t>
            </a:r>
            <a:r>
              <a:rPr lang="en-US" sz="1800" dirty="0" err="1"/>
              <a:t>MSSubClass</a:t>
            </a:r>
            <a:r>
              <a:rPr lang="en-US" sz="1800" dirty="0"/>
              <a:t>” feature can be represented by feature “</a:t>
            </a:r>
            <a:r>
              <a:rPr lang="en-US" sz="1800" dirty="0" err="1"/>
              <a:t>YearBuilt</a:t>
            </a:r>
            <a:r>
              <a:rPr lang="en-US" sz="1800" dirty="0"/>
              <a:t>” and “</a:t>
            </a:r>
            <a:r>
              <a:rPr lang="en-US" sz="1800" dirty="0" err="1"/>
              <a:t>HouseStyle</a:t>
            </a:r>
            <a:r>
              <a:rPr lang="en-US" sz="1800" dirty="0"/>
              <a:t>”.</a:t>
            </a:r>
          </a:p>
          <a:p>
            <a:pPr lvl="1"/>
            <a:r>
              <a:rPr lang="en-US" sz="1800" dirty="0"/>
              <a:t>If we have used feature “</a:t>
            </a:r>
            <a:r>
              <a:rPr lang="en-US" sz="1800" dirty="0" err="1"/>
              <a:t>YearBuilt</a:t>
            </a:r>
            <a:r>
              <a:rPr lang="en-US" sz="1800" dirty="0"/>
              <a:t>” and “</a:t>
            </a:r>
            <a:r>
              <a:rPr lang="en-US" sz="1800" dirty="0" err="1"/>
              <a:t>HouseStyle</a:t>
            </a:r>
            <a:r>
              <a:rPr lang="en-US" sz="1800" dirty="0"/>
              <a:t>”, we do not need to use feature “</a:t>
            </a:r>
            <a:r>
              <a:rPr lang="en-US" sz="1800" dirty="0" err="1"/>
              <a:t>MSSubClass</a:t>
            </a:r>
            <a:r>
              <a:rPr lang="en-US" sz="1800" dirty="0"/>
              <a:t>” because it depends on feature “</a:t>
            </a:r>
            <a:r>
              <a:rPr lang="en-US" sz="1800" dirty="0" err="1"/>
              <a:t>YearBuilt</a:t>
            </a:r>
            <a:r>
              <a:rPr lang="en-US" sz="1800" dirty="0"/>
              <a:t>” and “</a:t>
            </a:r>
            <a:r>
              <a:rPr lang="en-US" sz="1800" dirty="0" err="1"/>
              <a:t>HouseStyle</a:t>
            </a:r>
            <a:r>
              <a:rPr lang="en-US" sz="1800" dirty="0"/>
              <a:t>”.</a:t>
            </a: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230063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D793-D703-45AD-9935-52D4E42C3EB7}"/>
              </a:ext>
            </a:extLst>
          </p:cNvPr>
          <p:cNvSpPr>
            <a:spLocks noGrp="1"/>
          </p:cNvSpPr>
          <p:nvPr>
            <p:ph type="title"/>
          </p:nvPr>
        </p:nvSpPr>
        <p:spPr>
          <a:xfrm>
            <a:off x="1371600" y="685800"/>
            <a:ext cx="9601200" cy="748717"/>
          </a:xfrm>
        </p:spPr>
        <p:txBody>
          <a:bodyPr/>
          <a:lstStyle/>
          <a:p>
            <a:r>
              <a:rPr lang="en-US" dirty="0"/>
              <a:t>Feature Engineering</a:t>
            </a:r>
          </a:p>
        </p:txBody>
      </p:sp>
      <p:sp>
        <p:nvSpPr>
          <p:cNvPr id="3" name="Content Placeholder 2">
            <a:extLst>
              <a:ext uri="{FF2B5EF4-FFF2-40B4-BE49-F238E27FC236}">
                <a16:creationId xmlns:a16="http://schemas.microsoft.com/office/drawing/2014/main" id="{CBB64C11-89F7-4F6D-B73B-691250F1C81E}"/>
              </a:ext>
            </a:extLst>
          </p:cNvPr>
          <p:cNvSpPr>
            <a:spLocks noGrp="1"/>
          </p:cNvSpPr>
          <p:nvPr>
            <p:ph idx="1"/>
          </p:nvPr>
        </p:nvSpPr>
        <p:spPr>
          <a:xfrm>
            <a:off x="1371600" y="1434518"/>
            <a:ext cx="9601200" cy="453006"/>
          </a:xfrm>
        </p:spPr>
        <p:txBody>
          <a:bodyPr/>
          <a:lstStyle/>
          <a:p>
            <a:r>
              <a:rPr lang="en-US" dirty="0"/>
              <a:t>Example:</a:t>
            </a:r>
          </a:p>
        </p:txBody>
      </p:sp>
      <p:pic>
        <p:nvPicPr>
          <p:cNvPr id="5" name="Picture 4">
            <a:extLst>
              <a:ext uri="{FF2B5EF4-FFF2-40B4-BE49-F238E27FC236}">
                <a16:creationId xmlns:a16="http://schemas.microsoft.com/office/drawing/2014/main" id="{A51E0CCB-6AE3-437A-BF2F-ECC44A58BAE4}"/>
              </a:ext>
            </a:extLst>
          </p:cNvPr>
          <p:cNvPicPr>
            <a:picLocks noChangeAspect="1"/>
          </p:cNvPicPr>
          <p:nvPr/>
        </p:nvPicPr>
        <p:blipFill>
          <a:blip r:embed="rId2"/>
          <a:stretch>
            <a:fillRect/>
          </a:stretch>
        </p:blipFill>
        <p:spPr>
          <a:xfrm>
            <a:off x="1856792" y="1887524"/>
            <a:ext cx="4711855" cy="3365611"/>
          </a:xfrm>
          <a:prstGeom prst="rect">
            <a:avLst/>
          </a:prstGeom>
        </p:spPr>
      </p:pic>
      <p:sp>
        <p:nvSpPr>
          <p:cNvPr id="6" name="Rectangle 5">
            <a:extLst>
              <a:ext uri="{FF2B5EF4-FFF2-40B4-BE49-F238E27FC236}">
                <a16:creationId xmlns:a16="http://schemas.microsoft.com/office/drawing/2014/main" id="{A63E3FD6-2DF8-4224-BA2F-B7CB0B449ECD}"/>
              </a:ext>
            </a:extLst>
          </p:cNvPr>
          <p:cNvSpPr/>
          <p:nvPr/>
        </p:nvSpPr>
        <p:spPr>
          <a:xfrm>
            <a:off x="1629721" y="5253135"/>
            <a:ext cx="5159901" cy="3498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Figure 3. Density of feature “</a:t>
            </a:r>
            <a:r>
              <a:rPr lang="en-US" sz="1100" dirty="0" err="1"/>
              <a:t>WoodDeckSF</a:t>
            </a:r>
            <a:r>
              <a:rPr lang="en-US" sz="1100" dirty="0"/>
              <a:t>”</a:t>
            </a:r>
          </a:p>
        </p:txBody>
      </p:sp>
      <p:sp>
        <p:nvSpPr>
          <p:cNvPr id="7" name="Content Placeholder 2">
            <a:extLst>
              <a:ext uri="{FF2B5EF4-FFF2-40B4-BE49-F238E27FC236}">
                <a16:creationId xmlns:a16="http://schemas.microsoft.com/office/drawing/2014/main" id="{33508C08-4518-4751-AA2A-32B31F6BB008}"/>
              </a:ext>
            </a:extLst>
          </p:cNvPr>
          <p:cNvSpPr txBox="1">
            <a:spLocks/>
          </p:cNvSpPr>
          <p:nvPr/>
        </p:nvSpPr>
        <p:spPr>
          <a:xfrm>
            <a:off x="6652470" y="1694578"/>
            <a:ext cx="5251508" cy="428467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Analysis:</a:t>
            </a:r>
          </a:p>
          <a:p>
            <a:pPr lvl="1"/>
            <a:r>
              <a:rPr lang="en-US" sz="1600" dirty="0"/>
              <a:t>Figure 3 shows the density of feature “</a:t>
            </a:r>
            <a:r>
              <a:rPr lang="en-US" sz="1600" dirty="0" err="1"/>
              <a:t>WoodDeckSF</a:t>
            </a:r>
            <a:r>
              <a:rPr lang="en-US" sz="1600" dirty="0"/>
              <a:t>”, which indicates the square feet of wood deck in the house.</a:t>
            </a:r>
          </a:p>
          <a:p>
            <a:pPr lvl="1"/>
            <a:r>
              <a:rPr lang="en-US" sz="1600" dirty="0"/>
              <a:t>The distribution seems not very strange. The only problem on data is the number of 0 value is nearly a half of whole dataset.</a:t>
            </a:r>
          </a:p>
          <a:p>
            <a:r>
              <a:rPr lang="en-US" sz="1800" dirty="0"/>
              <a:t>Problems:</a:t>
            </a:r>
          </a:p>
          <a:p>
            <a:pPr lvl="1"/>
            <a:r>
              <a:rPr lang="en-US" sz="1600" dirty="0"/>
              <a:t>It is the business logic problem. The square feet of wood deck should not be the significant factor to sale price.</a:t>
            </a:r>
          </a:p>
          <a:p>
            <a:pPr lvl="1"/>
            <a:r>
              <a:rPr lang="en-US" sz="1600" dirty="0"/>
              <a:t>However, we think it can be better if we convert this feature to whether the house has wood deck.</a:t>
            </a:r>
          </a:p>
        </p:txBody>
      </p:sp>
    </p:spTree>
    <p:extLst>
      <p:ext uri="{BB962C8B-B14F-4D97-AF65-F5344CB8AC3E}">
        <p14:creationId xmlns:p14="http://schemas.microsoft.com/office/powerpoint/2010/main" val="199844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22C7-A750-4057-B450-3EC75893A1E1}"/>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076585C4-6ABB-4180-ACCC-31397B038ACF}"/>
              </a:ext>
            </a:extLst>
          </p:cNvPr>
          <p:cNvSpPr>
            <a:spLocks noGrp="1"/>
          </p:cNvSpPr>
          <p:nvPr>
            <p:ph idx="1"/>
          </p:nvPr>
        </p:nvSpPr>
        <p:spPr>
          <a:xfrm>
            <a:off x="6501809" y="1612606"/>
            <a:ext cx="5047861" cy="4933085"/>
          </a:xfrm>
        </p:spPr>
        <p:txBody>
          <a:bodyPr>
            <a:normAutofit/>
          </a:bodyPr>
          <a:lstStyle/>
          <a:p>
            <a:r>
              <a:rPr lang="en-US" dirty="0"/>
              <a:t>Heatmap:</a:t>
            </a:r>
          </a:p>
          <a:p>
            <a:pPr lvl="1"/>
            <a:r>
              <a:rPr lang="en-US" sz="1800" dirty="0"/>
              <a:t>Heatmap represent the correlation between one feature to other features.</a:t>
            </a:r>
          </a:p>
          <a:p>
            <a:pPr lvl="1"/>
            <a:r>
              <a:rPr lang="en-US" sz="1800" dirty="0"/>
              <a:t>If the color is brighter, that indicates these two features have higher correlation.</a:t>
            </a:r>
          </a:p>
          <a:p>
            <a:pPr lvl="1"/>
            <a:r>
              <a:rPr lang="en-US" sz="1800" dirty="0"/>
              <a:t>The red frame shows the correlation between target to other features. </a:t>
            </a:r>
          </a:p>
          <a:p>
            <a:r>
              <a:rPr lang="en-US" dirty="0"/>
              <a:t>How to choose features:</a:t>
            </a:r>
          </a:p>
          <a:p>
            <a:pPr lvl="1"/>
            <a:r>
              <a:rPr lang="en-US" sz="1800" dirty="0"/>
              <a:t>Generally, if a feature has high correlation to target, we can think it has strong relationship to target.</a:t>
            </a:r>
          </a:p>
          <a:p>
            <a:pPr lvl="1"/>
            <a:r>
              <a:rPr lang="en-US" sz="1800" dirty="0"/>
              <a:t>Temporarily, We choose those features whose correlation (absolute value) to target is higher than a threshold </a:t>
            </a:r>
            <a:r>
              <a:rPr lang="en-US" altLang="zh-CN" sz="1800" dirty="0"/>
              <a:t>θ &gt; 0.3.</a:t>
            </a:r>
            <a:endParaRPr lang="en-US" sz="1800" dirty="0"/>
          </a:p>
          <a:p>
            <a:pPr lvl="1"/>
            <a:endParaRPr lang="en-US" dirty="0"/>
          </a:p>
        </p:txBody>
      </p:sp>
      <p:pic>
        <p:nvPicPr>
          <p:cNvPr id="4" name="Content Placeholder 8">
            <a:extLst>
              <a:ext uri="{FF2B5EF4-FFF2-40B4-BE49-F238E27FC236}">
                <a16:creationId xmlns:a16="http://schemas.microsoft.com/office/drawing/2014/main" id="{520ADE02-E436-4796-82CD-531F02AD1B32}"/>
              </a:ext>
            </a:extLst>
          </p:cNvPr>
          <p:cNvPicPr>
            <a:picLocks noChangeAspect="1"/>
          </p:cNvPicPr>
          <p:nvPr/>
        </p:nvPicPr>
        <p:blipFill>
          <a:blip r:embed="rId2"/>
          <a:stretch>
            <a:fillRect/>
          </a:stretch>
        </p:blipFill>
        <p:spPr bwMode="auto">
          <a:xfrm>
            <a:off x="1303624" y="1428748"/>
            <a:ext cx="5047861" cy="47670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5238B18-AF37-4E7A-A4D8-E7C57EEDA6AB}"/>
              </a:ext>
            </a:extLst>
          </p:cNvPr>
          <p:cNvSpPr/>
          <p:nvPr/>
        </p:nvSpPr>
        <p:spPr>
          <a:xfrm>
            <a:off x="1247603" y="6195793"/>
            <a:ext cx="5159901" cy="3498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Figure 4. Heat map of numerical features</a:t>
            </a:r>
          </a:p>
        </p:txBody>
      </p:sp>
      <p:sp>
        <p:nvSpPr>
          <p:cNvPr id="6" name="Rectangle 5">
            <a:extLst>
              <a:ext uri="{FF2B5EF4-FFF2-40B4-BE49-F238E27FC236}">
                <a16:creationId xmlns:a16="http://schemas.microsoft.com/office/drawing/2014/main" id="{801166C8-778A-4077-A74B-133D3517EA4B}"/>
              </a:ext>
            </a:extLst>
          </p:cNvPr>
          <p:cNvSpPr/>
          <p:nvPr/>
        </p:nvSpPr>
        <p:spPr>
          <a:xfrm>
            <a:off x="5439747" y="1726163"/>
            <a:ext cx="233265" cy="40214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51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1402-0B5F-4F83-9BF9-845807C4D6E3}"/>
              </a:ext>
            </a:extLst>
          </p:cNvPr>
          <p:cNvSpPr>
            <a:spLocks noGrp="1"/>
          </p:cNvSpPr>
          <p:nvPr>
            <p:ph type="title"/>
          </p:nvPr>
        </p:nvSpPr>
        <p:spPr/>
        <p:txBody>
          <a:bodyPr/>
          <a:lstStyle/>
          <a:p>
            <a:r>
              <a:rPr lang="en-US" dirty="0"/>
              <a:t>Feature Engineering</a:t>
            </a:r>
          </a:p>
        </p:txBody>
      </p:sp>
      <p:sp>
        <p:nvSpPr>
          <p:cNvPr id="5" name="Content Placeholder 4">
            <a:extLst>
              <a:ext uri="{FF2B5EF4-FFF2-40B4-BE49-F238E27FC236}">
                <a16:creationId xmlns:a16="http://schemas.microsoft.com/office/drawing/2014/main" id="{430389CB-12F1-47EA-B73C-188FD0D78948}"/>
              </a:ext>
            </a:extLst>
          </p:cNvPr>
          <p:cNvSpPr>
            <a:spLocks noGrp="1"/>
          </p:cNvSpPr>
          <p:nvPr>
            <p:ph idx="1"/>
          </p:nvPr>
        </p:nvSpPr>
        <p:spPr>
          <a:xfrm>
            <a:off x="1371600" y="1511559"/>
            <a:ext cx="9601200" cy="4355841"/>
          </a:xfrm>
        </p:spPr>
        <p:txBody>
          <a:bodyPr/>
          <a:lstStyle/>
          <a:p>
            <a:r>
              <a:rPr lang="en-US" i="1" dirty="0"/>
              <a:t>“NA”</a:t>
            </a:r>
            <a:r>
              <a:rPr lang="en-US" dirty="0"/>
              <a:t> process:</a:t>
            </a:r>
          </a:p>
          <a:p>
            <a:pPr lvl="1"/>
            <a:r>
              <a:rPr lang="en-US" sz="1800" dirty="0"/>
              <a:t>Some data in a feature may lack value and generate “NA” value.</a:t>
            </a:r>
          </a:p>
          <a:p>
            <a:pPr lvl="1"/>
            <a:r>
              <a:rPr lang="en-US" sz="1800" dirty="0"/>
              <a:t>Generally, to numerical feature, we can use mean value to replace “NA”, and to categorical feature, we can use the mode value of the feature to replace “NA”.</a:t>
            </a:r>
          </a:p>
          <a:p>
            <a:r>
              <a:rPr lang="en-US" i="1" dirty="0"/>
              <a:t>Trap: However, not all the “NA” is the real “NA” value, which means the “NA” value has meaning in this feature.</a:t>
            </a:r>
          </a:p>
          <a:p>
            <a:r>
              <a:rPr lang="en-US" i="1" dirty="0"/>
              <a:t>Example:</a:t>
            </a:r>
          </a:p>
        </p:txBody>
      </p:sp>
      <p:pic>
        <p:nvPicPr>
          <p:cNvPr id="7" name="Picture 6">
            <a:extLst>
              <a:ext uri="{FF2B5EF4-FFF2-40B4-BE49-F238E27FC236}">
                <a16:creationId xmlns:a16="http://schemas.microsoft.com/office/drawing/2014/main" id="{EDC5708C-A1BA-476E-ABE2-71DDB78B009F}"/>
              </a:ext>
            </a:extLst>
          </p:cNvPr>
          <p:cNvPicPr>
            <a:picLocks noChangeAspect="1"/>
          </p:cNvPicPr>
          <p:nvPr/>
        </p:nvPicPr>
        <p:blipFill>
          <a:blip r:embed="rId2"/>
          <a:stretch>
            <a:fillRect/>
          </a:stretch>
        </p:blipFill>
        <p:spPr>
          <a:xfrm>
            <a:off x="1815724" y="4120933"/>
            <a:ext cx="2686050" cy="1276350"/>
          </a:xfrm>
          <a:prstGeom prst="rect">
            <a:avLst/>
          </a:prstGeom>
        </p:spPr>
      </p:pic>
      <p:sp>
        <p:nvSpPr>
          <p:cNvPr id="8" name="Rectangle 7">
            <a:extLst>
              <a:ext uri="{FF2B5EF4-FFF2-40B4-BE49-F238E27FC236}">
                <a16:creationId xmlns:a16="http://schemas.microsoft.com/office/drawing/2014/main" id="{826E0C1B-C3A6-4BAD-9F02-408849962A17}"/>
              </a:ext>
            </a:extLst>
          </p:cNvPr>
          <p:cNvSpPr/>
          <p:nvPr/>
        </p:nvSpPr>
        <p:spPr>
          <a:xfrm>
            <a:off x="1642870" y="5397283"/>
            <a:ext cx="3031758" cy="3498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Figure 5. Description of feature “</a:t>
            </a:r>
            <a:r>
              <a:rPr lang="en-US" sz="1100" dirty="0" err="1"/>
              <a:t>GarageQual</a:t>
            </a:r>
            <a:r>
              <a:rPr lang="en-US" sz="1100" dirty="0"/>
              <a:t>”</a:t>
            </a:r>
          </a:p>
        </p:txBody>
      </p:sp>
      <p:sp>
        <p:nvSpPr>
          <p:cNvPr id="9" name="Rectangle 8">
            <a:extLst>
              <a:ext uri="{FF2B5EF4-FFF2-40B4-BE49-F238E27FC236}">
                <a16:creationId xmlns:a16="http://schemas.microsoft.com/office/drawing/2014/main" id="{CDC6EB4B-586D-4864-8677-62DB009325CD}"/>
              </a:ext>
            </a:extLst>
          </p:cNvPr>
          <p:cNvSpPr/>
          <p:nvPr/>
        </p:nvSpPr>
        <p:spPr>
          <a:xfrm>
            <a:off x="4674627" y="4002190"/>
            <a:ext cx="6298173" cy="217001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nchorCtr="0"/>
          <a:lstStyle/>
          <a:p>
            <a:pPr marL="342900" lvl="0" indent="-342900" defTabSz="914400">
              <a:lnSpc>
                <a:spcPct val="94000"/>
              </a:lnSpc>
              <a:spcBef>
                <a:spcPts val="1000"/>
              </a:spcBef>
              <a:spcAft>
                <a:spcPts val="200"/>
              </a:spcAft>
              <a:buFont typeface="Arial" panose="020B0604020202020204" pitchFamily="34" charset="0"/>
              <a:buChar char="•"/>
            </a:pPr>
            <a:r>
              <a:rPr lang="en-US" i="1" dirty="0">
                <a:solidFill>
                  <a:srgbClr val="191B0E"/>
                </a:solidFill>
              </a:rPr>
              <a:t>Figure 5 shows the data description of “</a:t>
            </a:r>
            <a:r>
              <a:rPr lang="en-US" i="1" dirty="0" err="1">
                <a:solidFill>
                  <a:srgbClr val="191B0E"/>
                </a:solidFill>
              </a:rPr>
              <a:t>GarageQual</a:t>
            </a:r>
            <a:r>
              <a:rPr lang="en-US" i="1" dirty="0">
                <a:solidFill>
                  <a:srgbClr val="191B0E"/>
                </a:solidFill>
              </a:rPr>
              <a:t>”. We can see there is “NA” value appeared in this description, and “NA” means the house does not have garage. </a:t>
            </a:r>
          </a:p>
          <a:p>
            <a:pPr marL="342900" lvl="0" indent="-342900" defTabSz="914400">
              <a:lnSpc>
                <a:spcPct val="94000"/>
              </a:lnSpc>
              <a:spcBef>
                <a:spcPts val="1000"/>
              </a:spcBef>
              <a:spcAft>
                <a:spcPts val="200"/>
              </a:spcAft>
              <a:buFont typeface="Arial" panose="020B0604020202020204" pitchFamily="34" charset="0"/>
              <a:buChar char="•"/>
            </a:pPr>
            <a:r>
              <a:rPr lang="en-US" i="1" dirty="0">
                <a:solidFill>
                  <a:srgbClr val="191B0E"/>
                </a:solidFill>
              </a:rPr>
              <a:t>Be careful, in this case, we cannot use other value like “TA” to replace the “NA” value, because the “NA” value here is a legal value and indicates a certain condition.</a:t>
            </a:r>
          </a:p>
          <a:p>
            <a:pPr lvl="0" defTabSz="914400">
              <a:lnSpc>
                <a:spcPct val="94000"/>
              </a:lnSpc>
              <a:spcBef>
                <a:spcPts val="1000"/>
              </a:spcBef>
              <a:spcAft>
                <a:spcPts val="200"/>
              </a:spcAft>
            </a:pPr>
            <a:endParaRPr lang="en-US" sz="2000" i="1" dirty="0">
              <a:solidFill>
                <a:srgbClr val="191B0E"/>
              </a:solidFill>
            </a:endParaRPr>
          </a:p>
          <a:p>
            <a:endParaRPr lang="en-US" dirty="0"/>
          </a:p>
        </p:txBody>
      </p:sp>
    </p:spTree>
    <p:extLst>
      <p:ext uri="{BB962C8B-B14F-4D97-AF65-F5344CB8AC3E}">
        <p14:creationId xmlns:p14="http://schemas.microsoft.com/office/powerpoint/2010/main" val="225480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2C4A-3567-42A9-A7A5-7DEE403375E1}"/>
              </a:ext>
            </a:extLst>
          </p:cNvPr>
          <p:cNvSpPr>
            <a:spLocks noGrp="1"/>
          </p:cNvSpPr>
          <p:nvPr>
            <p:ph type="title"/>
          </p:nvPr>
        </p:nvSpPr>
        <p:spPr>
          <a:xfrm>
            <a:off x="1371600" y="685800"/>
            <a:ext cx="9601200" cy="741784"/>
          </a:xfrm>
        </p:spPr>
        <p:txBody>
          <a:bodyPr/>
          <a:lstStyle/>
          <a:p>
            <a:r>
              <a:rPr lang="en-US" dirty="0"/>
              <a:t>Feature Engineering</a:t>
            </a:r>
          </a:p>
        </p:txBody>
      </p:sp>
      <p:sp>
        <p:nvSpPr>
          <p:cNvPr id="3" name="Content Placeholder 2">
            <a:extLst>
              <a:ext uri="{FF2B5EF4-FFF2-40B4-BE49-F238E27FC236}">
                <a16:creationId xmlns:a16="http://schemas.microsoft.com/office/drawing/2014/main" id="{F7FC1F46-2689-4172-8566-858116964781}"/>
              </a:ext>
            </a:extLst>
          </p:cNvPr>
          <p:cNvSpPr>
            <a:spLocks noGrp="1"/>
          </p:cNvSpPr>
          <p:nvPr>
            <p:ph idx="1"/>
          </p:nvPr>
        </p:nvSpPr>
        <p:spPr>
          <a:xfrm>
            <a:off x="1371600" y="1427584"/>
            <a:ext cx="9601200" cy="2441444"/>
          </a:xfrm>
        </p:spPr>
        <p:txBody>
          <a:bodyPr>
            <a:normAutofit/>
          </a:bodyPr>
          <a:lstStyle/>
          <a:p>
            <a:r>
              <a:rPr lang="en-US" dirty="0"/>
              <a:t>Categorical Variable Process:</a:t>
            </a:r>
          </a:p>
          <a:p>
            <a:pPr lvl="1"/>
            <a:r>
              <a:rPr lang="en-US" sz="1800" dirty="0"/>
              <a:t>Transform categorical variable to dummy variable.</a:t>
            </a:r>
          </a:p>
          <a:p>
            <a:pPr lvl="1"/>
            <a:r>
              <a:rPr lang="en-US" sz="1800" dirty="0"/>
              <a:t>For ranking feature, like “</a:t>
            </a:r>
            <a:r>
              <a:rPr lang="en-US" sz="1800" dirty="0" err="1"/>
              <a:t>GarageQual</a:t>
            </a:r>
            <a:r>
              <a:rPr lang="en-US" sz="1800" dirty="0"/>
              <a:t>”, which indicates the quality of garage, we write a algorithm to do label encoding and remain their ranking order.</a:t>
            </a:r>
          </a:p>
          <a:p>
            <a:pPr lvl="1"/>
            <a:r>
              <a:rPr lang="en-US" sz="1800" dirty="0"/>
              <a:t>For other categorical feature, we generate new features based on the value in the original feature and use 0 and 1 to represent categorical values.</a:t>
            </a:r>
          </a:p>
          <a:p>
            <a:r>
              <a:rPr lang="en-US" dirty="0"/>
              <a:t>Example of Ranking Feature:</a:t>
            </a:r>
          </a:p>
        </p:txBody>
      </p:sp>
      <p:grpSp>
        <p:nvGrpSpPr>
          <p:cNvPr id="34" name="Group 33">
            <a:extLst>
              <a:ext uri="{FF2B5EF4-FFF2-40B4-BE49-F238E27FC236}">
                <a16:creationId xmlns:a16="http://schemas.microsoft.com/office/drawing/2014/main" id="{2B50E5CC-E57C-4281-906E-3D321AAC6FCC}"/>
              </a:ext>
            </a:extLst>
          </p:cNvPr>
          <p:cNvGrpSpPr/>
          <p:nvPr/>
        </p:nvGrpSpPr>
        <p:grpSpPr>
          <a:xfrm>
            <a:off x="2022149" y="3869028"/>
            <a:ext cx="3647131" cy="2432304"/>
            <a:chOff x="1638101" y="3921656"/>
            <a:chExt cx="3647131" cy="2432304"/>
          </a:xfrm>
        </p:grpSpPr>
        <p:grpSp>
          <p:nvGrpSpPr>
            <p:cNvPr id="16" name="Group 15">
              <a:extLst>
                <a:ext uri="{FF2B5EF4-FFF2-40B4-BE49-F238E27FC236}">
                  <a16:creationId xmlns:a16="http://schemas.microsoft.com/office/drawing/2014/main" id="{2FA328B9-4DEB-4273-8303-01DC47AF1D8B}"/>
                </a:ext>
              </a:extLst>
            </p:cNvPr>
            <p:cNvGrpSpPr/>
            <p:nvPr/>
          </p:nvGrpSpPr>
          <p:grpSpPr>
            <a:xfrm>
              <a:off x="1638101" y="4269128"/>
              <a:ext cx="2467555" cy="2084832"/>
              <a:chOff x="2121408" y="4251960"/>
              <a:chExt cx="2583114" cy="2084832"/>
            </a:xfrm>
          </p:grpSpPr>
          <p:sp>
            <p:nvSpPr>
              <p:cNvPr id="4" name="Rectangle 3">
                <a:extLst>
                  <a:ext uri="{FF2B5EF4-FFF2-40B4-BE49-F238E27FC236}">
                    <a16:creationId xmlns:a16="http://schemas.microsoft.com/office/drawing/2014/main" id="{2FF36D04-5558-4DD6-A111-2877E28E1254}"/>
                  </a:ext>
                </a:extLst>
              </p:cNvPr>
              <p:cNvSpPr/>
              <p:nvPr/>
            </p:nvSpPr>
            <p:spPr>
              <a:xfrm>
                <a:off x="2121408" y="4251960"/>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Ex</a:t>
                </a:r>
              </a:p>
            </p:txBody>
          </p:sp>
          <p:sp>
            <p:nvSpPr>
              <p:cNvPr id="5" name="Rectangle 4">
                <a:extLst>
                  <a:ext uri="{FF2B5EF4-FFF2-40B4-BE49-F238E27FC236}">
                    <a16:creationId xmlns:a16="http://schemas.microsoft.com/office/drawing/2014/main" id="{25E31281-D50B-495A-93FD-A18317B1FD7B}"/>
                  </a:ext>
                </a:extLst>
              </p:cNvPr>
              <p:cNvSpPr/>
              <p:nvPr/>
            </p:nvSpPr>
            <p:spPr>
              <a:xfrm>
                <a:off x="2121408" y="4599432"/>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Gd</a:t>
                </a:r>
                <a:endParaRPr lang="en-US" sz="1600" dirty="0"/>
              </a:p>
            </p:txBody>
          </p:sp>
          <p:sp>
            <p:nvSpPr>
              <p:cNvPr id="6" name="Rectangle 5">
                <a:extLst>
                  <a:ext uri="{FF2B5EF4-FFF2-40B4-BE49-F238E27FC236}">
                    <a16:creationId xmlns:a16="http://schemas.microsoft.com/office/drawing/2014/main" id="{93CC6677-C8C3-4E2A-A060-682ACCA9045D}"/>
                  </a:ext>
                </a:extLst>
              </p:cNvPr>
              <p:cNvSpPr/>
              <p:nvPr/>
            </p:nvSpPr>
            <p:spPr>
              <a:xfrm>
                <a:off x="2121408" y="4946904"/>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TA</a:t>
                </a:r>
              </a:p>
            </p:txBody>
          </p:sp>
          <p:sp>
            <p:nvSpPr>
              <p:cNvPr id="7" name="Rectangle 6">
                <a:extLst>
                  <a:ext uri="{FF2B5EF4-FFF2-40B4-BE49-F238E27FC236}">
                    <a16:creationId xmlns:a16="http://schemas.microsoft.com/office/drawing/2014/main" id="{82D06E9A-59CE-4C4E-956A-F6C094040173}"/>
                  </a:ext>
                </a:extLst>
              </p:cNvPr>
              <p:cNvSpPr/>
              <p:nvPr/>
            </p:nvSpPr>
            <p:spPr>
              <a:xfrm>
                <a:off x="2121408" y="5294376"/>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Fa</a:t>
                </a:r>
              </a:p>
            </p:txBody>
          </p:sp>
          <p:sp>
            <p:nvSpPr>
              <p:cNvPr id="8" name="Rectangle 7">
                <a:extLst>
                  <a:ext uri="{FF2B5EF4-FFF2-40B4-BE49-F238E27FC236}">
                    <a16:creationId xmlns:a16="http://schemas.microsoft.com/office/drawing/2014/main" id="{86662BC0-22E4-4724-B17D-67C420A7D857}"/>
                  </a:ext>
                </a:extLst>
              </p:cNvPr>
              <p:cNvSpPr/>
              <p:nvPr/>
            </p:nvSpPr>
            <p:spPr>
              <a:xfrm>
                <a:off x="2121408" y="5641848"/>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Po</a:t>
                </a:r>
              </a:p>
            </p:txBody>
          </p:sp>
          <p:sp>
            <p:nvSpPr>
              <p:cNvPr id="9" name="Rectangle 8">
                <a:extLst>
                  <a:ext uri="{FF2B5EF4-FFF2-40B4-BE49-F238E27FC236}">
                    <a16:creationId xmlns:a16="http://schemas.microsoft.com/office/drawing/2014/main" id="{23D0C2E8-2C75-4E97-B144-260854042CC3}"/>
                  </a:ext>
                </a:extLst>
              </p:cNvPr>
              <p:cNvSpPr/>
              <p:nvPr/>
            </p:nvSpPr>
            <p:spPr>
              <a:xfrm>
                <a:off x="2121408" y="5989320"/>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NA</a:t>
                </a:r>
              </a:p>
            </p:txBody>
          </p:sp>
          <p:sp>
            <p:nvSpPr>
              <p:cNvPr id="10" name="Rectangle 9">
                <a:extLst>
                  <a:ext uri="{FF2B5EF4-FFF2-40B4-BE49-F238E27FC236}">
                    <a16:creationId xmlns:a16="http://schemas.microsoft.com/office/drawing/2014/main" id="{5484232E-CDAD-4727-8612-058F24EB9F19}"/>
                  </a:ext>
                </a:extLst>
              </p:cNvPr>
              <p:cNvSpPr/>
              <p:nvPr/>
            </p:nvSpPr>
            <p:spPr>
              <a:xfrm>
                <a:off x="2997973" y="4251960"/>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t>Excellent</a:t>
                </a:r>
              </a:p>
            </p:txBody>
          </p:sp>
          <p:sp>
            <p:nvSpPr>
              <p:cNvPr id="11" name="Rectangle 10">
                <a:extLst>
                  <a:ext uri="{FF2B5EF4-FFF2-40B4-BE49-F238E27FC236}">
                    <a16:creationId xmlns:a16="http://schemas.microsoft.com/office/drawing/2014/main" id="{3D630F49-7670-4EA1-BACD-7119EF3D8B37}"/>
                  </a:ext>
                </a:extLst>
              </p:cNvPr>
              <p:cNvSpPr/>
              <p:nvPr/>
            </p:nvSpPr>
            <p:spPr>
              <a:xfrm>
                <a:off x="2997973" y="4599432"/>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t>Good</a:t>
                </a:r>
              </a:p>
            </p:txBody>
          </p:sp>
          <p:sp>
            <p:nvSpPr>
              <p:cNvPr id="12" name="Rectangle 11">
                <a:extLst>
                  <a:ext uri="{FF2B5EF4-FFF2-40B4-BE49-F238E27FC236}">
                    <a16:creationId xmlns:a16="http://schemas.microsoft.com/office/drawing/2014/main" id="{A0F9B97D-85C8-4C55-A7BA-CBF0B6C3F083}"/>
                  </a:ext>
                </a:extLst>
              </p:cNvPr>
              <p:cNvSpPr/>
              <p:nvPr/>
            </p:nvSpPr>
            <p:spPr>
              <a:xfrm>
                <a:off x="3000888" y="4946904"/>
                <a:ext cx="1703634"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t>Typical/Average</a:t>
                </a:r>
              </a:p>
            </p:txBody>
          </p:sp>
          <p:sp>
            <p:nvSpPr>
              <p:cNvPr id="13" name="Rectangle 12">
                <a:extLst>
                  <a:ext uri="{FF2B5EF4-FFF2-40B4-BE49-F238E27FC236}">
                    <a16:creationId xmlns:a16="http://schemas.microsoft.com/office/drawing/2014/main" id="{B41AE398-2DCB-42EF-AB36-AD2243049397}"/>
                  </a:ext>
                </a:extLst>
              </p:cNvPr>
              <p:cNvSpPr/>
              <p:nvPr/>
            </p:nvSpPr>
            <p:spPr>
              <a:xfrm>
                <a:off x="2997973" y="5294376"/>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t>Fair</a:t>
                </a:r>
              </a:p>
            </p:txBody>
          </p:sp>
          <p:sp>
            <p:nvSpPr>
              <p:cNvPr id="14" name="Rectangle 13">
                <a:extLst>
                  <a:ext uri="{FF2B5EF4-FFF2-40B4-BE49-F238E27FC236}">
                    <a16:creationId xmlns:a16="http://schemas.microsoft.com/office/drawing/2014/main" id="{F60DB656-E7D4-4609-AE1C-0E0E91330E4E}"/>
                  </a:ext>
                </a:extLst>
              </p:cNvPr>
              <p:cNvSpPr/>
              <p:nvPr/>
            </p:nvSpPr>
            <p:spPr>
              <a:xfrm>
                <a:off x="2997973" y="5641848"/>
                <a:ext cx="996696"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t>Poor</a:t>
                </a:r>
              </a:p>
            </p:txBody>
          </p:sp>
          <p:sp>
            <p:nvSpPr>
              <p:cNvPr id="15" name="Rectangle 14">
                <a:extLst>
                  <a:ext uri="{FF2B5EF4-FFF2-40B4-BE49-F238E27FC236}">
                    <a16:creationId xmlns:a16="http://schemas.microsoft.com/office/drawing/2014/main" id="{15A148EA-D256-43CA-BDF3-10A2652F1B8E}"/>
                  </a:ext>
                </a:extLst>
              </p:cNvPr>
              <p:cNvSpPr/>
              <p:nvPr/>
            </p:nvSpPr>
            <p:spPr>
              <a:xfrm>
                <a:off x="2997972" y="5989320"/>
                <a:ext cx="1401749"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t>No Garage</a:t>
                </a:r>
              </a:p>
            </p:txBody>
          </p:sp>
        </p:grpSp>
        <p:sp>
          <p:nvSpPr>
            <p:cNvPr id="17" name="Rectangle 16">
              <a:extLst>
                <a:ext uri="{FF2B5EF4-FFF2-40B4-BE49-F238E27FC236}">
                  <a16:creationId xmlns:a16="http://schemas.microsoft.com/office/drawing/2014/main" id="{729F8F64-6CCC-4664-B4DB-775DC9A61D35}"/>
                </a:ext>
              </a:extLst>
            </p:cNvPr>
            <p:cNvSpPr/>
            <p:nvPr/>
          </p:nvSpPr>
          <p:spPr>
            <a:xfrm>
              <a:off x="1638101" y="3921656"/>
              <a:ext cx="1342843"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err="1"/>
                <a:t>GarageQual</a:t>
              </a:r>
              <a:r>
                <a:rPr lang="en-US" sz="1600" dirty="0"/>
                <a:t>:</a:t>
              </a:r>
            </a:p>
          </p:txBody>
        </p:sp>
        <p:cxnSp>
          <p:nvCxnSpPr>
            <p:cNvPr id="26" name="Straight Arrow Connector 25">
              <a:extLst>
                <a:ext uri="{FF2B5EF4-FFF2-40B4-BE49-F238E27FC236}">
                  <a16:creationId xmlns:a16="http://schemas.microsoft.com/office/drawing/2014/main" id="{A9B0017D-8A6F-4176-8D5B-CF89AB80CB1A}"/>
                </a:ext>
              </a:extLst>
            </p:cNvPr>
            <p:cNvCxnSpPr>
              <a:cxnSpLocks/>
            </p:cNvCxnSpPr>
            <p:nvPr/>
          </p:nvCxnSpPr>
          <p:spPr>
            <a:xfrm>
              <a:off x="4023360" y="5166360"/>
              <a:ext cx="78638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E8EDACD-EE88-4251-B038-911A52BD51E5}"/>
                </a:ext>
              </a:extLst>
            </p:cNvPr>
            <p:cNvSpPr/>
            <p:nvPr/>
          </p:nvSpPr>
          <p:spPr>
            <a:xfrm>
              <a:off x="4809745" y="4269128"/>
              <a:ext cx="475487"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29" name="Rectangle 28">
              <a:extLst>
                <a:ext uri="{FF2B5EF4-FFF2-40B4-BE49-F238E27FC236}">
                  <a16:creationId xmlns:a16="http://schemas.microsoft.com/office/drawing/2014/main" id="{F154CB04-5629-4553-8B76-CC264A79AD2C}"/>
                </a:ext>
              </a:extLst>
            </p:cNvPr>
            <p:cNvSpPr/>
            <p:nvPr/>
          </p:nvSpPr>
          <p:spPr>
            <a:xfrm>
              <a:off x="4809744" y="4616600"/>
              <a:ext cx="475487"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30" name="Rectangle 29">
              <a:extLst>
                <a:ext uri="{FF2B5EF4-FFF2-40B4-BE49-F238E27FC236}">
                  <a16:creationId xmlns:a16="http://schemas.microsoft.com/office/drawing/2014/main" id="{C86628DC-7114-4D4A-8676-EC49BB7B7D58}"/>
                </a:ext>
              </a:extLst>
            </p:cNvPr>
            <p:cNvSpPr/>
            <p:nvPr/>
          </p:nvSpPr>
          <p:spPr>
            <a:xfrm>
              <a:off x="4805846" y="4964072"/>
              <a:ext cx="475487"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31" name="Rectangle 30">
              <a:extLst>
                <a:ext uri="{FF2B5EF4-FFF2-40B4-BE49-F238E27FC236}">
                  <a16:creationId xmlns:a16="http://schemas.microsoft.com/office/drawing/2014/main" id="{893A58A0-EDAB-47D9-BA07-17EC17B9CDFA}"/>
                </a:ext>
              </a:extLst>
            </p:cNvPr>
            <p:cNvSpPr/>
            <p:nvPr/>
          </p:nvSpPr>
          <p:spPr>
            <a:xfrm>
              <a:off x="4805846" y="5311544"/>
              <a:ext cx="475487"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32" name="Rectangle 31">
              <a:extLst>
                <a:ext uri="{FF2B5EF4-FFF2-40B4-BE49-F238E27FC236}">
                  <a16:creationId xmlns:a16="http://schemas.microsoft.com/office/drawing/2014/main" id="{A30ACDCA-9406-45E5-BEF9-3B8FB7A65D98}"/>
                </a:ext>
              </a:extLst>
            </p:cNvPr>
            <p:cNvSpPr/>
            <p:nvPr/>
          </p:nvSpPr>
          <p:spPr>
            <a:xfrm>
              <a:off x="4805846" y="5659016"/>
              <a:ext cx="475487"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33" name="Rectangle 32">
              <a:extLst>
                <a:ext uri="{FF2B5EF4-FFF2-40B4-BE49-F238E27FC236}">
                  <a16:creationId xmlns:a16="http://schemas.microsoft.com/office/drawing/2014/main" id="{B20DC4F9-C523-4931-942C-13D1B465E398}"/>
                </a:ext>
              </a:extLst>
            </p:cNvPr>
            <p:cNvSpPr/>
            <p:nvPr/>
          </p:nvSpPr>
          <p:spPr>
            <a:xfrm>
              <a:off x="4805845" y="6006488"/>
              <a:ext cx="475487" cy="347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grpSp>
    </p:spTree>
    <p:extLst>
      <p:ext uri="{BB962C8B-B14F-4D97-AF65-F5344CB8AC3E}">
        <p14:creationId xmlns:p14="http://schemas.microsoft.com/office/powerpoint/2010/main" val="13037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F202-8AC6-4503-B3D6-F1DA7A8F5AD9}"/>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58172377-9C2D-4E03-B3CE-C090239EAD77}"/>
              </a:ext>
            </a:extLst>
          </p:cNvPr>
          <p:cNvSpPr>
            <a:spLocks noGrp="1"/>
          </p:cNvSpPr>
          <p:nvPr>
            <p:ph idx="1"/>
          </p:nvPr>
        </p:nvSpPr>
        <p:spPr>
          <a:xfrm>
            <a:off x="1371600" y="1399032"/>
            <a:ext cx="9601200" cy="2408859"/>
          </a:xfrm>
        </p:spPr>
        <p:txBody>
          <a:bodyPr>
            <a:normAutofit/>
          </a:bodyPr>
          <a:lstStyle/>
          <a:p>
            <a:r>
              <a:rPr lang="en-US" dirty="0"/>
              <a:t>Further Step:</a:t>
            </a:r>
          </a:p>
          <a:p>
            <a:pPr lvl="1"/>
            <a:r>
              <a:rPr lang="en-US" sz="1800" dirty="0"/>
              <a:t>When we try to transform categorical variable to dummy variable, we find there are many kinds of values in each feature. If we generate dummy variable directly, we will get a large scale of data.</a:t>
            </a:r>
          </a:p>
          <a:p>
            <a:pPr lvl="1"/>
            <a:r>
              <a:rPr lang="en-US" sz="1800" dirty="0"/>
              <a:t>We view the distribution of the values on these feature, and find some values only have very few number, so we consider to aggregate these values as a new value.</a:t>
            </a:r>
            <a:endParaRPr lang="en-US" dirty="0"/>
          </a:p>
          <a:p>
            <a:r>
              <a:rPr lang="en-US" dirty="0"/>
              <a:t>Example:</a:t>
            </a:r>
          </a:p>
          <a:p>
            <a:pPr marL="0" indent="0">
              <a:buNone/>
            </a:pPr>
            <a:endParaRPr lang="en-US" dirty="0"/>
          </a:p>
        </p:txBody>
      </p:sp>
      <p:pic>
        <p:nvPicPr>
          <p:cNvPr id="27" name="Picture 26">
            <a:extLst>
              <a:ext uri="{FF2B5EF4-FFF2-40B4-BE49-F238E27FC236}">
                <a16:creationId xmlns:a16="http://schemas.microsoft.com/office/drawing/2014/main" id="{84436738-E19F-4D98-8F7D-131443BDB9C4}"/>
              </a:ext>
            </a:extLst>
          </p:cNvPr>
          <p:cNvPicPr>
            <a:picLocks noChangeAspect="1"/>
          </p:cNvPicPr>
          <p:nvPr/>
        </p:nvPicPr>
        <p:blipFill>
          <a:blip r:embed="rId2"/>
          <a:stretch>
            <a:fillRect/>
          </a:stretch>
        </p:blipFill>
        <p:spPr>
          <a:xfrm>
            <a:off x="1697465" y="3807891"/>
            <a:ext cx="3572799" cy="2551999"/>
          </a:xfrm>
          <a:prstGeom prst="rect">
            <a:avLst/>
          </a:prstGeom>
        </p:spPr>
      </p:pic>
      <p:sp>
        <p:nvSpPr>
          <p:cNvPr id="28" name="Rectangle 27">
            <a:extLst>
              <a:ext uri="{FF2B5EF4-FFF2-40B4-BE49-F238E27FC236}">
                <a16:creationId xmlns:a16="http://schemas.microsoft.com/office/drawing/2014/main" id="{13DEBD1F-0F7B-49F3-8590-71D8B15FF22C}"/>
              </a:ext>
            </a:extLst>
          </p:cNvPr>
          <p:cNvSpPr/>
          <p:nvPr/>
        </p:nvSpPr>
        <p:spPr>
          <a:xfrm>
            <a:off x="1967985" y="6359890"/>
            <a:ext cx="3031758" cy="3498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Figure 6. Distribution of feature “</a:t>
            </a:r>
            <a:r>
              <a:rPr lang="en-US" sz="1100" dirty="0" err="1"/>
              <a:t>HouseStyle</a:t>
            </a:r>
            <a:r>
              <a:rPr lang="en-US" sz="1100" dirty="0"/>
              <a:t>”</a:t>
            </a:r>
          </a:p>
        </p:txBody>
      </p:sp>
      <p:sp>
        <p:nvSpPr>
          <p:cNvPr id="29" name="Rectangle 28">
            <a:extLst>
              <a:ext uri="{FF2B5EF4-FFF2-40B4-BE49-F238E27FC236}">
                <a16:creationId xmlns:a16="http://schemas.microsoft.com/office/drawing/2014/main" id="{FD668C34-712F-4E29-AEDF-5E4622E0EB48}"/>
              </a:ext>
            </a:extLst>
          </p:cNvPr>
          <p:cNvSpPr/>
          <p:nvPr/>
        </p:nvSpPr>
        <p:spPr>
          <a:xfrm>
            <a:off x="5443728" y="3727870"/>
            <a:ext cx="5529072" cy="27095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nchorCtr="0"/>
          <a:lstStyle/>
          <a:p>
            <a:pPr marL="342900" lvl="0" indent="-342900" defTabSz="914400">
              <a:lnSpc>
                <a:spcPct val="94000"/>
              </a:lnSpc>
              <a:spcBef>
                <a:spcPts val="1000"/>
              </a:spcBef>
              <a:spcAft>
                <a:spcPts val="200"/>
              </a:spcAft>
              <a:buFont typeface="Arial" panose="020B0604020202020204" pitchFamily="34" charset="0"/>
              <a:buChar char="•"/>
            </a:pPr>
            <a:r>
              <a:rPr lang="en-US" i="1" dirty="0">
                <a:solidFill>
                  <a:srgbClr val="191B0E"/>
                </a:solidFill>
              </a:rPr>
              <a:t>Figure 6 shows the distribution of “</a:t>
            </a:r>
            <a:r>
              <a:rPr lang="en-US" i="1" dirty="0" err="1">
                <a:solidFill>
                  <a:srgbClr val="191B0E"/>
                </a:solidFill>
              </a:rPr>
              <a:t>HouseStyle</a:t>
            </a:r>
            <a:r>
              <a:rPr lang="en-US" i="1" dirty="0">
                <a:solidFill>
                  <a:srgbClr val="191B0E"/>
                </a:solidFill>
              </a:rPr>
              <a:t>”. We can see “1.5Unf”, “2.5Fin”, “2.5Unf” only have very few number in this feature. </a:t>
            </a:r>
          </a:p>
          <a:p>
            <a:pPr marL="342900" lvl="0" indent="-342900" defTabSz="914400">
              <a:lnSpc>
                <a:spcPct val="94000"/>
              </a:lnSpc>
              <a:spcBef>
                <a:spcPts val="1000"/>
              </a:spcBef>
              <a:spcAft>
                <a:spcPts val="200"/>
              </a:spcAft>
              <a:buFont typeface="Arial" panose="020B0604020202020204" pitchFamily="34" charset="0"/>
              <a:buChar char="•"/>
            </a:pPr>
            <a:r>
              <a:rPr lang="en-US" i="1" dirty="0">
                <a:solidFill>
                  <a:srgbClr val="191B0E"/>
                </a:solidFill>
              </a:rPr>
              <a:t>We consider to aggregate these values to other  similar values. For example, we combine “1.5Fin” and “1.5Unf” as “1.5Story”.</a:t>
            </a:r>
          </a:p>
          <a:p>
            <a:pPr marL="342900" lvl="0" indent="-342900" defTabSz="914400">
              <a:lnSpc>
                <a:spcPct val="94000"/>
              </a:lnSpc>
              <a:spcBef>
                <a:spcPts val="1000"/>
              </a:spcBef>
              <a:spcAft>
                <a:spcPts val="200"/>
              </a:spcAft>
              <a:buFont typeface="Arial" panose="020B0604020202020204" pitchFamily="34" charset="0"/>
              <a:buChar char="•"/>
            </a:pPr>
            <a:r>
              <a:rPr lang="en-US" i="1" dirty="0">
                <a:solidFill>
                  <a:srgbClr val="191B0E"/>
                </a:solidFill>
              </a:rPr>
              <a:t>In other features, if we cannot find similar values, we aggregate those values only have few number as a new value called “others”.</a:t>
            </a:r>
          </a:p>
          <a:p>
            <a:pPr lvl="0" defTabSz="914400">
              <a:lnSpc>
                <a:spcPct val="94000"/>
              </a:lnSpc>
              <a:spcBef>
                <a:spcPts val="1000"/>
              </a:spcBef>
              <a:spcAft>
                <a:spcPts val="200"/>
              </a:spcAft>
            </a:pPr>
            <a:endParaRPr lang="en-US" sz="2000" i="1" dirty="0">
              <a:solidFill>
                <a:srgbClr val="191B0E"/>
              </a:solidFill>
            </a:endParaRPr>
          </a:p>
          <a:p>
            <a:endParaRPr lang="en-US" dirty="0"/>
          </a:p>
        </p:txBody>
      </p:sp>
    </p:spTree>
    <p:extLst>
      <p:ext uri="{BB962C8B-B14F-4D97-AF65-F5344CB8AC3E}">
        <p14:creationId xmlns:p14="http://schemas.microsoft.com/office/powerpoint/2010/main" val="4410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5127" y="2957512"/>
            <a:ext cx="8361229" cy="657705"/>
          </a:xfrm>
        </p:spPr>
        <p:txBody>
          <a:bodyPr/>
          <a:lstStyle/>
          <a:p>
            <a:r>
              <a:rPr lang="en-US" sz="4400" b="1" cap="none" dirty="0"/>
              <a:t>Model Training</a:t>
            </a:r>
            <a:endParaRPr lang="en-US" sz="4400" cap="none" dirty="0"/>
          </a:p>
        </p:txBody>
      </p:sp>
    </p:spTree>
    <p:extLst>
      <p:ext uri="{BB962C8B-B14F-4D97-AF65-F5344CB8AC3E}">
        <p14:creationId xmlns:p14="http://schemas.microsoft.com/office/powerpoint/2010/main" val="117536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54CF-3A05-478E-81FE-5D71F14DF6B2}"/>
              </a:ext>
            </a:extLst>
          </p:cNvPr>
          <p:cNvSpPr>
            <a:spLocks noGrp="1"/>
          </p:cNvSpPr>
          <p:nvPr>
            <p:ph type="title"/>
          </p:nvPr>
        </p:nvSpPr>
        <p:spPr>
          <a:xfrm>
            <a:off x="1371600" y="685800"/>
            <a:ext cx="9601200" cy="886968"/>
          </a:xfrm>
        </p:spPr>
        <p:txBody>
          <a:bodyPr/>
          <a:lstStyle/>
          <a:p>
            <a:r>
              <a:rPr lang="en-US" dirty="0"/>
              <a:t>Data Scaling</a:t>
            </a:r>
          </a:p>
        </p:txBody>
      </p:sp>
      <p:sp>
        <p:nvSpPr>
          <p:cNvPr id="4" name="Content Placeholder 2">
            <a:extLst>
              <a:ext uri="{FF2B5EF4-FFF2-40B4-BE49-F238E27FC236}">
                <a16:creationId xmlns:a16="http://schemas.microsoft.com/office/drawing/2014/main" id="{84324990-29BB-4728-9207-F5FCEDBB9261}"/>
              </a:ext>
            </a:extLst>
          </p:cNvPr>
          <p:cNvSpPr txBox="1">
            <a:spLocks/>
          </p:cNvSpPr>
          <p:nvPr/>
        </p:nvSpPr>
        <p:spPr>
          <a:xfrm>
            <a:off x="1524000" y="161544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Standard Scaling:</a:t>
            </a:r>
          </a:p>
          <a:p>
            <a:pPr lvl="1"/>
            <a:r>
              <a:rPr lang="en-US" dirty="0"/>
              <a:t>We scale our data to avoid the influence caused by different ranges of data.</a:t>
            </a:r>
          </a:p>
          <a:p>
            <a:pPr lvl="1"/>
            <a:r>
              <a:rPr lang="en-US" dirty="0"/>
              <a:t>The data is scaled to 0 mean and </a:t>
            </a:r>
            <a:r>
              <a:rPr lang="en-US" i="0" dirty="0"/>
              <a:t>unit variance.</a:t>
            </a:r>
          </a:p>
          <a:p>
            <a:pPr lvl="1"/>
            <a:r>
              <a:rPr lang="en-US" i="0" dirty="0"/>
              <a:t>Compared to minmax scaling, standard scaling does not change the distribution of original data.</a:t>
            </a:r>
            <a:endParaRPr lang="en-US" dirty="0"/>
          </a:p>
          <a:p>
            <a:pPr marL="530352" lvl="1" indent="0">
              <a:buFont typeface="Franklin Gothic Book" panose="020B0503020102020204" pitchFamily="34" charset="0"/>
              <a:buNone/>
            </a:pPr>
            <a:endParaRPr lang="en-US" dirty="0"/>
          </a:p>
          <a:p>
            <a:pPr lvl="1"/>
            <a:endParaRPr lang="en-US" i="0" dirty="0"/>
          </a:p>
        </p:txBody>
      </p:sp>
    </p:spTree>
    <p:extLst>
      <p:ext uri="{BB962C8B-B14F-4D97-AF65-F5344CB8AC3E}">
        <p14:creationId xmlns:p14="http://schemas.microsoft.com/office/powerpoint/2010/main" val="1402700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9BABA-5A6D-4221-B870-3881EC7C6993}"/>
              </a:ext>
            </a:extLst>
          </p:cNvPr>
          <p:cNvSpPr>
            <a:spLocks noGrp="1"/>
          </p:cNvSpPr>
          <p:nvPr>
            <p:ph type="title"/>
          </p:nvPr>
        </p:nvSpPr>
        <p:spPr>
          <a:xfrm>
            <a:off x="1371600" y="685800"/>
            <a:ext cx="9601200" cy="768096"/>
          </a:xfrm>
        </p:spPr>
        <p:txBody>
          <a:bodyPr/>
          <a:lstStyle/>
          <a:p>
            <a:r>
              <a:rPr lang="en-US" dirty="0"/>
              <a:t>Model</a:t>
            </a:r>
          </a:p>
        </p:txBody>
      </p:sp>
      <p:sp>
        <p:nvSpPr>
          <p:cNvPr id="3" name="Content Placeholder 2">
            <a:extLst>
              <a:ext uri="{FF2B5EF4-FFF2-40B4-BE49-F238E27FC236}">
                <a16:creationId xmlns:a16="http://schemas.microsoft.com/office/drawing/2014/main" id="{0E4A4CCF-FD70-4FAE-9857-C287F5327A9E}"/>
              </a:ext>
            </a:extLst>
          </p:cNvPr>
          <p:cNvSpPr>
            <a:spLocks noGrp="1"/>
          </p:cNvSpPr>
          <p:nvPr>
            <p:ph idx="1"/>
          </p:nvPr>
        </p:nvSpPr>
        <p:spPr>
          <a:xfrm>
            <a:off x="1371600" y="1527048"/>
            <a:ext cx="9601200" cy="4105656"/>
          </a:xfrm>
        </p:spPr>
        <p:txBody>
          <a:bodyPr/>
          <a:lstStyle/>
          <a:p>
            <a:pPr marL="0" marR="0" lvl="1" indent="0" defTabSz="914400" eaLnBrk="1" fontAlgn="auto" latinLnBrk="0" hangingPunct="1">
              <a:lnSpc>
                <a:spcPct val="100000"/>
              </a:lnSpc>
              <a:spcBef>
                <a:spcPts val="0"/>
              </a:spcBef>
              <a:spcAft>
                <a:spcPts val="0"/>
              </a:spcAft>
              <a:buClrTx/>
              <a:buSzTx/>
              <a:buFontTx/>
              <a:buNone/>
              <a:tabLst/>
              <a:defRPr/>
            </a:pPr>
            <a:r>
              <a:rPr lang="en-US" altLang="zh-CN" dirty="0"/>
              <a:t>We</a:t>
            </a:r>
            <a:r>
              <a:rPr lang="zh-CN" altLang="en-US" dirty="0"/>
              <a:t> </a:t>
            </a:r>
            <a:r>
              <a:rPr lang="en-US" altLang="zh-CN" dirty="0"/>
              <a:t>compared</a:t>
            </a:r>
            <a:r>
              <a:rPr lang="zh-CN" altLang="en-US" dirty="0"/>
              <a:t> </a:t>
            </a:r>
            <a:r>
              <a:rPr lang="en-US" altLang="zh-CN" dirty="0"/>
              <a:t>several</a:t>
            </a:r>
            <a:r>
              <a:rPr lang="zh-CN" altLang="en-US" dirty="0"/>
              <a:t> </a:t>
            </a:r>
            <a:r>
              <a:rPr lang="en-US" altLang="zh-CN" dirty="0"/>
              <a:t>models</a:t>
            </a:r>
            <a:r>
              <a:rPr lang="zh-CN" altLang="en-US" dirty="0"/>
              <a:t> </a:t>
            </a:r>
            <a:r>
              <a:rPr lang="en-US" altLang="zh-CN" dirty="0"/>
              <a:t>and</a:t>
            </a:r>
            <a:r>
              <a:rPr lang="zh-CN" altLang="en-US" dirty="0"/>
              <a:t> </a:t>
            </a:r>
            <a:r>
              <a:rPr lang="en-US" altLang="zh-CN" dirty="0"/>
              <a:t>use</a:t>
            </a:r>
            <a:r>
              <a:rPr lang="zh-CN" altLang="en-US" dirty="0"/>
              <a:t> </a:t>
            </a:r>
            <a:r>
              <a:rPr lang="en-US" altLang="zh-CN" dirty="0"/>
              <a:t>the</a:t>
            </a:r>
            <a:r>
              <a:rPr lang="zh-CN" altLang="en-US" dirty="0"/>
              <a:t> </a:t>
            </a:r>
            <a:r>
              <a:rPr lang="en-US" altLang="zh-CN" dirty="0"/>
              <a:t>RMSE</a:t>
            </a:r>
            <a:r>
              <a:rPr lang="zh-CN" altLang="en-US" dirty="0"/>
              <a:t> </a:t>
            </a:r>
            <a:r>
              <a:rPr lang="en-US" altLang="zh-CN" dirty="0"/>
              <a:t>as</a:t>
            </a:r>
            <a:r>
              <a:rPr lang="zh-CN" altLang="en-US" dirty="0"/>
              <a:t> </a:t>
            </a:r>
            <a:r>
              <a:rPr lang="en-US" altLang="zh-CN" dirty="0"/>
              <a:t>universal</a:t>
            </a:r>
            <a:r>
              <a:rPr lang="zh-CN" altLang="en-US" dirty="0"/>
              <a:t> </a:t>
            </a:r>
            <a:r>
              <a:rPr lang="en-US" altLang="zh-CN" dirty="0"/>
              <a:t>standard</a:t>
            </a:r>
            <a:r>
              <a:rPr lang="zh-CN" altLang="en-US" dirty="0"/>
              <a:t> </a:t>
            </a:r>
            <a:r>
              <a:rPr lang="en-US" altLang="zh-CN" dirty="0"/>
              <a:t>to</a:t>
            </a:r>
            <a:r>
              <a:rPr lang="zh-CN" altLang="en-US" dirty="0"/>
              <a:t> </a:t>
            </a:r>
            <a:r>
              <a:rPr lang="en-US" altLang="zh-CN" dirty="0"/>
              <a:t>evaluate</a:t>
            </a:r>
            <a:r>
              <a:rPr lang="zh-CN" altLang="en-US" dirty="0"/>
              <a:t> </a:t>
            </a:r>
            <a:r>
              <a:rPr lang="en-US" altLang="zh-CN" dirty="0"/>
              <a:t>the</a:t>
            </a:r>
            <a:r>
              <a:rPr lang="zh-CN" altLang="en-US" dirty="0"/>
              <a:t> </a:t>
            </a:r>
            <a:r>
              <a:rPr lang="en-US" altLang="zh-CN" dirty="0"/>
              <a:t>model’s</a:t>
            </a:r>
            <a:r>
              <a:rPr lang="zh-CN" altLang="en-US" dirty="0"/>
              <a:t> </a:t>
            </a:r>
            <a:r>
              <a:rPr lang="en-US" altLang="zh-CN" dirty="0"/>
              <a:t>performance.</a:t>
            </a:r>
            <a:r>
              <a:rPr lang="zh-CN" altLang="en-US" dirty="0"/>
              <a:t> </a:t>
            </a:r>
            <a:r>
              <a:rPr lang="en-US" altLang="zh-CN" dirty="0"/>
              <a:t>Each</a:t>
            </a:r>
            <a:r>
              <a:rPr lang="zh-CN" altLang="en-US" dirty="0"/>
              <a:t> </a:t>
            </a:r>
            <a:r>
              <a:rPr lang="en-US" altLang="zh-CN" dirty="0"/>
              <a:t>model</a:t>
            </a:r>
            <a:r>
              <a:rPr lang="zh-CN" altLang="en-US" dirty="0"/>
              <a:t> </a:t>
            </a:r>
            <a:r>
              <a:rPr lang="en-US" altLang="zh-CN" dirty="0"/>
              <a:t>chose</a:t>
            </a:r>
            <a:r>
              <a:rPr lang="zh-CN" altLang="en-US" dirty="0"/>
              <a:t> </a:t>
            </a:r>
            <a:r>
              <a:rPr lang="en-US" altLang="zh-CN" dirty="0"/>
              <a:t>the</a:t>
            </a:r>
            <a:r>
              <a:rPr lang="zh-CN" altLang="en-US" dirty="0"/>
              <a:t> </a:t>
            </a:r>
            <a:r>
              <a:rPr lang="en-US" altLang="zh-CN" dirty="0"/>
              <a:t>best</a:t>
            </a:r>
            <a:r>
              <a:rPr lang="zh-CN" altLang="en-US" dirty="0"/>
              <a:t> </a:t>
            </a:r>
            <a:r>
              <a:rPr lang="en-US" altLang="zh-CN" dirty="0"/>
              <a:t>parameter</a:t>
            </a:r>
            <a:r>
              <a:rPr lang="zh-CN" altLang="en-US" dirty="0"/>
              <a:t> </a:t>
            </a:r>
            <a:r>
              <a:rPr lang="en-US" altLang="zh-CN" dirty="0"/>
              <a:t>with</a:t>
            </a:r>
            <a:r>
              <a:rPr lang="zh-CN" altLang="en-US" dirty="0"/>
              <a:t> </a:t>
            </a:r>
            <a:r>
              <a:rPr lang="en-US" altLang="zh-CN" dirty="0"/>
              <a:t>lower</a:t>
            </a:r>
            <a:r>
              <a:rPr lang="zh-CN" altLang="en-US" dirty="0"/>
              <a:t> </a:t>
            </a:r>
            <a:r>
              <a:rPr lang="en-US" altLang="zh-CN" dirty="0"/>
              <a:t>RMSE</a:t>
            </a:r>
            <a:r>
              <a:rPr lang="zh-CN" altLang="en-US" dirty="0"/>
              <a:t> </a:t>
            </a:r>
            <a:r>
              <a:rPr lang="en-US" altLang="zh-CN" dirty="0"/>
              <a:t>value.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2532369"/>
              </p:ext>
            </p:extLst>
          </p:nvPr>
        </p:nvGraphicFramePr>
        <p:xfrm>
          <a:off x="1371599" y="2665984"/>
          <a:ext cx="10544175" cy="3706240"/>
        </p:xfrm>
        <a:graphic>
          <a:graphicData uri="http://schemas.openxmlformats.org/drawingml/2006/table">
            <a:tbl>
              <a:tblPr firstRow="1" bandRow="1">
                <a:tableStyleId>{5C22544A-7EE6-4342-B048-85BDC9FD1C3A}</a:tableStyleId>
              </a:tblPr>
              <a:tblGrid>
                <a:gridCol w="3514725">
                  <a:extLst>
                    <a:ext uri="{9D8B030D-6E8A-4147-A177-3AD203B41FA5}">
                      <a16:colId xmlns:a16="http://schemas.microsoft.com/office/drawing/2014/main" val="20000"/>
                    </a:ext>
                  </a:extLst>
                </a:gridCol>
                <a:gridCol w="3514725">
                  <a:extLst>
                    <a:ext uri="{9D8B030D-6E8A-4147-A177-3AD203B41FA5}">
                      <a16:colId xmlns:a16="http://schemas.microsoft.com/office/drawing/2014/main" val="20001"/>
                    </a:ext>
                  </a:extLst>
                </a:gridCol>
                <a:gridCol w="3514725">
                  <a:extLst>
                    <a:ext uri="{9D8B030D-6E8A-4147-A177-3AD203B41FA5}">
                      <a16:colId xmlns:a16="http://schemas.microsoft.com/office/drawing/2014/main" val="20002"/>
                    </a:ext>
                  </a:extLst>
                </a:gridCol>
              </a:tblGrid>
              <a:tr h="463280">
                <a:tc>
                  <a:txBody>
                    <a:bodyPr/>
                    <a:lstStyle/>
                    <a:p>
                      <a:r>
                        <a:rPr lang="en-US" altLang="zh-CN" dirty="0"/>
                        <a:t>Model</a:t>
                      </a:r>
                      <a:endParaRPr lang="zh-CN" altLang="en-US" dirty="0"/>
                    </a:p>
                  </a:txBody>
                  <a:tcPr/>
                </a:tc>
                <a:tc>
                  <a:txBody>
                    <a:bodyPr/>
                    <a:lstStyle/>
                    <a:p>
                      <a:r>
                        <a:rPr lang="en-US" altLang="zh-CN" dirty="0"/>
                        <a:t>RMSE</a:t>
                      </a:r>
                      <a:endParaRPr lang="zh-CN" altLang="en-US" dirty="0"/>
                    </a:p>
                  </a:txBody>
                  <a:tcPr/>
                </a:tc>
                <a:tc>
                  <a:txBody>
                    <a:bodyPr/>
                    <a:lstStyle/>
                    <a:p>
                      <a:r>
                        <a:rPr lang="en-US" altLang="zh-CN" dirty="0"/>
                        <a:t>Parameters</a:t>
                      </a:r>
                      <a:endParaRPr lang="zh-CN" altLang="en-US" dirty="0"/>
                    </a:p>
                  </a:txBody>
                  <a:tcPr/>
                </a:tc>
                <a:extLst>
                  <a:ext uri="{0D108BD9-81ED-4DB2-BD59-A6C34878D82A}">
                    <a16:rowId xmlns:a16="http://schemas.microsoft.com/office/drawing/2014/main" val="10000"/>
                  </a:ext>
                </a:extLst>
              </a:tr>
              <a:tr h="463280">
                <a:tc>
                  <a:txBody>
                    <a:bodyPr/>
                    <a:lstStyle/>
                    <a:p>
                      <a:r>
                        <a:rPr lang="en-US" altLang="zh-CN" dirty="0"/>
                        <a:t>Linear</a:t>
                      </a:r>
                      <a:r>
                        <a:rPr lang="zh-CN" altLang="en-US" dirty="0"/>
                        <a:t> </a:t>
                      </a:r>
                      <a:r>
                        <a:rPr lang="en-US" altLang="zh-CN" dirty="0"/>
                        <a:t>regression</a:t>
                      </a:r>
                      <a:endParaRPr lang="zh-CN" altLang="en-US" dirty="0"/>
                    </a:p>
                  </a:txBody>
                  <a:tcPr/>
                </a:tc>
                <a:tc>
                  <a:txBody>
                    <a:bodyPr/>
                    <a:lstStyle/>
                    <a:p>
                      <a:r>
                        <a:rPr lang="is-IS" altLang="zh-CN" dirty="0"/>
                        <a:t>0.14658605782219775</a:t>
                      </a:r>
                      <a:endParaRPr lang="zh-CN" altLang="en-US" dirty="0"/>
                    </a:p>
                  </a:txBody>
                  <a:tcPr/>
                </a:tc>
                <a:tc>
                  <a:txBody>
                    <a:bodyPr/>
                    <a:lstStyle/>
                    <a:p>
                      <a:r>
                        <a:rPr lang="en-US" altLang="zh-CN" dirty="0"/>
                        <a:t>default setting</a:t>
                      </a:r>
                      <a:endParaRPr lang="zh-CN" altLang="en-US" dirty="0"/>
                    </a:p>
                  </a:txBody>
                  <a:tcPr/>
                </a:tc>
                <a:extLst>
                  <a:ext uri="{0D108BD9-81ED-4DB2-BD59-A6C34878D82A}">
                    <a16:rowId xmlns:a16="http://schemas.microsoft.com/office/drawing/2014/main" val="10001"/>
                  </a:ext>
                </a:extLst>
              </a:tr>
              <a:tr h="463280">
                <a:tc>
                  <a:txBody>
                    <a:bodyPr/>
                    <a:lstStyle/>
                    <a:p>
                      <a:r>
                        <a:rPr lang="en-US" altLang="zh-CN" dirty="0"/>
                        <a:t>Ridge</a:t>
                      </a:r>
                      <a:endParaRPr lang="zh-CN" altLang="en-US" dirty="0"/>
                    </a:p>
                  </a:txBody>
                  <a:tcPr/>
                </a:tc>
                <a:tc>
                  <a:txBody>
                    <a:bodyPr/>
                    <a:lstStyle/>
                    <a:p>
                      <a:r>
                        <a:rPr lang="is-IS" altLang="zh-CN" dirty="0"/>
                        <a:t>0.14658309093979632</a:t>
                      </a:r>
                      <a:endParaRPr lang="zh-CN" altLang="en-US" dirty="0"/>
                    </a:p>
                  </a:txBody>
                  <a:tcPr/>
                </a:tc>
                <a:tc>
                  <a:txBody>
                    <a:bodyPr/>
                    <a:lstStyle/>
                    <a:p>
                      <a:r>
                        <a:rPr lang="en-US" altLang="zh-CN" dirty="0"/>
                        <a:t>Alpha</a:t>
                      </a:r>
                      <a:r>
                        <a:rPr lang="zh-CN" altLang="en-US" baseline="0" dirty="0"/>
                        <a:t> </a:t>
                      </a:r>
                      <a:r>
                        <a:rPr lang="en-US" altLang="zh-CN" baseline="0" dirty="0"/>
                        <a:t>=</a:t>
                      </a:r>
                      <a:r>
                        <a:rPr lang="zh-CN" altLang="en-US" baseline="0" dirty="0"/>
                        <a:t> </a:t>
                      </a:r>
                      <a:r>
                        <a:rPr lang="en-US" altLang="zh-CN" baseline="0" dirty="0"/>
                        <a:t>0.1</a:t>
                      </a:r>
                      <a:endParaRPr lang="zh-CN" altLang="en-US" dirty="0"/>
                    </a:p>
                  </a:txBody>
                  <a:tcPr/>
                </a:tc>
                <a:extLst>
                  <a:ext uri="{0D108BD9-81ED-4DB2-BD59-A6C34878D82A}">
                    <a16:rowId xmlns:a16="http://schemas.microsoft.com/office/drawing/2014/main" val="10002"/>
                  </a:ext>
                </a:extLst>
              </a:tr>
              <a:tr h="463280">
                <a:tc>
                  <a:txBody>
                    <a:bodyPr/>
                    <a:lstStyle/>
                    <a:p>
                      <a:r>
                        <a:rPr lang="en-US" altLang="zh-CN" dirty="0"/>
                        <a:t>Lasso</a:t>
                      </a:r>
                      <a:endParaRPr lang="zh-CN" altLang="en-US" dirty="0"/>
                    </a:p>
                  </a:txBody>
                  <a:tcPr/>
                </a:tc>
                <a:tc>
                  <a:txBody>
                    <a:bodyPr/>
                    <a:lstStyle/>
                    <a:p>
                      <a:r>
                        <a:rPr lang="fi-FI" altLang="zh-CN" dirty="0"/>
                        <a:t>0.14681172551183871</a:t>
                      </a:r>
                      <a:endParaRPr lang="zh-CN" altLang="en-US" dirty="0"/>
                    </a:p>
                  </a:txBody>
                  <a:tcPr/>
                </a:tc>
                <a:tc>
                  <a:txBody>
                    <a:bodyPr/>
                    <a:lstStyle/>
                    <a:p>
                      <a:r>
                        <a:rPr lang="en-US" altLang="zh-CN" dirty="0"/>
                        <a:t>Alpha</a:t>
                      </a:r>
                      <a:r>
                        <a:rPr lang="zh-CN" altLang="en-US" baseline="0" dirty="0"/>
                        <a:t> </a:t>
                      </a:r>
                      <a:r>
                        <a:rPr lang="en-US" altLang="zh-CN" baseline="0" dirty="0"/>
                        <a:t>=</a:t>
                      </a:r>
                      <a:r>
                        <a:rPr lang="zh-CN" altLang="en-US" baseline="0" dirty="0"/>
                        <a:t> </a:t>
                      </a:r>
                      <a:r>
                        <a:rPr lang="en-US" altLang="zh-CN" baseline="0" dirty="0"/>
                        <a:t>0.0001</a:t>
                      </a:r>
                      <a:endParaRPr lang="zh-CN" altLang="en-US" dirty="0"/>
                    </a:p>
                  </a:txBody>
                  <a:tcPr/>
                </a:tc>
                <a:extLst>
                  <a:ext uri="{0D108BD9-81ED-4DB2-BD59-A6C34878D82A}">
                    <a16:rowId xmlns:a16="http://schemas.microsoft.com/office/drawing/2014/main" val="10003"/>
                  </a:ext>
                </a:extLst>
              </a:tr>
              <a:tr h="463280">
                <a:tc>
                  <a:txBody>
                    <a:bodyPr/>
                    <a:lstStyle/>
                    <a:p>
                      <a:r>
                        <a:rPr lang="en-US" altLang="zh-CN" dirty="0"/>
                        <a:t>KNN</a:t>
                      </a:r>
                      <a:r>
                        <a:rPr lang="zh-CN" altLang="en-US" dirty="0"/>
                        <a:t> </a:t>
                      </a:r>
                      <a:r>
                        <a:rPr lang="en-US" altLang="zh-CN" dirty="0"/>
                        <a:t>regression</a:t>
                      </a:r>
                      <a:endParaRPr lang="zh-CN" altLang="en-US" dirty="0"/>
                    </a:p>
                  </a:txBody>
                  <a:tcPr/>
                </a:tc>
                <a:tc>
                  <a:txBody>
                    <a:bodyPr/>
                    <a:lstStyle/>
                    <a:p>
                      <a:r>
                        <a:rPr lang="is-IS" altLang="zh-CN" dirty="0"/>
                        <a:t>0.22196999469826473</a:t>
                      </a:r>
                      <a:endParaRPr lang="zh-CN" altLang="en-US" dirty="0"/>
                    </a:p>
                  </a:txBody>
                  <a:tcPr/>
                </a:tc>
                <a:tc>
                  <a:txBody>
                    <a:bodyPr/>
                    <a:lstStyle/>
                    <a:p>
                      <a:r>
                        <a:rPr lang="en-US" altLang="zh-CN" dirty="0"/>
                        <a:t>n_neighbors</a:t>
                      </a:r>
                      <a:r>
                        <a:rPr lang="zh-CN" altLang="en-US" dirty="0"/>
                        <a:t> </a:t>
                      </a:r>
                      <a:r>
                        <a:rPr lang="en-US" altLang="zh-CN" dirty="0"/>
                        <a:t>=</a:t>
                      </a:r>
                      <a:r>
                        <a:rPr lang="zh-CN" altLang="en-US" dirty="0"/>
                        <a:t> </a:t>
                      </a:r>
                      <a:r>
                        <a:rPr lang="en-US" altLang="zh-CN" dirty="0"/>
                        <a:t>5</a:t>
                      </a:r>
                      <a:endParaRPr lang="zh-CN" altLang="en-US" dirty="0"/>
                    </a:p>
                  </a:txBody>
                  <a:tcPr/>
                </a:tc>
                <a:extLst>
                  <a:ext uri="{0D108BD9-81ED-4DB2-BD59-A6C34878D82A}">
                    <a16:rowId xmlns:a16="http://schemas.microsoft.com/office/drawing/2014/main" val="10004"/>
                  </a:ext>
                </a:extLst>
              </a:tr>
              <a:tr h="463280">
                <a:tc>
                  <a:txBody>
                    <a:bodyPr/>
                    <a:lstStyle/>
                    <a:p>
                      <a:r>
                        <a:rPr lang="en-US" altLang="zh-CN" dirty="0"/>
                        <a:t>Decision</a:t>
                      </a:r>
                      <a:r>
                        <a:rPr lang="zh-CN" altLang="en-US" baseline="0" dirty="0"/>
                        <a:t> </a:t>
                      </a:r>
                      <a:r>
                        <a:rPr lang="en-US" altLang="zh-CN" dirty="0"/>
                        <a:t>tree</a:t>
                      </a:r>
                      <a:r>
                        <a:rPr lang="zh-CN" altLang="en-US" dirty="0"/>
                        <a:t> </a:t>
                      </a:r>
                      <a:r>
                        <a:rPr lang="en-US" altLang="zh-CN" dirty="0"/>
                        <a:t>regression</a:t>
                      </a:r>
                      <a:endParaRPr lang="zh-CN" altLang="en-US" dirty="0"/>
                    </a:p>
                  </a:txBody>
                  <a:tcPr/>
                </a:tc>
                <a:tc>
                  <a:txBody>
                    <a:bodyPr/>
                    <a:lstStyle/>
                    <a:p>
                      <a:r>
                        <a:rPr lang="fi-FI" altLang="zh-CN" dirty="0"/>
                        <a:t>0.1951798317574775</a:t>
                      </a:r>
                      <a:endParaRPr lang="zh-CN" altLang="en-US" dirty="0"/>
                    </a:p>
                  </a:txBody>
                  <a:tcPr/>
                </a:tc>
                <a:tc>
                  <a:txBody>
                    <a:bodyPr/>
                    <a:lstStyle/>
                    <a:p>
                      <a:r>
                        <a:rPr lang="en-US" altLang="zh-CN" dirty="0"/>
                        <a:t>max_depth</a:t>
                      </a:r>
                      <a:r>
                        <a:rPr lang="zh-CN" altLang="en-US" dirty="0"/>
                        <a:t> </a:t>
                      </a:r>
                      <a:r>
                        <a:rPr lang="en-US" altLang="zh-CN" dirty="0"/>
                        <a:t>=</a:t>
                      </a:r>
                      <a:r>
                        <a:rPr lang="zh-CN" altLang="en-US" dirty="0"/>
                        <a:t> </a:t>
                      </a:r>
                      <a:r>
                        <a:rPr lang="en-US" altLang="zh-CN" dirty="0"/>
                        <a:t>10</a:t>
                      </a:r>
                      <a:endParaRPr lang="zh-CN" altLang="en-US" dirty="0"/>
                    </a:p>
                  </a:txBody>
                  <a:tcPr/>
                </a:tc>
                <a:extLst>
                  <a:ext uri="{0D108BD9-81ED-4DB2-BD59-A6C34878D82A}">
                    <a16:rowId xmlns:a16="http://schemas.microsoft.com/office/drawing/2014/main" val="10005"/>
                  </a:ext>
                </a:extLst>
              </a:tr>
              <a:tr h="463280">
                <a:tc>
                  <a:txBody>
                    <a:bodyPr/>
                    <a:lstStyle/>
                    <a:p>
                      <a:r>
                        <a:rPr lang="en-US" altLang="zh-CN" dirty="0"/>
                        <a:t>Adaboost</a:t>
                      </a:r>
                      <a:endParaRPr lang="zh-CN" altLang="en-US" dirty="0"/>
                    </a:p>
                  </a:txBody>
                  <a:tcPr/>
                </a:tc>
                <a:tc>
                  <a:txBody>
                    <a:bodyPr/>
                    <a:lstStyle/>
                    <a:p>
                      <a:r>
                        <a:rPr lang="is-IS" altLang="zh-CN" dirty="0"/>
                        <a:t>0.15591714554189595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default setting</a:t>
                      </a:r>
                      <a:endParaRPr lang="zh-CN" altLang="en-US" dirty="0"/>
                    </a:p>
                  </a:txBody>
                  <a:tcPr/>
                </a:tc>
                <a:extLst>
                  <a:ext uri="{0D108BD9-81ED-4DB2-BD59-A6C34878D82A}">
                    <a16:rowId xmlns:a16="http://schemas.microsoft.com/office/drawing/2014/main" val="10006"/>
                  </a:ext>
                </a:extLst>
              </a:tr>
              <a:tr h="463280">
                <a:tc>
                  <a:txBody>
                    <a:bodyPr/>
                    <a:lstStyle/>
                    <a:p>
                      <a:r>
                        <a:rPr lang="en-US" altLang="zh-CN" dirty="0"/>
                        <a:t>Random</a:t>
                      </a:r>
                      <a:r>
                        <a:rPr lang="zh-CN" altLang="en-US" dirty="0"/>
                        <a:t> </a:t>
                      </a:r>
                      <a:r>
                        <a:rPr lang="en-US" altLang="zh-CN" dirty="0"/>
                        <a:t>forest</a:t>
                      </a:r>
                      <a:endParaRPr lang="zh-CN" altLang="en-US" dirty="0"/>
                    </a:p>
                  </a:txBody>
                  <a:tcPr/>
                </a:tc>
                <a:tc>
                  <a:txBody>
                    <a:bodyPr/>
                    <a:lstStyle/>
                    <a:p>
                      <a:r>
                        <a:rPr lang="is-IS" altLang="zh-CN" dirty="0"/>
                        <a:t>0.14302185176922058</a:t>
                      </a:r>
                      <a:endParaRPr lang="zh-CN" altLang="en-US" dirty="0"/>
                    </a:p>
                  </a:txBody>
                  <a:tcPr/>
                </a:tc>
                <a:tc>
                  <a:txBody>
                    <a:bodyPr/>
                    <a:lstStyle/>
                    <a:p>
                      <a:r>
                        <a:rPr lang="en-US" altLang="zh-CN" dirty="0"/>
                        <a:t>n_estimators=100,max_depth=50</a:t>
                      </a:r>
                      <a:endParaRPr lang="zh-CN" alt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21141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3086100"/>
          </a:xfrm>
        </p:spPr>
        <p:txBody>
          <a:bodyPr/>
          <a:lstStyle/>
          <a:p>
            <a:r>
              <a:rPr lang="en-US" altLang="zh-CN" dirty="0"/>
              <a:t>Linear regression</a:t>
            </a:r>
            <a:endParaRPr lang="zh-CN" altLang="en-US" dirty="0"/>
          </a:p>
        </p:txBody>
      </p:sp>
      <p:pic>
        <p:nvPicPr>
          <p:cNvPr id="4" name="内容占位符 3"/>
          <p:cNvPicPr>
            <a:picLocks noGrp="1" noChangeAspect="1"/>
          </p:cNvPicPr>
          <p:nvPr>
            <p:ph idx="1"/>
          </p:nvPr>
        </p:nvPicPr>
        <p:blipFill>
          <a:blip r:embed="rId2"/>
          <a:stretch>
            <a:fillRect/>
          </a:stretch>
        </p:blipFill>
        <p:spPr>
          <a:xfrm>
            <a:off x="1371600" y="1962150"/>
            <a:ext cx="9128654" cy="2266949"/>
          </a:xfrm>
          <a:prstGeom prst="rect">
            <a:avLst/>
          </a:prstGeom>
        </p:spPr>
      </p:pic>
    </p:spTree>
    <p:extLst>
      <p:ext uri="{BB962C8B-B14F-4D97-AF65-F5344CB8AC3E}">
        <p14:creationId xmlns:p14="http://schemas.microsoft.com/office/powerpoint/2010/main" val="63707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0DDF-531D-4B32-AC3F-B4A3976283C2}"/>
              </a:ext>
            </a:extLst>
          </p:cNvPr>
          <p:cNvSpPr>
            <a:spLocks noGrp="1"/>
          </p:cNvSpPr>
          <p:nvPr>
            <p:ph type="ctrTitle"/>
          </p:nvPr>
        </p:nvSpPr>
        <p:spPr>
          <a:xfrm>
            <a:off x="1915127" y="1344706"/>
            <a:ext cx="8361229" cy="753520"/>
          </a:xfrm>
        </p:spPr>
        <p:txBody>
          <a:bodyPr/>
          <a:lstStyle/>
          <a:p>
            <a:r>
              <a:rPr lang="en-US" sz="4400" b="1" cap="none" dirty="0"/>
              <a:t>Introduction</a:t>
            </a:r>
          </a:p>
        </p:txBody>
      </p:sp>
      <p:sp>
        <p:nvSpPr>
          <p:cNvPr id="3" name="Subtitle 2">
            <a:extLst>
              <a:ext uri="{FF2B5EF4-FFF2-40B4-BE49-F238E27FC236}">
                <a16:creationId xmlns:a16="http://schemas.microsoft.com/office/drawing/2014/main" id="{A4B89F88-B834-4615-93A4-87F9F027B29F}"/>
              </a:ext>
            </a:extLst>
          </p:cNvPr>
          <p:cNvSpPr>
            <a:spLocks noGrp="1"/>
          </p:cNvSpPr>
          <p:nvPr>
            <p:ph type="subTitle" idx="1"/>
          </p:nvPr>
        </p:nvSpPr>
        <p:spPr>
          <a:xfrm>
            <a:off x="1625600" y="2566737"/>
            <a:ext cx="8984343" cy="2711116"/>
          </a:xfrm>
        </p:spPr>
        <p:txBody>
          <a:bodyPr/>
          <a:lstStyle/>
          <a:p>
            <a:pPr algn="l"/>
            <a:r>
              <a:rPr lang="en-US" dirty="0"/>
              <a:t>The dataset contains 79 explanatory variables describing almost every aspect of residential home in Ames, Iowa. </a:t>
            </a:r>
          </a:p>
          <a:p>
            <a:pPr algn="l"/>
            <a:endParaRPr lang="en-US" dirty="0"/>
          </a:p>
          <a:p>
            <a:pPr algn="l"/>
            <a:r>
              <a:rPr lang="en-US" dirty="0"/>
              <a:t>Our </a:t>
            </a:r>
            <a:r>
              <a:rPr lang="en-US" b="1" dirty="0"/>
              <a:t>goal</a:t>
            </a:r>
            <a:r>
              <a:rPr lang="en-US" dirty="0"/>
              <a:t> is to predict price of each home. </a:t>
            </a:r>
          </a:p>
        </p:txBody>
      </p:sp>
    </p:spTree>
    <p:extLst>
      <p:ext uri="{BB962C8B-B14F-4D97-AF65-F5344CB8AC3E}">
        <p14:creationId xmlns:p14="http://schemas.microsoft.com/office/powerpoint/2010/main" val="30355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2550" y="742950"/>
            <a:ext cx="9601200" cy="914400"/>
          </a:xfrm>
        </p:spPr>
        <p:txBody>
          <a:bodyPr/>
          <a:lstStyle/>
          <a:p>
            <a:r>
              <a:rPr lang="en-US" altLang="zh-CN" dirty="0"/>
              <a:t> Ridge</a:t>
            </a:r>
            <a:endParaRPr lang="zh-CN" altLang="en-US" dirty="0"/>
          </a:p>
        </p:txBody>
      </p:sp>
      <p:pic>
        <p:nvPicPr>
          <p:cNvPr id="3" name="图片 2"/>
          <p:cNvPicPr>
            <a:picLocks noChangeAspect="1"/>
          </p:cNvPicPr>
          <p:nvPr/>
        </p:nvPicPr>
        <p:blipFill>
          <a:blip r:embed="rId2"/>
          <a:stretch>
            <a:fillRect/>
          </a:stretch>
        </p:blipFill>
        <p:spPr>
          <a:xfrm>
            <a:off x="1352549" y="1847850"/>
            <a:ext cx="8332631" cy="3657600"/>
          </a:xfrm>
          <a:prstGeom prst="rect">
            <a:avLst/>
          </a:prstGeom>
        </p:spPr>
      </p:pic>
    </p:spTree>
    <p:extLst>
      <p:ext uri="{BB962C8B-B14F-4D97-AF65-F5344CB8AC3E}">
        <p14:creationId xmlns:p14="http://schemas.microsoft.com/office/powerpoint/2010/main" val="2947174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Lasso</a:t>
            </a:r>
            <a:endParaRPr lang="zh-CN" altLang="en-US" dirty="0"/>
          </a:p>
        </p:txBody>
      </p:sp>
      <p:pic>
        <p:nvPicPr>
          <p:cNvPr id="4" name="内容占位符 3"/>
          <p:cNvPicPr>
            <a:picLocks noGrp="1" noChangeAspect="1"/>
          </p:cNvPicPr>
          <p:nvPr>
            <p:ph idx="1"/>
          </p:nvPr>
        </p:nvPicPr>
        <p:blipFill>
          <a:blip r:embed="rId2"/>
          <a:stretch>
            <a:fillRect/>
          </a:stretch>
        </p:blipFill>
        <p:spPr>
          <a:xfrm>
            <a:off x="1371600" y="1747837"/>
            <a:ext cx="8020050" cy="3938204"/>
          </a:xfrm>
          <a:prstGeom prst="rect">
            <a:avLst/>
          </a:prstGeom>
        </p:spPr>
      </p:pic>
    </p:spTree>
    <p:extLst>
      <p:ext uri="{BB962C8B-B14F-4D97-AF65-F5344CB8AC3E}">
        <p14:creationId xmlns:p14="http://schemas.microsoft.com/office/powerpoint/2010/main" val="147689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knn</a:t>
            </a:r>
            <a:r>
              <a:rPr lang="en-US" altLang="zh-CN" dirty="0"/>
              <a:t> regression</a:t>
            </a:r>
            <a:endParaRPr lang="zh-CN" altLang="en-US" dirty="0"/>
          </a:p>
        </p:txBody>
      </p:sp>
      <p:pic>
        <p:nvPicPr>
          <p:cNvPr id="4" name="内容占位符 3"/>
          <p:cNvPicPr>
            <a:picLocks noGrp="1" noChangeAspect="1"/>
          </p:cNvPicPr>
          <p:nvPr>
            <p:ph idx="1"/>
          </p:nvPr>
        </p:nvPicPr>
        <p:blipFill>
          <a:blip r:embed="rId2"/>
          <a:stretch>
            <a:fillRect/>
          </a:stretch>
        </p:blipFill>
        <p:spPr>
          <a:xfrm>
            <a:off x="1371599" y="1728787"/>
            <a:ext cx="8398975" cy="3852863"/>
          </a:xfrm>
          <a:prstGeom prst="rect">
            <a:avLst/>
          </a:prstGeom>
        </p:spPr>
      </p:pic>
    </p:spTree>
    <p:extLst>
      <p:ext uri="{BB962C8B-B14F-4D97-AF65-F5344CB8AC3E}">
        <p14:creationId xmlns:p14="http://schemas.microsoft.com/office/powerpoint/2010/main" val="2168906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Dtree</a:t>
            </a:r>
            <a:r>
              <a:rPr lang="en-US" altLang="zh-CN" dirty="0"/>
              <a:t> regression</a:t>
            </a:r>
            <a:endParaRPr lang="zh-CN" altLang="en-US" dirty="0"/>
          </a:p>
        </p:txBody>
      </p:sp>
      <p:pic>
        <p:nvPicPr>
          <p:cNvPr id="4" name="内容占位符 3"/>
          <p:cNvPicPr>
            <a:picLocks noGrp="1" noChangeAspect="1"/>
          </p:cNvPicPr>
          <p:nvPr>
            <p:ph idx="1"/>
          </p:nvPr>
        </p:nvPicPr>
        <p:blipFill>
          <a:blip r:embed="rId2"/>
          <a:stretch>
            <a:fillRect/>
          </a:stretch>
        </p:blipFill>
        <p:spPr>
          <a:xfrm>
            <a:off x="1519237" y="1757362"/>
            <a:ext cx="8788385" cy="4014788"/>
          </a:xfrm>
          <a:prstGeom prst="rect">
            <a:avLst/>
          </a:prstGeom>
        </p:spPr>
      </p:pic>
    </p:spTree>
    <p:extLst>
      <p:ext uri="{BB962C8B-B14F-4D97-AF65-F5344CB8AC3E}">
        <p14:creationId xmlns:p14="http://schemas.microsoft.com/office/powerpoint/2010/main" val="1001937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Adaboost</a:t>
            </a:r>
            <a:endParaRPr lang="zh-CN" altLang="en-US" dirty="0"/>
          </a:p>
        </p:txBody>
      </p:sp>
      <p:pic>
        <p:nvPicPr>
          <p:cNvPr id="4" name="内容占位符 3"/>
          <p:cNvPicPr>
            <a:picLocks noGrp="1" noChangeAspect="1"/>
          </p:cNvPicPr>
          <p:nvPr>
            <p:ph idx="1"/>
          </p:nvPr>
        </p:nvPicPr>
        <p:blipFill>
          <a:blip r:embed="rId2"/>
          <a:stretch>
            <a:fillRect/>
          </a:stretch>
        </p:blipFill>
        <p:spPr>
          <a:xfrm>
            <a:off x="1371601" y="1881187"/>
            <a:ext cx="10383226" cy="2843213"/>
          </a:xfrm>
          <a:prstGeom prst="rect">
            <a:avLst/>
          </a:prstGeom>
        </p:spPr>
      </p:pic>
    </p:spTree>
    <p:extLst>
      <p:ext uri="{BB962C8B-B14F-4D97-AF65-F5344CB8AC3E}">
        <p14:creationId xmlns:p14="http://schemas.microsoft.com/office/powerpoint/2010/main" val="696289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NN regression</a:t>
            </a:r>
            <a:endParaRPr lang="zh-CN" altLang="en-US" dirty="0"/>
          </a:p>
        </p:txBody>
      </p:sp>
      <p:pic>
        <p:nvPicPr>
          <p:cNvPr id="4" name="内容占位符 3"/>
          <p:cNvPicPr>
            <a:picLocks noGrp="1" noChangeAspect="1"/>
          </p:cNvPicPr>
          <p:nvPr>
            <p:ph idx="1"/>
          </p:nvPr>
        </p:nvPicPr>
        <p:blipFill>
          <a:blip r:embed="rId2"/>
          <a:stretch>
            <a:fillRect/>
          </a:stretch>
        </p:blipFill>
        <p:spPr>
          <a:xfrm>
            <a:off x="1371600" y="1905000"/>
            <a:ext cx="10738794" cy="2571750"/>
          </a:xfrm>
          <a:prstGeom prst="rect">
            <a:avLst/>
          </a:prstGeom>
        </p:spPr>
      </p:pic>
    </p:spTree>
    <p:extLst>
      <p:ext uri="{BB962C8B-B14F-4D97-AF65-F5344CB8AC3E}">
        <p14:creationId xmlns:p14="http://schemas.microsoft.com/office/powerpoint/2010/main" val="1488193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SVM regression</a:t>
            </a:r>
            <a:endParaRPr lang="zh-CN" altLang="en-US" dirty="0"/>
          </a:p>
        </p:txBody>
      </p:sp>
      <p:pic>
        <p:nvPicPr>
          <p:cNvPr id="4" name="内容占位符 3"/>
          <p:cNvPicPr>
            <a:picLocks noGrp="1" noChangeAspect="1"/>
          </p:cNvPicPr>
          <p:nvPr>
            <p:ph idx="1"/>
          </p:nvPr>
        </p:nvPicPr>
        <p:blipFill>
          <a:blip r:embed="rId2"/>
          <a:stretch>
            <a:fillRect/>
          </a:stretch>
        </p:blipFill>
        <p:spPr>
          <a:xfrm>
            <a:off x="1371600" y="1976438"/>
            <a:ext cx="10648950" cy="2819870"/>
          </a:xfrm>
          <a:prstGeom prst="rect">
            <a:avLst/>
          </a:prstGeom>
        </p:spPr>
      </p:pic>
    </p:spTree>
    <p:extLst>
      <p:ext uri="{BB962C8B-B14F-4D97-AF65-F5344CB8AC3E}">
        <p14:creationId xmlns:p14="http://schemas.microsoft.com/office/powerpoint/2010/main" val="2926712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randomforest</a:t>
            </a:r>
            <a:endParaRPr lang="zh-CN" altLang="en-US" dirty="0"/>
          </a:p>
        </p:txBody>
      </p:sp>
      <p:pic>
        <p:nvPicPr>
          <p:cNvPr id="4" name="内容占位符 3"/>
          <p:cNvPicPr>
            <a:picLocks noGrp="1" noChangeAspect="1"/>
          </p:cNvPicPr>
          <p:nvPr>
            <p:ph idx="1"/>
          </p:nvPr>
        </p:nvPicPr>
        <p:blipFill>
          <a:blip r:embed="rId2"/>
          <a:stretch>
            <a:fillRect/>
          </a:stretch>
        </p:blipFill>
        <p:spPr>
          <a:xfrm>
            <a:off x="1628775" y="1762125"/>
            <a:ext cx="10554570" cy="2276476"/>
          </a:xfrm>
          <a:prstGeom prst="rect">
            <a:avLst/>
          </a:prstGeom>
        </p:spPr>
      </p:pic>
    </p:spTree>
    <p:extLst>
      <p:ext uri="{BB962C8B-B14F-4D97-AF65-F5344CB8AC3E}">
        <p14:creationId xmlns:p14="http://schemas.microsoft.com/office/powerpoint/2010/main" val="276176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5127" y="2957512"/>
            <a:ext cx="8361229" cy="657705"/>
          </a:xfrm>
        </p:spPr>
        <p:txBody>
          <a:bodyPr/>
          <a:lstStyle/>
          <a:p>
            <a:r>
              <a:rPr lang="en-US" sz="4400" b="1" cap="none" dirty="0"/>
              <a:t>Thank you!</a:t>
            </a:r>
            <a:endParaRPr lang="en-US" sz="4400" cap="none" dirty="0"/>
          </a:p>
        </p:txBody>
      </p:sp>
      <p:sp>
        <p:nvSpPr>
          <p:cNvPr id="3" name="副标题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97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5127" y="2957512"/>
            <a:ext cx="8361229" cy="657705"/>
          </a:xfrm>
        </p:spPr>
        <p:txBody>
          <a:bodyPr/>
          <a:lstStyle/>
          <a:p>
            <a:r>
              <a:rPr lang="en-US" sz="4400" b="1" cap="none" dirty="0"/>
              <a:t>Literature Review</a:t>
            </a:r>
            <a:endParaRPr lang="en-US" sz="4400" cap="none" dirty="0"/>
          </a:p>
        </p:txBody>
      </p:sp>
      <p:sp>
        <p:nvSpPr>
          <p:cNvPr id="3" name="副标题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4619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Kaggle</a:t>
            </a:r>
            <a:r>
              <a:rPr lang="en-US" dirty="0"/>
              <a:t> competition history</a:t>
            </a:r>
          </a:p>
        </p:txBody>
      </p:sp>
      <p:sp>
        <p:nvSpPr>
          <p:cNvPr id="3" name="内容占位符 2"/>
          <p:cNvSpPr>
            <a:spLocks noGrp="1"/>
          </p:cNvSpPr>
          <p:nvPr>
            <p:ph idx="1"/>
          </p:nvPr>
        </p:nvSpPr>
        <p:spPr/>
        <p:txBody>
          <a:bodyPr/>
          <a:lstStyle/>
          <a:p>
            <a:r>
              <a:rPr lang="en-US" dirty="0" err="1"/>
              <a:t>Kaggle</a:t>
            </a:r>
            <a:r>
              <a:rPr lang="en-US" dirty="0"/>
              <a:t> is a competition platform for data analysis</a:t>
            </a:r>
          </a:p>
          <a:p>
            <a:r>
              <a:rPr lang="en-US" dirty="0"/>
              <a:t>Companies or researchers can upload data, problem descriptions, and desired metrics to the </a:t>
            </a:r>
            <a:r>
              <a:rPr lang="en-US" dirty="0" err="1"/>
              <a:t>Kaggle</a:t>
            </a:r>
            <a:r>
              <a:rPr lang="en-US" dirty="0"/>
              <a:t> and soliciting solutions from a wide range of data scientists. The contestants on </a:t>
            </a:r>
            <a:r>
              <a:rPr lang="en-US" dirty="0" err="1"/>
              <a:t>Kaggle</a:t>
            </a:r>
            <a:r>
              <a:rPr lang="en-US" dirty="0"/>
              <a:t> can download the data, analyze the data, then use the knowledge of machine learning, data mining, build the algorithm model, solve the problem to get the result, and finally submit the result.</a:t>
            </a:r>
          </a:p>
          <a:p>
            <a:r>
              <a:rPr lang="en-US" dirty="0"/>
              <a:t>Similar problems (with numeric responsive variables)</a:t>
            </a:r>
          </a:p>
          <a:p>
            <a:pPr lvl="1"/>
            <a:r>
              <a:rPr lang="en-US" i="0" dirty="0"/>
              <a:t>Predict Future Sales</a:t>
            </a:r>
          </a:p>
          <a:p>
            <a:pPr lvl="1"/>
            <a:r>
              <a:rPr lang="en-US" i="0" dirty="0"/>
              <a:t>Recruit Restaurant Visitor Forecasting, i.e., predict number of visitors</a:t>
            </a:r>
          </a:p>
          <a:p>
            <a:pPr lvl="1"/>
            <a:endParaRPr lang="en-US" dirty="0"/>
          </a:p>
        </p:txBody>
      </p:sp>
    </p:spTree>
    <p:extLst>
      <p:ext uri="{BB962C8B-B14F-4D97-AF65-F5344CB8AC3E}">
        <p14:creationId xmlns:p14="http://schemas.microsoft.com/office/powerpoint/2010/main" val="43972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5127" y="2957512"/>
            <a:ext cx="8361229" cy="657705"/>
          </a:xfrm>
        </p:spPr>
        <p:txBody>
          <a:bodyPr/>
          <a:lstStyle/>
          <a:p>
            <a:r>
              <a:rPr lang="en-US" sz="4400" b="1" cap="none" dirty="0"/>
              <a:t>Feature Engineering</a:t>
            </a:r>
            <a:endParaRPr lang="en-US" sz="4400" cap="none" dirty="0"/>
          </a:p>
        </p:txBody>
      </p:sp>
    </p:spTree>
    <p:extLst>
      <p:ext uri="{BB962C8B-B14F-4D97-AF65-F5344CB8AC3E}">
        <p14:creationId xmlns:p14="http://schemas.microsoft.com/office/powerpoint/2010/main" val="98961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AC9F-A513-40E0-8C47-34E5E0964CFD}"/>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291D523B-FA5E-4DDF-A54B-8F63FA81BDA6}"/>
              </a:ext>
            </a:extLst>
          </p:cNvPr>
          <p:cNvSpPr>
            <a:spLocks noGrp="1"/>
          </p:cNvSpPr>
          <p:nvPr>
            <p:ph idx="1"/>
          </p:nvPr>
        </p:nvSpPr>
        <p:spPr>
          <a:xfrm>
            <a:off x="1371600" y="1520687"/>
            <a:ext cx="9601200" cy="1908313"/>
          </a:xfrm>
        </p:spPr>
        <p:txBody>
          <a:bodyPr/>
          <a:lstStyle/>
          <a:p>
            <a:r>
              <a:rPr lang="en-US" dirty="0"/>
              <a:t>What our data looks like?</a:t>
            </a:r>
          </a:p>
          <a:p>
            <a:pPr lvl="1"/>
            <a:r>
              <a:rPr lang="en-US" dirty="0"/>
              <a:t>Large number of features (80 features).</a:t>
            </a:r>
          </a:p>
          <a:p>
            <a:pPr lvl="1"/>
            <a:r>
              <a:rPr lang="en-US" dirty="0"/>
              <a:t>Most data is categorical data which illustrates condition of houses.</a:t>
            </a:r>
          </a:p>
          <a:p>
            <a:pPr lvl="1"/>
            <a:r>
              <a:rPr lang="en-US" dirty="0"/>
              <a:t>Have “NA” values in many features.</a:t>
            </a:r>
          </a:p>
          <a:p>
            <a:pPr marL="530352" lvl="1" indent="0">
              <a:buNone/>
            </a:pPr>
            <a:endParaRPr lang="en-US" i="0" dirty="0"/>
          </a:p>
        </p:txBody>
      </p:sp>
      <p:sp>
        <p:nvSpPr>
          <p:cNvPr id="4" name="Content Placeholder 2">
            <a:extLst>
              <a:ext uri="{FF2B5EF4-FFF2-40B4-BE49-F238E27FC236}">
                <a16:creationId xmlns:a16="http://schemas.microsoft.com/office/drawing/2014/main" id="{CD6ED88E-9DF4-471C-BAE6-9C1C50A05739}"/>
              </a:ext>
            </a:extLst>
          </p:cNvPr>
          <p:cNvSpPr txBox="1">
            <a:spLocks/>
          </p:cNvSpPr>
          <p:nvPr/>
        </p:nvSpPr>
        <p:spPr>
          <a:xfrm>
            <a:off x="1371600" y="3336235"/>
            <a:ext cx="9601200" cy="270013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Problem:</a:t>
            </a:r>
          </a:p>
          <a:p>
            <a:pPr lvl="1"/>
            <a:r>
              <a:rPr lang="en-US" dirty="0"/>
              <a:t>Lots of features are needed to process.</a:t>
            </a:r>
          </a:p>
          <a:p>
            <a:pPr lvl="1"/>
            <a:r>
              <a:rPr lang="en-US" dirty="0"/>
              <a:t>More features will be generated after transforming categorical data to numerical data.</a:t>
            </a:r>
          </a:p>
          <a:p>
            <a:pPr lvl="1"/>
            <a:r>
              <a:rPr lang="en-US" dirty="0"/>
              <a:t>The large amount of features may influence the efficiency of models and be difficult to interpret.</a:t>
            </a:r>
          </a:p>
          <a:p>
            <a:pPr lvl="1"/>
            <a:r>
              <a:rPr lang="en-US" dirty="0"/>
              <a:t>How to deal with “NA” values properly.</a:t>
            </a:r>
          </a:p>
          <a:p>
            <a:pPr marL="530352" lvl="1" indent="0">
              <a:buFont typeface="Franklin Gothic Book" panose="020B0503020102020204" pitchFamily="34" charset="0"/>
              <a:buNone/>
            </a:pPr>
            <a:endParaRPr lang="en-US" i="0" dirty="0"/>
          </a:p>
        </p:txBody>
      </p:sp>
    </p:spTree>
    <p:extLst>
      <p:ext uri="{BB962C8B-B14F-4D97-AF65-F5344CB8AC3E}">
        <p14:creationId xmlns:p14="http://schemas.microsoft.com/office/powerpoint/2010/main" val="193084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1B92-78FA-460F-8A50-DEA1DB517E90}"/>
              </a:ext>
            </a:extLst>
          </p:cNvPr>
          <p:cNvSpPr>
            <a:spLocks noGrp="1"/>
          </p:cNvSpPr>
          <p:nvPr>
            <p:ph type="title"/>
          </p:nvPr>
        </p:nvSpPr>
        <p:spPr>
          <a:xfrm>
            <a:off x="1371600" y="685800"/>
            <a:ext cx="9601200" cy="725557"/>
          </a:xfrm>
        </p:spPr>
        <p:txBody>
          <a:bodyPr/>
          <a:lstStyle/>
          <a:p>
            <a:r>
              <a:rPr lang="en-US" dirty="0"/>
              <a:t>Feature Engineering</a:t>
            </a:r>
          </a:p>
        </p:txBody>
      </p:sp>
      <p:sp>
        <p:nvSpPr>
          <p:cNvPr id="3" name="Content Placeholder 2">
            <a:extLst>
              <a:ext uri="{FF2B5EF4-FFF2-40B4-BE49-F238E27FC236}">
                <a16:creationId xmlns:a16="http://schemas.microsoft.com/office/drawing/2014/main" id="{646B4E69-FE9C-401F-B504-6295209865B1}"/>
              </a:ext>
            </a:extLst>
          </p:cNvPr>
          <p:cNvSpPr>
            <a:spLocks noGrp="1"/>
          </p:cNvSpPr>
          <p:nvPr>
            <p:ph idx="1"/>
          </p:nvPr>
        </p:nvSpPr>
        <p:spPr>
          <a:xfrm>
            <a:off x="1371600" y="1550504"/>
            <a:ext cx="9601200" cy="4316896"/>
          </a:xfrm>
        </p:spPr>
        <p:txBody>
          <a:bodyPr/>
          <a:lstStyle/>
          <a:p>
            <a:r>
              <a:rPr lang="en-US" dirty="0"/>
              <a:t>Objective:</a:t>
            </a:r>
          </a:p>
          <a:p>
            <a:pPr lvl="1"/>
            <a:r>
              <a:rPr lang="en-US" dirty="0"/>
              <a:t>Reduce the number features by selecting or combining  proper features.</a:t>
            </a:r>
          </a:p>
          <a:p>
            <a:r>
              <a:rPr lang="en-US" dirty="0"/>
              <a:t>How to reduce features:</a:t>
            </a:r>
          </a:p>
          <a:p>
            <a:pPr lvl="1"/>
            <a:r>
              <a:rPr lang="en-US" dirty="0"/>
              <a:t>Looking the distribution and variance of features.</a:t>
            </a:r>
          </a:p>
          <a:p>
            <a:pPr lvl="1"/>
            <a:r>
              <a:rPr lang="en-US" dirty="0"/>
              <a:t>Looking the coefficient between features and target.</a:t>
            </a:r>
          </a:p>
          <a:p>
            <a:pPr lvl="1"/>
            <a:r>
              <a:rPr lang="en-US" dirty="0"/>
              <a:t>By experience (e.g. business logic).</a:t>
            </a:r>
          </a:p>
          <a:p>
            <a:pPr lvl="1"/>
            <a:r>
              <a:rPr lang="en-US" dirty="0"/>
              <a:t>Principle component analysis.</a:t>
            </a:r>
          </a:p>
          <a:p>
            <a:pPr lvl="1"/>
            <a:endParaRPr lang="en-US" dirty="0"/>
          </a:p>
        </p:txBody>
      </p:sp>
    </p:spTree>
    <p:extLst>
      <p:ext uri="{BB962C8B-B14F-4D97-AF65-F5344CB8AC3E}">
        <p14:creationId xmlns:p14="http://schemas.microsoft.com/office/powerpoint/2010/main" val="197467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3A81-2B34-4503-8ED4-F94CF99C7924}"/>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E8C3FE20-8BA4-4A6F-B473-02D98A235C64}"/>
              </a:ext>
            </a:extLst>
          </p:cNvPr>
          <p:cNvSpPr>
            <a:spLocks noGrp="1"/>
          </p:cNvSpPr>
          <p:nvPr>
            <p:ph idx="1"/>
          </p:nvPr>
        </p:nvSpPr>
        <p:spPr>
          <a:xfrm>
            <a:off x="1371600" y="1470991"/>
            <a:ext cx="9601200" cy="572413"/>
          </a:xfrm>
        </p:spPr>
        <p:txBody>
          <a:bodyPr/>
          <a:lstStyle/>
          <a:p>
            <a:r>
              <a:rPr lang="en-US" dirty="0"/>
              <a:t>Example:</a:t>
            </a:r>
          </a:p>
        </p:txBody>
      </p:sp>
      <p:pic>
        <p:nvPicPr>
          <p:cNvPr id="7" name="Picture 6">
            <a:extLst>
              <a:ext uri="{FF2B5EF4-FFF2-40B4-BE49-F238E27FC236}">
                <a16:creationId xmlns:a16="http://schemas.microsoft.com/office/drawing/2014/main" id="{B6DBD50C-FC40-4986-B2CB-E3B09C7C85B8}"/>
              </a:ext>
            </a:extLst>
          </p:cNvPr>
          <p:cNvPicPr>
            <a:picLocks noChangeAspect="1"/>
          </p:cNvPicPr>
          <p:nvPr/>
        </p:nvPicPr>
        <p:blipFill>
          <a:blip r:embed="rId2"/>
          <a:stretch>
            <a:fillRect/>
          </a:stretch>
        </p:blipFill>
        <p:spPr>
          <a:xfrm>
            <a:off x="1884711" y="2043404"/>
            <a:ext cx="5159901" cy="3685643"/>
          </a:xfrm>
          <a:prstGeom prst="rect">
            <a:avLst/>
          </a:prstGeom>
        </p:spPr>
      </p:pic>
      <p:sp>
        <p:nvSpPr>
          <p:cNvPr id="8" name="Rectangle 7">
            <a:extLst>
              <a:ext uri="{FF2B5EF4-FFF2-40B4-BE49-F238E27FC236}">
                <a16:creationId xmlns:a16="http://schemas.microsoft.com/office/drawing/2014/main" id="{A6B41524-AF69-4191-98C3-83FF65C784CF}"/>
              </a:ext>
            </a:extLst>
          </p:cNvPr>
          <p:cNvSpPr/>
          <p:nvPr/>
        </p:nvSpPr>
        <p:spPr>
          <a:xfrm>
            <a:off x="7249813" y="2043404"/>
            <a:ext cx="4152123" cy="368564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nchorCtr="0"/>
          <a:lstStyle/>
          <a:p>
            <a:pPr marL="285750" indent="-285750">
              <a:buFont typeface="Wingdings" panose="05000000000000000000" pitchFamily="2" charset="2"/>
              <a:buChar char="§"/>
            </a:pPr>
            <a:r>
              <a:rPr lang="en-US" dirty="0"/>
              <a:t>Should we use this feature?</a:t>
            </a:r>
          </a:p>
        </p:txBody>
      </p:sp>
      <p:sp>
        <p:nvSpPr>
          <p:cNvPr id="9" name="Rectangle 8">
            <a:extLst>
              <a:ext uri="{FF2B5EF4-FFF2-40B4-BE49-F238E27FC236}">
                <a16:creationId xmlns:a16="http://schemas.microsoft.com/office/drawing/2014/main" id="{7BAEFA2E-87F6-4E74-B298-B778EA72D349}"/>
              </a:ext>
            </a:extLst>
          </p:cNvPr>
          <p:cNvSpPr/>
          <p:nvPr/>
        </p:nvSpPr>
        <p:spPr>
          <a:xfrm>
            <a:off x="1884710" y="5729047"/>
            <a:ext cx="5159901" cy="3498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Figure 1. Distribution of feature “</a:t>
            </a:r>
            <a:r>
              <a:rPr lang="en-US" sz="1100" dirty="0" err="1"/>
              <a:t>SaleType</a:t>
            </a:r>
            <a:r>
              <a:rPr lang="en-US" sz="1100" dirty="0"/>
              <a:t>”</a:t>
            </a:r>
          </a:p>
        </p:txBody>
      </p:sp>
    </p:spTree>
    <p:extLst>
      <p:ext uri="{BB962C8B-B14F-4D97-AF65-F5344CB8AC3E}">
        <p14:creationId xmlns:p14="http://schemas.microsoft.com/office/powerpoint/2010/main" val="89280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ECFD-B553-40AA-8AFA-37312AEF6E7E}"/>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13D4F73-5028-4C0B-A4FA-1D4D1B7A311B}"/>
              </a:ext>
            </a:extLst>
          </p:cNvPr>
          <p:cNvSpPr>
            <a:spLocks noGrp="1"/>
          </p:cNvSpPr>
          <p:nvPr>
            <p:ph idx="1"/>
          </p:nvPr>
        </p:nvSpPr>
        <p:spPr>
          <a:xfrm>
            <a:off x="1371600" y="1492898"/>
            <a:ext cx="10114384" cy="4374502"/>
          </a:xfrm>
        </p:spPr>
        <p:txBody>
          <a:bodyPr/>
          <a:lstStyle/>
          <a:p>
            <a:r>
              <a:rPr lang="en-US" dirty="0"/>
              <a:t>Analysis:</a:t>
            </a:r>
          </a:p>
          <a:p>
            <a:pPr lvl="1"/>
            <a:r>
              <a:rPr lang="en-US" sz="1800" dirty="0"/>
              <a:t>We can see there are many “WD” values in “</a:t>
            </a:r>
            <a:r>
              <a:rPr lang="en-US" sz="1800" dirty="0" err="1"/>
              <a:t>SaleType</a:t>
            </a:r>
            <a:r>
              <a:rPr lang="en-US" sz="1800" dirty="0"/>
              <a:t>” feature.</a:t>
            </a:r>
          </a:p>
          <a:p>
            <a:pPr lvl="1"/>
            <a:r>
              <a:rPr lang="en-US" sz="1800" dirty="0"/>
              <a:t>The number of “WD” value is more than 1250, and the total number of data is 1460, which means “WD” value take over 85% of all values in “</a:t>
            </a:r>
            <a:r>
              <a:rPr lang="en-US" sz="1800" dirty="0" err="1"/>
              <a:t>SaleType</a:t>
            </a:r>
            <a:r>
              <a:rPr lang="en-US" sz="1800" dirty="0"/>
              <a:t>”.</a:t>
            </a:r>
          </a:p>
          <a:p>
            <a:pPr lvl="1"/>
            <a:r>
              <a:rPr lang="en-US" sz="1800" dirty="0"/>
              <a:t>Too many same values indicate this feature has low variance. (If we transform this feature to dummy variable, we will get lots of 1 in “WD” feature)</a:t>
            </a:r>
          </a:p>
          <a:p>
            <a:r>
              <a:rPr lang="en-US" sz="1800" dirty="0"/>
              <a:t>Problems:</a:t>
            </a:r>
          </a:p>
          <a:p>
            <a:pPr lvl="1"/>
            <a:r>
              <a:rPr lang="en-US" sz="1800" dirty="0"/>
              <a:t>If a feature has low variance, that means we cannot learn information well by this feature, because same values cannot tell the difference between two data point.</a:t>
            </a:r>
          </a:p>
        </p:txBody>
      </p:sp>
    </p:spTree>
    <p:extLst>
      <p:ext uri="{BB962C8B-B14F-4D97-AF65-F5344CB8AC3E}">
        <p14:creationId xmlns:p14="http://schemas.microsoft.com/office/powerpoint/2010/main" val="280158535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1127</TotalTime>
  <Words>1338</Words>
  <Application>Microsoft Office PowerPoint</Application>
  <PresentationFormat>Widescreen</PresentationFormat>
  <Paragraphs>155</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华文楷体</vt:lpstr>
      <vt:lpstr>Arial</vt:lpstr>
      <vt:lpstr>Calibri</vt:lpstr>
      <vt:lpstr>Franklin Gothic Book</vt:lpstr>
      <vt:lpstr>Mangal</vt:lpstr>
      <vt:lpstr>Wingdings</vt:lpstr>
      <vt:lpstr>Crop</vt:lpstr>
      <vt:lpstr>Group Project – Predicting House Price</vt:lpstr>
      <vt:lpstr>Introduction</vt:lpstr>
      <vt:lpstr>Literature Review</vt:lpstr>
      <vt:lpstr>Kaggle competition history</vt:lpstr>
      <vt:lpstr>Feature Engineering</vt:lpstr>
      <vt:lpstr>Data Overview</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Model Training</vt:lpstr>
      <vt:lpstr>Data Scaling</vt:lpstr>
      <vt:lpstr>Model</vt:lpstr>
      <vt:lpstr>Linear regression</vt:lpstr>
      <vt:lpstr> Ridge</vt:lpstr>
      <vt:lpstr>Lasso</vt:lpstr>
      <vt:lpstr>knn regression</vt:lpstr>
      <vt:lpstr>Dtree regression</vt:lpstr>
      <vt:lpstr>Adaboost</vt:lpstr>
      <vt:lpstr>NN regression</vt:lpstr>
      <vt:lpstr>SVM regression</vt:lpstr>
      <vt:lpstr>randomforest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Bohan Yang</dc:creator>
  <cp:lastModifiedBy>T T</cp:lastModifiedBy>
  <cp:revision>91</cp:revision>
  <dcterms:created xsi:type="dcterms:W3CDTF">2018-03-17T17:59:57Z</dcterms:created>
  <dcterms:modified xsi:type="dcterms:W3CDTF">2018-11-28T21:55:06Z</dcterms:modified>
</cp:coreProperties>
</file>