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18" r:id="rId2"/>
    <p:sldId id="329" r:id="rId3"/>
    <p:sldId id="339" r:id="rId4"/>
    <p:sldId id="340" r:id="rId5"/>
    <p:sldId id="341" r:id="rId6"/>
    <p:sldId id="342" r:id="rId7"/>
    <p:sldId id="350" r:id="rId8"/>
    <p:sldId id="343" r:id="rId9"/>
    <p:sldId id="344" r:id="rId10"/>
    <p:sldId id="345" r:id="rId11"/>
    <p:sldId id="346" r:id="rId12"/>
    <p:sldId id="347" r:id="rId13"/>
    <p:sldId id="348" r:id="rId14"/>
    <p:sldId id="351" r:id="rId15"/>
    <p:sldId id="352"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29" autoAdjust="0"/>
  </p:normalViewPr>
  <p:slideViewPr>
    <p:cSldViewPr showGuides="1">
      <p:cViewPr varScale="1">
        <p:scale>
          <a:sx n="161" d="100"/>
          <a:sy n="161" d="100"/>
        </p:scale>
        <p:origin x="2550" y="14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05/8/layout/hProcess11"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86A14B44-93B0-48FD-8EAA-4B5C7F4ADD67}" type="pres">
      <dgm:prSet presAssocID="{43AD8D62-DCC2-4CBE-83DA-9ECE1DD16F87}" presName="Name0" presStyleCnt="0">
        <dgm:presLayoutVars>
          <dgm:dir/>
          <dgm:resizeHandles val="exact"/>
        </dgm:presLayoutVars>
      </dgm:prSet>
      <dgm:spPr/>
    </dgm:pt>
    <dgm:pt modelId="{6A2DE159-6184-4559-AB84-0045EC8DE30A}" type="pres">
      <dgm:prSet presAssocID="{43AD8D62-DCC2-4CBE-83DA-9ECE1DD16F87}" presName="arrow" presStyleLbl="bgShp" presStyleIdx="0" presStyleCnt="1"/>
      <dgm:spPr/>
    </dgm:pt>
    <dgm:pt modelId="{3669C969-A000-486D-85B0-63BC28E30B6D}" type="pres">
      <dgm:prSet presAssocID="{43AD8D62-DCC2-4CBE-83DA-9ECE1DD16F87}" presName="points" presStyleCnt="0"/>
      <dgm:spPr/>
    </dgm:pt>
    <dgm:pt modelId="{F4310339-7369-4695-BC64-02084550F05E}" type="pres">
      <dgm:prSet presAssocID="{BC7CF13E-48E6-4CCA-985F-821B0ABFE0FE}" presName="compositeA" presStyleCnt="0"/>
      <dgm:spPr/>
    </dgm:pt>
    <dgm:pt modelId="{5ACB8DA8-C902-46E5-953D-218C55BA2815}" type="pres">
      <dgm:prSet presAssocID="{BC7CF13E-48E6-4CCA-985F-821B0ABFE0FE}" presName="textA" presStyleLbl="revTx" presStyleIdx="0" presStyleCnt="8">
        <dgm:presLayoutVars>
          <dgm:bulletEnabled val="1"/>
        </dgm:presLayoutVars>
      </dgm:prSet>
      <dgm:spPr/>
    </dgm:pt>
    <dgm:pt modelId="{F3B33B28-ABA9-48DD-BDF9-62B78828AB17}" type="pres">
      <dgm:prSet presAssocID="{BC7CF13E-48E6-4CCA-985F-821B0ABFE0FE}" presName="circleA" presStyleLbl="node1" presStyleIdx="0" presStyleCnt="8"/>
      <dgm:spPr/>
    </dgm:pt>
    <dgm:pt modelId="{3EB8B1D5-B172-4AE8-9910-B570A6693236}" type="pres">
      <dgm:prSet presAssocID="{BC7CF13E-48E6-4CCA-985F-821B0ABFE0FE}" presName="spaceA" presStyleCnt="0"/>
      <dgm:spPr/>
    </dgm:pt>
    <dgm:pt modelId="{BAD2FFAE-12CC-4BF4-832A-E5CAB8DB2F13}" type="pres">
      <dgm:prSet presAssocID="{FB666919-084D-4327-91C2-7C35021E6529}" presName="space" presStyleCnt="0"/>
      <dgm:spPr/>
    </dgm:pt>
    <dgm:pt modelId="{DDBA565A-03FC-4E97-A6C3-FCFEF6DF2A22}" type="pres">
      <dgm:prSet presAssocID="{F1296084-4882-401E-BF04-7A0E3CF44B1C}" presName="compositeB" presStyleCnt="0"/>
      <dgm:spPr/>
    </dgm:pt>
    <dgm:pt modelId="{30314738-D8EF-4334-8571-45DF4CE2942F}" type="pres">
      <dgm:prSet presAssocID="{F1296084-4882-401E-BF04-7A0E3CF44B1C}" presName="textB" presStyleLbl="revTx" presStyleIdx="1" presStyleCnt="8">
        <dgm:presLayoutVars>
          <dgm:bulletEnabled val="1"/>
        </dgm:presLayoutVars>
      </dgm:prSet>
      <dgm:spPr/>
    </dgm:pt>
    <dgm:pt modelId="{F3F3FA76-88D8-4AA9-B36B-1FFD17DAC21C}" type="pres">
      <dgm:prSet presAssocID="{F1296084-4882-401E-BF04-7A0E3CF44B1C}" presName="circleB" presStyleLbl="node1" presStyleIdx="1" presStyleCnt="8"/>
      <dgm:spPr/>
    </dgm:pt>
    <dgm:pt modelId="{45CB25DF-9212-4228-B4BA-959769E94632}" type="pres">
      <dgm:prSet presAssocID="{F1296084-4882-401E-BF04-7A0E3CF44B1C}" presName="spaceB" presStyleCnt="0"/>
      <dgm:spPr/>
    </dgm:pt>
    <dgm:pt modelId="{65CA0184-D170-455E-98EC-60CF682B16F7}" type="pres">
      <dgm:prSet presAssocID="{1FB5C5A0-6E9E-4CCE-ABDE-AB89BBAF169A}" presName="space" presStyleCnt="0"/>
      <dgm:spPr/>
    </dgm:pt>
    <dgm:pt modelId="{7484B401-2FE1-4EDE-AC0C-72610D3716F4}" type="pres">
      <dgm:prSet presAssocID="{D615DE8F-9EE7-47E6-BDBC-27210AD6B66B}" presName="compositeA" presStyleCnt="0"/>
      <dgm:spPr/>
    </dgm:pt>
    <dgm:pt modelId="{802A12EF-CA3D-48B8-ABCC-EDC04A47F706}" type="pres">
      <dgm:prSet presAssocID="{D615DE8F-9EE7-47E6-BDBC-27210AD6B66B}" presName="textA" presStyleLbl="revTx" presStyleIdx="2" presStyleCnt="8">
        <dgm:presLayoutVars>
          <dgm:bulletEnabled val="1"/>
        </dgm:presLayoutVars>
      </dgm:prSet>
      <dgm:spPr/>
    </dgm:pt>
    <dgm:pt modelId="{F360B4C7-BCD3-4677-8578-6628A4EFEC34}" type="pres">
      <dgm:prSet presAssocID="{D615DE8F-9EE7-47E6-BDBC-27210AD6B66B}" presName="circleA" presStyleLbl="node1" presStyleIdx="2" presStyleCnt="8"/>
      <dgm:spPr/>
    </dgm:pt>
    <dgm:pt modelId="{D66E2E40-FC80-46D4-B6EF-335369ED2C4C}" type="pres">
      <dgm:prSet presAssocID="{D615DE8F-9EE7-47E6-BDBC-27210AD6B66B}" presName="spaceA" presStyleCnt="0"/>
      <dgm:spPr/>
    </dgm:pt>
    <dgm:pt modelId="{41B5A077-10DD-4541-942D-6555BA297796}" type="pres">
      <dgm:prSet presAssocID="{925F4C72-E967-493B-AA5D-FFDD838D902E}" presName="space" presStyleCnt="0"/>
      <dgm:spPr/>
    </dgm:pt>
    <dgm:pt modelId="{42353B76-D7E5-4B95-BA8F-F7E681D668C1}" type="pres">
      <dgm:prSet presAssocID="{314B2251-69F0-43B4-927D-418813C44B96}" presName="compositeB" presStyleCnt="0"/>
      <dgm:spPr/>
    </dgm:pt>
    <dgm:pt modelId="{AA2A475E-FD26-4E76-BCA5-B3A9BC96F4B8}" type="pres">
      <dgm:prSet presAssocID="{314B2251-69F0-43B4-927D-418813C44B96}" presName="textB" presStyleLbl="revTx" presStyleIdx="3" presStyleCnt="8">
        <dgm:presLayoutVars>
          <dgm:bulletEnabled val="1"/>
        </dgm:presLayoutVars>
      </dgm:prSet>
      <dgm:spPr/>
    </dgm:pt>
    <dgm:pt modelId="{7B9CC965-2B3C-452F-9CA4-2655646C2120}" type="pres">
      <dgm:prSet presAssocID="{314B2251-69F0-43B4-927D-418813C44B96}" presName="circleB" presStyleLbl="node1" presStyleIdx="3" presStyleCnt="8"/>
      <dgm:spPr/>
    </dgm:pt>
    <dgm:pt modelId="{5A8B8EF1-EC9B-4815-848E-FBAB8ABD227E}" type="pres">
      <dgm:prSet presAssocID="{314B2251-69F0-43B4-927D-418813C44B96}" presName="spaceB" presStyleCnt="0"/>
      <dgm:spPr/>
    </dgm:pt>
    <dgm:pt modelId="{C273B259-49E3-4ABF-9387-1F0B91EC1EC1}" type="pres">
      <dgm:prSet presAssocID="{C71F0CFE-253F-489E-BCB6-6E1A5CB619F6}" presName="space" presStyleCnt="0"/>
      <dgm:spPr/>
    </dgm:pt>
    <dgm:pt modelId="{49B9E4F8-346C-435D-97F5-4FF1C4CD9350}" type="pres">
      <dgm:prSet presAssocID="{87DB4B17-95EE-423D-941B-A5ABFE70FE2B}" presName="compositeA" presStyleCnt="0"/>
      <dgm:spPr/>
    </dgm:pt>
    <dgm:pt modelId="{39B24FDF-920B-4CFC-901B-6B3430E3EE60}" type="pres">
      <dgm:prSet presAssocID="{87DB4B17-95EE-423D-941B-A5ABFE70FE2B}" presName="textA" presStyleLbl="revTx" presStyleIdx="4" presStyleCnt="8">
        <dgm:presLayoutVars>
          <dgm:bulletEnabled val="1"/>
        </dgm:presLayoutVars>
      </dgm:prSet>
      <dgm:spPr/>
    </dgm:pt>
    <dgm:pt modelId="{F63F8E76-F3FE-4FEE-85B7-976FDCE3A935}" type="pres">
      <dgm:prSet presAssocID="{87DB4B17-95EE-423D-941B-A5ABFE70FE2B}" presName="circleA" presStyleLbl="node1" presStyleIdx="4" presStyleCnt="8"/>
      <dgm:spPr/>
    </dgm:pt>
    <dgm:pt modelId="{43BD1375-7C21-42D7-AE27-3DAAA5336254}" type="pres">
      <dgm:prSet presAssocID="{87DB4B17-95EE-423D-941B-A5ABFE70FE2B}" presName="spaceA" presStyleCnt="0"/>
      <dgm:spPr/>
    </dgm:pt>
    <dgm:pt modelId="{C227C4A7-4D3F-4C00-9536-A9B3352B77F6}" type="pres">
      <dgm:prSet presAssocID="{263236C4-7DF2-4631-AE1E-B8B876BEE81E}" presName="space" presStyleCnt="0"/>
      <dgm:spPr/>
    </dgm:pt>
    <dgm:pt modelId="{001493F5-6F50-4FD0-9858-72EFDC920F07}" type="pres">
      <dgm:prSet presAssocID="{ECBC75CF-DEC3-4DA9-84A8-9303AC7D9D10}" presName="compositeB" presStyleCnt="0"/>
      <dgm:spPr/>
    </dgm:pt>
    <dgm:pt modelId="{E4DDA36B-223D-4FFD-9726-299564812238}" type="pres">
      <dgm:prSet presAssocID="{ECBC75CF-DEC3-4DA9-84A8-9303AC7D9D10}" presName="textB" presStyleLbl="revTx" presStyleIdx="5" presStyleCnt="8">
        <dgm:presLayoutVars>
          <dgm:bulletEnabled val="1"/>
        </dgm:presLayoutVars>
      </dgm:prSet>
      <dgm:spPr/>
    </dgm:pt>
    <dgm:pt modelId="{06034954-197C-4B16-8980-2F155983C06D}" type="pres">
      <dgm:prSet presAssocID="{ECBC75CF-DEC3-4DA9-84A8-9303AC7D9D10}" presName="circleB" presStyleLbl="node1" presStyleIdx="5" presStyleCnt="8"/>
      <dgm:spPr/>
    </dgm:pt>
    <dgm:pt modelId="{F0301A51-8F4D-4EB6-8CD3-AA705567A8C6}" type="pres">
      <dgm:prSet presAssocID="{ECBC75CF-DEC3-4DA9-84A8-9303AC7D9D10}" presName="spaceB" presStyleCnt="0"/>
      <dgm:spPr/>
    </dgm:pt>
    <dgm:pt modelId="{E17112AC-85A5-417E-AE7A-3BA66509A101}" type="pres">
      <dgm:prSet presAssocID="{A7208B2A-6D36-4886-AAC4-D9BEA8EE8562}" presName="space" presStyleCnt="0"/>
      <dgm:spPr/>
    </dgm:pt>
    <dgm:pt modelId="{F053C290-B57C-4723-803A-42403C4A3E3E}" type="pres">
      <dgm:prSet presAssocID="{971EEFAB-30DE-498D-B3A8-82613F1C2D33}" presName="compositeA" presStyleCnt="0"/>
      <dgm:spPr/>
    </dgm:pt>
    <dgm:pt modelId="{144713E0-F8A3-455D-BE3F-A1931BF40D2C}" type="pres">
      <dgm:prSet presAssocID="{971EEFAB-30DE-498D-B3A8-82613F1C2D33}" presName="textA" presStyleLbl="revTx" presStyleIdx="6" presStyleCnt="8">
        <dgm:presLayoutVars>
          <dgm:bulletEnabled val="1"/>
        </dgm:presLayoutVars>
      </dgm:prSet>
      <dgm:spPr/>
    </dgm:pt>
    <dgm:pt modelId="{DD760686-65DA-40AB-B06F-90E7D34A8599}" type="pres">
      <dgm:prSet presAssocID="{971EEFAB-30DE-498D-B3A8-82613F1C2D33}" presName="circleA" presStyleLbl="node1" presStyleIdx="6" presStyleCnt="8"/>
      <dgm:spPr/>
    </dgm:pt>
    <dgm:pt modelId="{DF537601-460E-4087-BA2D-8DCE9C61802B}" type="pres">
      <dgm:prSet presAssocID="{971EEFAB-30DE-498D-B3A8-82613F1C2D33}" presName="spaceA" presStyleCnt="0"/>
      <dgm:spPr/>
    </dgm:pt>
    <dgm:pt modelId="{8C1C9563-CC3F-4F6C-B712-FA90517B330C}" type="pres">
      <dgm:prSet presAssocID="{DC4C381D-A777-4155-B913-2C8B4E3FAF59}" presName="space" presStyleCnt="0"/>
      <dgm:spPr/>
    </dgm:pt>
    <dgm:pt modelId="{4074E0BC-B9F7-4D5B-9033-9D66B8CDBFE2}" type="pres">
      <dgm:prSet presAssocID="{0077A407-AF31-4E4B-ADC5-01EE984AE18F}" presName="compositeB" presStyleCnt="0"/>
      <dgm:spPr/>
    </dgm:pt>
    <dgm:pt modelId="{06A54DF4-035E-4CB2-A649-6C8936D44E51}" type="pres">
      <dgm:prSet presAssocID="{0077A407-AF31-4E4B-ADC5-01EE984AE18F}" presName="textB" presStyleLbl="revTx" presStyleIdx="7" presStyleCnt="8">
        <dgm:presLayoutVars>
          <dgm:bulletEnabled val="1"/>
        </dgm:presLayoutVars>
      </dgm:prSet>
      <dgm:spPr/>
    </dgm:pt>
    <dgm:pt modelId="{A55EE53A-C24F-41A8-8606-39418F9FCC33}" type="pres">
      <dgm:prSet presAssocID="{0077A407-AF31-4E4B-ADC5-01EE984AE18F}" presName="circleB" presStyleLbl="node1" presStyleIdx="7" presStyleCnt="8"/>
      <dgm:spPr/>
    </dgm:pt>
    <dgm:pt modelId="{C7188E02-6273-4CB5-9B0C-5A010241980C}" type="pres">
      <dgm:prSet presAssocID="{0077A407-AF31-4E4B-ADC5-01EE984AE18F}" presName="spaceB" presStyleCnt="0"/>
      <dgm:spPr/>
    </dgm:pt>
  </dgm:ptLst>
  <dgm:cxnLst>
    <dgm:cxn modelId="{E064EA00-E0DE-45E9-BE9D-98B715DBDDFB}" srcId="{43AD8D62-DCC2-4CBE-83DA-9ECE1DD16F87}" destId="{0077A407-AF31-4E4B-ADC5-01EE984AE18F}" srcOrd="7" destOrd="0" parTransId="{4B2F5796-0038-454F-AB7E-2B9557BD4003}" sibTransId="{A4E73DA2-2320-4163-8227-C40ED6F745F1}"/>
    <dgm:cxn modelId="{ED8BEA04-18DA-44DE-A5CC-407252B53763}" type="presOf" srcId="{87DB4B17-95EE-423D-941B-A5ABFE70FE2B}" destId="{39B24FDF-920B-4CFC-901B-6B3430E3EE60}" srcOrd="0" destOrd="0" presId="urn:microsoft.com/office/officeart/2005/8/layout/hProcess11"/>
    <dgm:cxn modelId="{E18A9305-91A0-4FB8-AD46-D74A4ADB56EF}" srcId="{43AD8D62-DCC2-4CBE-83DA-9ECE1DD16F87}" destId="{ECBC75CF-DEC3-4DA9-84A8-9303AC7D9D10}" srcOrd="5" destOrd="0" parTransId="{CF68D833-C8E6-4F3B-9898-BC9BF11A2A15}" sibTransId="{A7208B2A-6D36-4886-AAC4-D9BEA8EE8562}"/>
    <dgm:cxn modelId="{CB38A806-64E6-4A49-9CA3-634EDC1A2C65}" type="presOf" srcId="{0077A407-AF31-4E4B-ADC5-01EE984AE18F}" destId="{06A54DF4-035E-4CB2-A649-6C8936D44E51}" srcOrd="0" destOrd="0" presId="urn:microsoft.com/office/officeart/2005/8/layout/hProcess11"/>
    <dgm:cxn modelId="{EB96E420-A8B9-4C7C-9436-2DC0F92D889D}" type="presOf" srcId="{D615DE8F-9EE7-47E6-BDBC-27210AD6B66B}" destId="{802A12EF-CA3D-48B8-ABCC-EDC04A47F706}" srcOrd="0" destOrd="0" presId="urn:microsoft.com/office/officeart/2005/8/layout/hProcess11"/>
    <dgm:cxn modelId="{2F45672E-3E86-4173-9623-90BBA48FB1B4}" srcId="{43AD8D62-DCC2-4CBE-83DA-9ECE1DD16F87}" destId="{F1296084-4882-401E-BF04-7A0E3CF44B1C}" srcOrd="1" destOrd="0" parTransId="{9888371B-4A5C-4157-B290-CBDB07B56775}" sibTransId="{1FB5C5A0-6E9E-4CCE-ABDE-AB89BBAF169A}"/>
    <dgm:cxn modelId="{3DA48E4F-659B-4F06-A913-9AC210BD717B}" type="presOf" srcId="{314B2251-69F0-43B4-927D-418813C44B96}" destId="{AA2A475E-FD26-4E76-BCA5-B3A9BC96F4B8}" srcOrd="0" destOrd="0" presId="urn:microsoft.com/office/officeart/2005/8/layout/hProcess11"/>
    <dgm:cxn modelId="{9F5B7053-8F24-40A5-AD33-81E0947D25E1}" srcId="{43AD8D62-DCC2-4CBE-83DA-9ECE1DD16F87}" destId="{D615DE8F-9EE7-47E6-BDBC-27210AD6B66B}" srcOrd="2" destOrd="0" parTransId="{93A51C8E-9C62-4136-99E6-002C03381813}" sibTransId="{925F4C72-E967-493B-AA5D-FFDD838D902E}"/>
    <dgm:cxn modelId="{41483859-7EC2-47FD-8873-D0211E86361B}" srcId="{43AD8D62-DCC2-4CBE-83DA-9ECE1DD16F87}" destId="{314B2251-69F0-43B4-927D-418813C44B96}" srcOrd="3" destOrd="0" parTransId="{66BD682B-36D3-4FEF-AE57-8B827B34D16F}" sibTransId="{C71F0CFE-253F-489E-BCB6-6E1A5CB619F6}"/>
    <dgm:cxn modelId="{BF9BF496-C5ED-4BEB-9AEF-BD6A25A24FC7}" srcId="{43AD8D62-DCC2-4CBE-83DA-9ECE1DD16F87}" destId="{971EEFAB-30DE-498D-B3A8-82613F1C2D33}" srcOrd="6" destOrd="0" parTransId="{831BB1E2-475A-4661-80C2-E40BF5D9E34B}" sibTransId="{DC4C381D-A777-4155-B913-2C8B4E3FAF59}"/>
    <dgm:cxn modelId="{A222A09C-62DB-4C01-B324-32F80F42EC6B}" type="presOf" srcId="{F1296084-4882-401E-BF04-7A0E3CF44B1C}" destId="{30314738-D8EF-4334-8571-45DF4CE2942F}" srcOrd="0" destOrd="0" presId="urn:microsoft.com/office/officeart/2005/8/layout/hProcess11"/>
    <dgm:cxn modelId="{A17F69AF-868E-409C-B9B1-9D90DA658127}" type="presOf" srcId="{BC7CF13E-48E6-4CCA-985F-821B0ABFE0FE}" destId="{5ACB8DA8-C902-46E5-953D-218C55BA2815}" srcOrd="0" destOrd="0" presId="urn:microsoft.com/office/officeart/2005/8/layout/hProcess11"/>
    <dgm:cxn modelId="{36C641BD-F7DF-4DF1-A839-109834998E69}" srcId="{43AD8D62-DCC2-4CBE-83DA-9ECE1DD16F87}" destId="{BC7CF13E-48E6-4CCA-985F-821B0ABFE0FE}" srcOrd="0" destOrd="0" parTransId="{7E05918B-0526-4AEB-86B4-EDB04684C6CF}" sibTransId="{FB666919-084D-4327-91C2-7C35021E6529}"/>
    <dgm:cxn modelId="{B69689CB-A37F-49AF-B119-BA5549722159}" type="presOf" srcId="{971EEFAB-30DE-498D-B3A8-82613F1C2D33}" destId="{144713E0-F8A3-455D-BE3F-A1931BF40D2C}" srcOrd="0" destOrd="0" presId="urn:microsoft.com/office/officeart/2005/8/layout/hProcess11"/>
    <dgm:cxn modelId="{7CF7ADD7-8C90-4A46-8420-DCC61E94D520}" type="presOf" srcId="{ECBC75CF-DEC3-4DA9-84A8-9303AC7D9D10}" destId="{E4DDA36B-223D-4FFD-9726-299564812238}" srcOrd="0" destOrd="0" presId="urn:microsoft.com/office/officeart/2005/8/layout/hProcess11"/>
    <dgm:cxn modelId="{A2111BDA-1532-41C6-AD2B-E1987CE9F0D7}" srcId="{43AD8D62-DCC2-4CBE-83DA-9ECE1DD16F87}" destId="{87DB4B17-95EE-423D-941B-A5ABFE70FE2B}" srcOrd="4" destOrd="0" parTransId="{1D9AAF4C-1387-44E7-A6C0-0A93176EFBB8}" sibTransId="{263236C4-7DF2-4631-AE1E-B8B876BEE81E}"/>
    <dgm:cxn modelId="{1F95AFE8-B9AB-416D-BAAD-F220F1A295ED}" type="presOf" srcId="{43AD8D62-DCC2-4CBE-83DA-9ECE1DD16F87}" destId="{86A14B44-93B0-48FD-8EAA-4B5C7F4ADD67}" srcOrd="0" destOrd="0" presId="urn:microsoft.com/office/officeart/2005/8/layout/hProcess11"/>
    <dgm:cxn modelId="{D6B6F4C8-892C-45C1-A67C-D44890E25BE8}" type="presParOf" srcId="{86A14B44-93B0-48FD-8EAA-4B5C7F4ADD67}" destId="{6A2DE159-6184-4559-AB84-0045EC8DE30A}" srcOrd="0" destOrd="0" presId="urn:microsoft.com/office/officeart/2005/8/layout/hProcess11"/>
    <dgm:cxn modelId="{62CF8D23-074B-4EEC-A080-EC31D0DEE4EE}" type="presParOf" srcId="{86A14B44-93B0-48FD-8EAA-4B5C7F4ADD67}" destId="{3669C969-A000-486D-85B0-63BC28E30B6D}" srcOrd="1" destOrd="0" presId="urn:microsoft.com/office/officeart/2005/8/layout/hProcess11"/>
    <dgm:cxn modelId="{5D7497EE-50CB-4212-B456-C79C5490A6D5}" type="presParOf" srcId="{3669C969-A000-486D-85B0-63BC28E30B6D}" destId="{F4310339-7369-4695-BC64-02084550F05E}" srcOrd="0" destOrd="0" presId="urn:microsoft.com/office/officeart/2005/8/layout/hProcess11"/>
    <dgm:cxn modelId="{D3925C5B-5BF4-4243-8B7A-991D40973EDA}" type="presParOf" srcId="{F4310339-7369-4695-BC64-02084550F05E}" destId="{5ACB8DA8-C902-46E5-953D-218C55BA2815}" srcOrd="0" destOrd="0" presId="urn:microsoft.com/office/officeart/2005/8/layout/hProcess11"/>
    <dgm:cxn modelId="{4749BAED-9BAD-49FF-B36B-C6C4A208CADD}" type="presParOf" srcId="{F4310339-7369-4695-BC64-02084550F05E}" destId="{F3B33B28-ABA9-48DD-BDF9-62B78828AB17}" srcOrd="1" destOrd="0" presId="urn:microsoft.com/office/officeart/2005/8/layout/hProcess11"/>
    <dgm:cxn modelId="{B8AF6179-967B-44C1-A5CD-A9E12C4D84A5}" type="presParOf" srcId="{F4310339-7369-4695-BC64-02084550F05E}" destId="{3EB8B1D5-B172-4AE8-9910-B570A6693236}" srcOrd="2" destOrd="0" presId="urn:microsoft.com/office/officeart/2005/8/layout/hProcess11"/>
    <dgm:cxn modelId="{2FD2EEB7-A216-4C11-A3DB-FEDE75D554CC}" type="presParOf" srcId="{3669C969-A000-486D-85B0-63BC28E30B6D}" destId="{BAD2FFAE-12CC-4BF4-832A-E5CAB8DB2F13}" srcOrd="1" destOrd="0" presId="urn:microsoft.com/office/officeart/2005/8/layout/hProcess11"/>
    <dgm:cxn modelId="{9A257033-B868-435F-9F5F-58B6E91E8D2F}" type="presParOf" srcId="{3669C969-A000-486D-85B0-63BC28E30B6D}" destId="{DDBA565A-03FC-4E97-A6C3-FCFEF6DF2A22}" srcOrd="2" destOrd="0" presId="urn:microsoft.com/office/officeart/2005/8/layout/hProcess11"/>
    <dgm:cxn modelId="{BF5328F9-43B4-4BE0-AFE2-7C2E9BEBE646}" type="presParOf" srcId="{DDBA565A-03FC-4E97-A6C3-FCFEF6DF2A22}" destId="{30314738-D8EF-4334-8571-45DF4CE2942F}" srcOrd="0" destOrd="0" presId="urn:microsoft.com/office/officeart/2005/8/layout/hProcess11"/>
    <dgm:cxn modelId="{0B6E6885-1ECC-4679-AB3A-0E03FB6E5B20}" type="presParOf" srcId="{DDBA565A-03FC-4E97-A6C3-FCFEF6DF2A22}" destId="{F3F3FA76-88D8-4AA9-B36B-1FFD17DAC21C}" srcOrd="1" destOrd="0" presId="urn:microsoft.com/office/officeart/2005/8/layout/hProcess11"/>
    <dgm:cxn modelId="{A5168845-F79C-4467-B06A-6A658A4EFB16}" type="presParOf" srcId="{DDBA565A-03FC-4E97-A6C3-FCFEF6DF2A22}" destId="{45CB25DF-9212-4228-B4BA-959769E94632}" srcOrd="2" destOrd="0" presId="urn:microsoft.com/office/officeart/2005/8/layout/hProcess11"/>
    <dgm:cxn modelId="{966D7410-433C-4872-B80D-2CB028F973F5}" type="presParOf" srcId="{3669C969-A000-486D-85B0-63BC28E30B6D}" destId="{65CA0184-D170-455E-98EC-60CF682B16F7}" srcOrd="3" destOrd="0" presId="urn:microsoft.com/office/officeart/2005/8/layout/hProcess11"/>
    <dgm:cxn modelId="{B52621BC-82B9-4C37-A294-A2C99FEAF49A}" type="presParOf" srcId="{3669C969-A000-486D-85B0-63BC28E30B6D}" destId="{7484B401-2FE1-4EDE-AC0C-72610D3716F4}" srcOrd="4" destOrd="0" presId="urn:microsoft.com/office/officeart/2005/8/layout/hProcess11"/>
    <dgm:cxn modelId="{8B9BF4EC-3DD6-4B90-A570-7C29FEE5D3CD}" type="presParOf" srcId="{7484B401-2FE1-4EDE-AC0C-72610D3716F4}" destId="{802A12EF-CA3D-48B8-ABCC-EDC04A47F706}" srcOrd="0" destOrd="0" presId="urn:microsoft.com/office/officeart/2005/8/layout/hProcess11"/>
    <dgm:cxn modelId="{1CF15792-76F8-45AE-9DBD-FAC4D936DD88}" type="presParOf" srcId="{7484B401-2FE1-4EDE-AC0C-72610D3716F4}" destId="{F360B4C7-BCD3-4677-8578-6628A4EFEC34}" srcOrd="1" destOrd="0" presId="urn:microsoft.com/office/officeart/2005/8/layout/hProcess11"/>
    <dgm:cxn modelId="{D2BEBC5C-421F-4784-9EBF-FCA1D5D9776B}" type="presParOf" srcId="{7484B401-2FE1-4EDE-AC0C-72610D3716F4}" destId="{D66E2E40-FC80-46D4-B6EF-335369ED2C4C}" srcOrd="2" destOrd="0" presId="urn:microsoft.com/office/officeart/2005/8/layout/hProcess11"/>
    <dgm:cxn modelId="{D9080EFE-4482-43C8-99EB-64E108A7D147}" type="presParOf" srcId="{3669C969-A000-486D-85B0-63BC28E30B6D}" destId="{41B5A077-10DD-4541-942D-6555BA297796}" srcOrd="5" destOrd="0" presId="urn:microsoft.com/office/officeart/2005/8/layout/hProcess11"/>
    <dgm:cxn modelId="{EE1FF2AC-133E-4B1E-B961-0BAC64E3CAC5}" type="presParOf" srcId="{3669C969-A000-486D-85B0-63BC28E30B6D}" destId="{42353B76-D7E5-4B95-BA8F-F7E681D668C1}" srcOrd="6" destOrd="0" presId="urn:microsoft.com/office/officeart/2005/8/layout/hProcess11"/>
    <dgm:cxn modelId="{821FB7EE-10BC-4433-946D-2FE52C15DD95}" type="presParOf" srcId="{42353B76-D7E5-4B95-BA8F-F7E681D668C1}" destId="{AA2A475E-FD26-4E76-BCA5-B3A9BC96F4B8}" srcOrd="0" destOrd="0" presId="urn:microsoft.com/office/officeart/2005/8/layout/hProcess11"/>
    <dgm:cxn modelId="{D8659282-B3F4-4CC6-AE33-A7D138C95571}" type="presParOf" srcId="{42353B76-D7E5-4B95-BA8F-F7E681D668C1}" destId="{7B9CC965-2B3C-452F-9CA4-2655646C2120}" srcOrd="1" destOrd="0" presId="urn:microsoft.com/office/officeart/2005/8/layout/hProcess11"/>
    <dgm:cxn modelId="{38A5B58D-0273-4B96-B5F0-E3DC9A19C596}" type="presParOf" srcId="{42353B76-D7E5-4B95-BA8F-F7E681D668C1}" destId="{5A8B8EF1-EC9B-4815-848E-FBAB8ABD227E}" srcOrd="2" destOrd="0" presId="urn:microsoft.com/office/officeart/2005/8/layout/hProcess11"/>
    <dgm:cxn modelId="{67DCB5EF-A8F6-4FDC-B3EE-204BCF0660EA}" type="presParOf" srcId="{3669C969-A000-486D-85B0-63BC28E30B6D}" destId="{C273B259-49E3-4ABF-9387-1F0B91EC1EC1}" srcOrd="7" destOrd="0" presId="urn:microsoft.com/office/officeart/2005/8/layout/hProcess11"/>
    <dgm:cxn modelId="{27DE83D0-B9C3-4206-88EF-39213C6EB81F}" type="presParOf" srcId="{3669C969-A000-486D-85B0-63BC28E30B6D}" destId="{49B9E4F8-346C-435D-97F5-4FF1C4CD9350}" srcOrd="8" destOrd="0" presId="urn:microsoft.com/office/officeart/2005/8/layout/hProcess11"/>
    <dgm:cxn modelId="{F8A4DD28-340B-40EF-A789-5408A7C13F72}" type="presParOf" srcId="{49B9E4F8-346C-435D-97F5-4FF1C4CD9350}" destId="{39B24FDF-920B-4CFC-901B-6B3430E3EE60}" srcOrd="0" destOrd="0" presId="urn:microsoft.com/office/officeart/2005/8/layout/hProcess11"/>
    <dgm:cxn modelId="{A7FF4BF1-8802-41FA-B1A2-627127CEA823}" type="presParOf" srcId="{49B9E4F8-346C-435D-97F5-4FF1C4CD9350}" destId="{F63F8E76-F3FE-4FEE-85B7-976FDCE3A935}" srcOrd="1" destOrd="0" presId="urn:microsoft.com/office/officeart/2005/8/layout/hProcess11"/>
    <dgm:cxn modelId="{5704D76E-3959-4276-A3D9-12E84FB061C7}" type="presParOf" srcId="{49B9E4F8-346C-435D-97F5-4FF1C4CD9350}" destId="{43BD1375-7C21-42D7-AE27-3DAAA5336254}" srcOrd="2" destOrd="0" presId="urn:microsoft.com/office/officeart/2005/8/layout/hProcess11"/>
    <dgm:cxn modelId="{173C0237-0FB5-4334-8124-5CD702EA178D}" type="presParOf" srcId="{3669C969-A000-486D-85B0-63BC28E30B6D}" destId="{C227C4A7-4D3F-4C00-9536-A9B3352B77F6}" srcOrd="9" destOrd="0" presId="urn:microsoft.com/office/officeart/2005/8/layout/hProcess11"/>
    <dgm:cxn modelId="{F12238D9-6E6C-42FF-9041-93A3DB276896}" type="presParOf" srcId="{3669C969-A000-486D-85B0-63BC28E30B6D}" destId="{001493F5-6F50-4FD0-9858-72EFDC920F07}" srcOrd="10" destOrd="0" presId="urn:microsoft.com/office/officeart/2005/8/layout/hProcess11"/>
    <dgm:cxn modelId="{1A179FB7-299F-4FBF-B7A3-7EDD7D306417}" type="presParOf" srcId="{001493F5-6F50-4FD0-9858-72EFDC920F07}" destId="{E4DDA36B-223D-4FFD-9726-299564812238}" srcOrd="0" destOrd="0" presId="urn:microsoft.com/office/officeart/2005/8/layout/hProcess11"/>
    <dgm:cxn modelId="{363171CE-0980-4E6B-8398-5C1C7F05A385}" type="presParOf" srcId="{001493F5-6F50-4FD0-9858-72EFDC920F07}" destId="{06034954-197C-4B16-8980-2F155983C06D}" srcOrd="1" destOrd="0" presId="urn:microsoft.com/office/officeart/2005/8/layout/hProcess11"/>
    <dgm:cxn modelId="{76A29FB9-7EE6-4940-87E5-B1DA4B49F14B}" type="presParOf" srcId="{001493F5-6F50-4FD0-9858-72EFDC920F07}" destId="{F0301A51-8F4D-4EB6-8CD3-AA705567A8C6}" srcOrd="2" destOrd="0" presId="urn:microsoft.com/office/officeart/2005/8/layout/hProcess11"/>
    <dgm:cxn modelId="{D63609C4-34B2-431F-B471-760509B2A4E1}" type="presParOf" srcId="{3669C969-A000-486D-85B0-63BC28E30B6D}" destId="{E17112AC-85A5-417E-AE7A-3BA66509A101}" srcOrd="11" destOrd="0" presId="urn:microsoft.com/office/officeart/2005/8/layout/hProcess11"/>
    <dgm:cxn modelId="{368F0411-2EB4-49C2-93B5-C004FF63FD37}" type="presParOf" srcId="{3669C969-A000-486D-85B0-63BC28E30B6D}" destId="{F053C290-B57C-4723-803A-42403C4A3E3E}" srcOrd="12" destOrd="0" presId="urn:microsoft.com/office/officeart/2005/8/layout/hProcess11"/>
    <dgm:cxn modelId="{6B45771F-0FBC-4EB4-BB83-655DFCA2F336}" type="presParOf" srcId="{F053C290-B57C-4723-803A-42403C4A3E3E}" destId="{144713E0-F8A3-455D-BE3F-A1931BF40D2C}" srcOrd="0" destOrd="0" presId="urn:microsoft.com/office/officeart/2005/8/layout/hProcess11"/>
    <dgm:cxn modelId="{4BAE402D-7C94-4C1C-9FE8-31C33042ED8B}" type="presParOf" srcId="{F053C290-B57C-4723-803A-42403C4A3E3E}" destId="{DD760686-65DA-40AB-B06F-90E7D34A8599}" srcOrd="1" destOrd="0" presId="urn:microsoft.com/office/officeart/2005/8/layout/hProcess11"/>
    <dgm:cxn modelId="{2789ABD0-621E-4255-BB44-0D8B5D2CE257}" type="presParOf" srcId="{F053C290-B57C-4723-803A-42403C4A3E3E}" destId="{DF537601-460E-4087-BA2D-8DCE9C61802B}" srcOrd="2" destOrd="0" presId="urn:microsoft.com/office/officeart/2005/8/layout/hProcess11"/>
    <dgm:cxn modelId="{B439EB24-BFBE-47CB-8238-21BF7B1A8DB2}" type="presParOf" srcId="{3669C969-A000-486D-85B0-63BC28E30B6D}" destId="{8C1C9563-CC3F-4F6C-B712-FA90517B330C}" srcOrd="13" destOrd="0" presId="urn:microsoft.com/office/officeart/2005/8/layout/hProcess11"/>
    <dgm:cxn modelId="{0381C8F4-079C-47CB-BB84-5689939D8BB8}" type="presParOf" srcId="{3669C969-A000-486D-85B0-63BC28E30B6D}" destId="{4074E0BC-B9F7-4D5B-9033-9D66B8CDBFE2}" srcOrd="14" destOrd="0" presId="urn:microsoft.com/office/officeart/2005/8/layout/hProcess11"/>
    <dgm:cxn modelId="{16F57F96-06C2-46AE-A198-0A3EC5C5871E}" type="presParOf" srcId="{4074E0BC-B9F7-4D5B-9033-9D66B8CDBFE2}" destId="{06A54DF4-035E-4CB2-A649-6C8936D44E51}" srcOrd="0" destOrd="0" presId="urn:microsoft.com/office/officeart/2005/8/layout/hProcess11"/>
    <dgm:cxn modelId="{535D9825-C963-4438-AFC3-37F4911DA3E0}" type="presParOf" srcId="{4074E0BC-B9F7-4D5B-9033-9D66B8CDBFE2}" destId="{A55EE53A-C24F-41A8-8606-39418F9FCC33}" srcOrd="1" destOrd="0" presId="urn:microsoft.com/office/officeart/2005/8/layout/hProcess11"/>
    <dgm:cxn modelId="{6978EC62-96D1-4397-8568-59CDF1405614}" type="presParOf" srcId="{4074E0BC-B9F7-4D5B-9033-9D66B8CDBFE2}" destId="{C7188E02-6273-4CB5-9B0C-5A01024198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DE159-6184-4559-AB84-0045EC8DE30A}">
      <dsp:nvSpPr>
        <dsp:cNvPr id="0" name=""/>
        <dsp:cNvSpPr/>
      </dsp:nvSpPr>
      <dsp:spPr>
        <a:xfrm>
          <a:off x="0" y="1206817"/>
          <a:ext cx="10058399" cy="1609090"/>
        </a:xfrm>
        <a:prstGeom prst="notched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ACB8DA8-C902-46E5-953D-218C55BA2815}">
      <dsp:nvSpPr>
        <dsp:cNvPr id="0" name=""/>
        <dsp:cNvSpPr/>
      </dsp:nvSpPr>
      <dsp:spPr>
        <a:xfrm>
          <a:off x="359" y="0"/>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IN" sz="900" kern="1200" dirty="0"/>
            <a:t>Importing the Data</a:t>
          </a:r>
        </a:p>
      </dsp:txBody>
      <dsp:txXfrm>
        <a:off x="359" y="0"/>
        <a:ext cx="1084052" cy="1609090"/>
      </dsp:txXfrm>
    </dsp:sp>
    <dsp:sp modelId="{F3B33B28-ABA9-48DD-BDF9-62B78828AB17}">
      <dsp:nvSpPr>
        <dsp:cNvPr id="0" name=""/>
        <dsp:cNvSpPr/>
      </dsp:nvSpPr>
      <dsp:spPr>
        <a:xfrm>
          <a:off x="341249" y="1810226"/>
          <a:ext cx="402272" cy="402272"/>
        </a:xfrm>
        <a:prstGeom prst="ellipse">
          <a:avLst/>
        </a:prstGeom>
        <a:gradFill rotWithShape="0">
          <a:gsLst>
            <a:gs pos="0">
              <a:schemeClr val="accent1">
                <a:shade val="50000"/>
                <a:hueOff val="0"/>
                <a:satOff val="0"/>
                <a:lumOff val="0"/>
                <a:alphaOff val="0"/>
                <a:lumMod val="157000"/>
                <a:satMod val="101000"/>
              </a:schemeClr>
            </a:gs>
            <a:gs pos="50000">
              <a:schemeClr val="accent1">
                <a:shade val="50000"/>
                <a:hueOff val="0"/>
                <a:satOff val="0"/>
                <a:lumOff val="0"/>
                <a:alphaOff val="0"/>
                <a:lumMod val="137000"/>
                <a:satMod val="103000"/>
              </a:schemeClr>
            </a:gs>
            <a:gs pos="100000">
              <a:schemeClr val="accent1">
                <a:shade val="50000"/>
                <a:hueOff val="0"/>
                <a:satOff val="0"/>
                <a:lumOff val="0"/>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314738-D8EF-4334-8571-45DF4CE2942F}">
      <dsp:nvSpPr>
        <dsp:cNvPr id="0" name=""/>
        <dsp:cNvSpPr/>
      </dsp:nvSpPr>
      <dsp:spPr>
        <a:xfrm>
          <a:off x="1138614" y="2413634"/>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IN" sz="900" kern="1200" dirty="0"/>
            <a:t>Removing large null value columns</a:t>
          </a:r>
        </a:p>
      </dsp:txBody>
      <dsp:txXfrm>
        <a:off x="1138614" y="2413634"/>
        <a:ext cx="1084052" cy="1609090"/>
      </dsp:txXfrm>
    </dsp:sp>
    <dsp:sp modelId="{F3F3FA76-88D8-4AA9-B36B-1FFD17DAC21C}">
      <dsp:nvSpPr>
        <dsp:cNvPr id="0" name=""/>
        <dsp:cNvSpPr/>
      </dsp:nvSpPr>
      <dsp:spPr>
        <a:xfrm>
          <a:off x="1479504" y="1810226"/>
          <a:ext cx="402272" cy="402272"/>
        </a:xfrm>
        <a:prstGeom prst="ellipse">
          <a:avLst/>
        </a:prstGeom>
        <a:gradFill rotWithShape="0">
          <a:gsLst>
            <a:gs pos="0">
              <a:schemeClr val="accent1">
                <a:shade val="50000"/>
                <a:hueOff val="-87951"/>
                <a:satOff val="7814"/>
                <a:lumOff val="10018"/>
                <a:alphaOff val="0"/>
                <a:lumMod val="157000"/>
                <a:satMod val="101000"/>
              </a:schemeClr>
            </a:gs>
            <a:gs pos="50000">
              <a:schemeClr val="accent1">
                <a:shade val="50000"/>
                <a:hueOff val="-87951"/>
                <a:satOff val="7814"/>
                <a:lumOff val="10018"/>
                <a:alphaOff val="0"/>
                <a:lumMod val="137000"/>
                <a:satMod val="103000"/>
              </a:schemeClr>
            </a:gs>
            <a:gs pos="100000">
              <a:schemeClr val="accent1">
                <a:shade val="50000"/>
                <a:hueOff val="-87951"/>
                <a:satOff val="7814"/>
                <a:lumOff val="10018"/>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02A12EF-CA3D-48B8-ABCC-EDC04A47F706}">
      <dsp:nvSpPr>
        <dsp:cNvPr id="0" name=""/>
        <dsp:cNvSpPr/>
      </dsp:nvSpPr>
      <dsp:spPr>
        <a:xfrm>
          <a:off x="2276870" y="0"/>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IN" sz="900" kern="1200" dirty="0"/>
            <a:t>Removing Duplicate Data</a:t>
          </a:r>
        </a:p>
      </dsp:txBody>
      <dsp:txXfrm>
        <a:off x="2276870" y="0"/>
        <a:ext cx="1084052" cy="1609090"/>
      </dsp:txXfrm>
    </dsp:sp>
    <dsp:sp modelId="{F360B4C7-BCD3-4677-8578-6628A4EFEC34}">
      <dsp:nvSpPr>
        <dsp:cNvPr id="0" name=""/>
        <dsp:cNvSpPr/>
      </dsp:nvSpPr>
      <dsp:spPr>
        <a:xfrm>
          <a:off x="2617760" y="1810226"/>
          <a:ext cx="402272" cy="402272"/>
        </a:xfrm>
        <a:prstGeom prst="ellipse">
          <a:avLst/>
        </a:prstGeom>
        <a:gradFill rotWithShape="0">
          <a:gsLst>
            <a:gs pos="0">
              <a:schemeClr val="accent1">
                <a:shade val="50000"/>
                <a:hueOff val="-175902"/>
                <a:satOff val="15629"/>
                <a:lumOff val="20037"/>
                <a:alphaOff val="0"/>
                <a:lumMod val="157000"/>
                <a:satMod val="101000"/>
              </a:schemeClr>
            </a:gs>
            <a:gs pos="50000">
              <a:schemeClr val="accent1">
                <a:shade val="50000"/>
                <a:hueOff val="-175902"/>
                <a:satOff val="15629"/>
                <a:lumOff val="20037"/>
                <a:alphaOff val="0"/>
                <a:lumMod val="137000"/>
                <a:satMod val="103000"/>
              </a:schemeClr>
            </a:gs>
            <a:gs pos="100000">
              <a:schemeClr val="accent1">
                <a:shade val="50000"/>
                <a:hueOff val="-175902"/>
                <a:satOff val="15629"/>
                <a:lumOff val="20037"/>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A2A475E-FD26-4E76-BCA5-B3A9BC96F4B8}">
      <dsp:nvSpPr>
        <dsp:cNvPr id="0" name=""/>
        <dsp:cNvSpPr/>
      </dsp:nvSpPr>
      <dsp:spPr>
        <a:xfrm>
          <a:off x="3415125" y="2413634"/>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IN" sz="900" kern="1200" dirty="0"/>
            <a:t>Removing irrelevant columns</a:t>
          </a:r>
        </a:p>
      </dsp:txBody>
      <dsp:txXfrm>
        <a:off x="3415125" y="2413634"/>
        <a:ext cx="1084052" cy="1609090"/>
      </dsp:txXfrm>
    </dsp:sp>
    <dsp:sp modelId="{7B9CC965-2B3C-452F-9CA4-2655646C2120}">
      <dsp:nvSpPr>
        <dsp:cNvPr id="0" name=""/>
        <dsp:cNvSpPr/>
      </dsp:nvSpPr>
      <dsp:spPr>
        <a:xfrm>
          <a:off x="3756015" y="1810226"/>
          <a:ext cx="402272" cy="402272"/>
        </a:xfrm>
        <a:prstGeom prst="ellipse">
          <a:avLst/>
        </a:prstGeom>
        <a:gradFill rotWithShape="0">
          <a:gsLst>
            <a:gs pos="0">
              <a:schemeClr val="accent1">
                <a:shade val="50000"/>
                <a:hueOff val="-263853"/>
                <a:satOff val="23443"/>
                <a:lumOff val="30055"/>
                <a:alphaOff val="0"/>
                <a:lumMod val="157000"/>
                <a:satMod val="101000"/>
              </a:schemeClr>
            </a:gs>
            <a:gs pos="50000">
              <a:schemeClr val="accent1">
                <a:shade val="50000"/>
                <a:hueOff val="-263853"/>
                <a:satOff val="23443"/>
                <a:lumOff val="30055"/>
                <a:alphaOff val="0"/>
                <a:lumMod val="137000"/>
                <a:satMod val="103000"/>
              </a:schemeClr>
            </a:gs>
            <a:gs pos="100000">
              <a:schemeClr val="accent1">
                <a:shade val="50000"/>
                <a:hueOff val="-263853"/>
                <a:satOff val="23443"/>
                <a:lumOff val="30055"/>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9B24FDF-920B-4CFC-901B-6B3430E3EE60}">
      <dsp:nvSpPr>
        <dsp:cNvPr id="0" name=""/>
        <dsp:cNvSpPr/>
      </dsp:nvSpPr>
      <dsp:spPr>
        <a:xfrm>
          <a:off x="4553381" y="0"/>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IN" sz="900" kern="1200" dirty="0"/>
            <a:t>Removing/Fixing null values</a:t>
          </a:r>
        </a:p>
      </dsp:txBody>
      <dsp:txXfrm>
        <a:off x="4553381" y="0"/>
        <a:ext cx="1084052" cy="1609090"/>
      </dsp:txXfrm>
    </dsp:sp>
    <dsp:sp modelId="{F63F8E76-F3FE-4FEE-85B7-976FDCE3A935}">
      <dsp:nvSpPr>
        <dsp:cNvPr id="0" name=""/>
        <dsp:cNvSpPr/>
      </dsp:nvSpPr>
      <dsp:spPr>
        <a:xfrm>
          <a:off x="4894271" y="1810226"/>
          <a:ext cx="402272" cy="402272"/>
        </a:xfrm>
        <a:prstGeom prst="ellipse">
          <a:avLst/>
        </a:prstGeom>
        <a:gradFill rotWithShape="0">
          <a:gsLst>
            <a:gs pos="0">
              <a:schemeClr val="accent1">
                <a:shade val="50000"/>
                <a:hueOff val="-351804"/>
                <a:satOff val="31258"/>
                <a:lumOff val="40073"/>
                <a:alphaOff val="0"/>
                <a:lumMod val="157000"/>
                <a:satMod val="101000"/>
              </a:schemeClr>
            </a:gs>
            <a:gs pos="50000">
              <a:schemeClr val="accent1">
                <a:shade val="50000"/>
                <a:hueOff val="-351804"/>
                <a:satOff val="31258"/>
                <a:lumOff val="40073"/>
                <a:alphaOff val="0"/>
                <a:lumMod val="137000"/>
                <a:satMod val="103000"/>
              </a:schemeClr>
            </a:gs>
            <a:gs pos="100000">
              <a:schemeClr val="accent1">
                <a:shade val="50000"/>
                <a:hueOff val="-351804"/>
                <a:satOff val="31258"/>
                <a:lumOff val="40073"/>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4DDA36B-223D-4FFD-9726-299564812238}">
      <dsp:nvSpPr>
        <dsp:cNvPr id="0" name=""/>
        <dsp:cNvSpPr/>
      </dsp:nvSpPr>
      <dsp:spPr>
        <a:xfrm>
          <a:off x="5691636" y="2413634"/>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IN" sz="900" kern="1200" dirty="0"/>
            <a:t>Correcting data types and deriving new columns</a:t>
          </a:r>
        </a:p>
      </dsp:txBody>
      <dsp:txXfrm>
        <a:off x="5691636" y="2413634"/>
        <a:ext cx="1084052" cy="1609090"/>
      </dsp:txXfrm>
    </dsp:sp>
    <dsp:sp modelId="{06034954-197C-4B16-8980-2F155983C06D}">
      <dsp:nvSpPr>
        <dsp:cNvPr id="0" name=""/>
        <dsp:cNvSpPr/>
      </dsp:nvSpPr>
      <dsp:spPr>
        <a:xfrm>
          <a:off x="6032527" y="1810226"/>
          <a:ext cx="402272" cy="402272"/>
        </a:xfrm>
        <a:prstGeom prst="ellipse">
          <a:avLst/>
        </a:prstGeom>
        <a:gradFill rotWithShape="0">
          <a:gsLst>
            <a:gs pos="0">
              <a:schemeClr val="accent1">
                <a:shade val="50000"/>
                <a:hueOff val="-263853"/>
                <a:satOff val="23443"/>
                <a:lumOff val="30055"/>
                <a:alphaOff val="0"/>
                <a:lumMod val="157000"/>
                <a:satMod val="101000"/>
              </a:schemeClr>
            </a:gs>
            <a:gs pos="50000">
              <a:schemeClr val="accent1">
                <a:shade val="50000"/>
                <a:hueOff val="-263853"/>
                <a:satOff val="23443"/>
                <a:lumOff val="30055"/>
                <a:alphaOff val="0"/>
                <a:lumMod val="137000"/>
                <a:satMod val="103000"/>
              </a:schemeClr>
            </a:gs>
            <a:gs pos="100000">
              <a:schemeClr val="accent1">
                <a:shade val="50000"/>
                <a:hueOff val="-263853"/>
                <a:satOff val="23443"/>
                <a:lumOff val="30055"/>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4713E0-F8A3-455D-BE3F-A1931BF40D2C}">
      <dsp:nvSpPr>
        <dsp:cNvPr id="0" name=""/>
        <dsp:cNvSpPr/>
      </dsp:nvSpPr>
      <dsp:spPr>
        <a:xfrm>
          <a:off x="6829892" y="0"/>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IN" sz="900" kern="1200" dirty="0"/>
            <a:t>Filter Data for requirement.</a:t>
          </a:r>
        </a:p>
      </dsp:txBody>
      <dsp:txXfrm>
        <a:off x="6829892" y="0"/>
        <a:ext cx="1084052" cy="1609090"/>
      </dsp:txXfrm>
    </dsp:sp>
    <dsp:sp modelId="{DD760686-65DA-40AB-B06F-90E7D34A8599}">
      <dsp:nvSpPr>
        <dsp:cNvPr id="0" name=""/>
        <dsp:cNvSpPr/>
      </dsp:nvSpPr>
      <dsp:spPr>
        <a:xfrm>
          <a:off x="7170782" y="1810226"/>
          <a:ext cx="402272" cy="402272"/>
        </a:xfrm>
        <a:prstGeom prst="ellipse">
          <a:avLst/>
        </a:prstGeom>
        <a:gradFill rotWithShape="0">
          <a:gsLst>
            <a:gs pos="0">
              <a:schemeClr val="accent1">
                <a:shade val="50000"/>
                <a:hueOff val="-175902"/>
                <a:satOff val="15629"/>
                <a:lumOff val="20037"/>
                <a:alphaOff val="0"/>
                <a:lumMod val="157000"/>
                <a:satMod val="101000"/>
              </a:schemeClr>
            </a:gs>
            <a:gs pos="50000">
              <a:schemeClr val="accent1">
                <a:shade val="50000"/>
                <a:hueOff val="-175902"/>
                <a:satOff val="15629"/>
                <a:lumOff val="20037"/>
                <a:alphaOff val="0"/>
                <a:lumMod val="137000"/>
                <a:satMod val="103000"/>
              </a:schemeClr>
            </a:gs>
            <a:gs pos="100000">
              <a:schemeClr val="accent1">
                <a:shade val="50000"/>
                <a:hueOff val="-175902"/>
                <a:satOff val="15629"/>
                <a:lumOff val="20037"/>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A54DF4-035E-4CB2-A649-6C8936D44E51}">
      <dsp:nvSpPr>
        <dsp:cNvPr id="0" name=""/>
        <dsp:cNvSpPr/>
      </dsp:nvSpPr>
      <dsp:spPr>
        <a:xfrm>
          <a:off x="7968147" y="2413634"/>
          <a:ext cx="1084052" cy="160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IN" sz="900" kern="1200" dirty="0"/>
            <a:t>Removing outliers</a:t>
          </a:r>
        </a:p>
      </dsp:txBody>
      <dsp:txXfrm>
        <a:off x="7968147" y="2413634"/>
        <a:ext cx="1084052" cy="1609090"/>
      </dsp:txXfrm>
    </dsp:sp>
    <dsp:sp modelId="{A55EE53A-C24F-41A8-8606-39418F9FCC33}">
      <dsp:nvSpPr>
        <dsp:cNvPr id="0" name=""/>
        <dsp:cNvSpPr/>
      </dsp:nvSpPr>
      <dsp:spPr>
        <a:xfrm>
          <a:off x="8309038" y="1810226"/>
          <a:ext cx="402272" cy="402272"/>
        </a:xfrm>
        <a:prstGeom prst="ellipse">
          <a:avLst/>
        </a:prstGeom>
        <a:gradFill rotWithShape="0">
          <a:gsLst>
            <a:gs pos="0">
              <a:schemeClr val="accent1">
                <a:shade val="50000"/>
                <a:hueOff val="-87951"/>
                <a:satOff val="7814"/>
                <a:lumOff val="10018"/>
                <a:alphaOff val="0"/>
                <a:lumMod val="157000"/>
                <a:satMod val="101000"/>
              </a:schemeClr>
            </a:gs>
            <a:gs pos="50000">
              <a:schemeClr val="accent1">
                <a:shade val="50000"/>
                <a:hueOff val="-87951"/>
                <a:satOff val="7814"/>
                <a:lumOff val="10018"/>
                <a:alphaOff val="0"/>
                <a:lumMod val="137000"/>
                <a:satMod val="103000"/>
              </a:schemeClr>
            </a:gs>
            <a:gs pos="100000">
              <a:schemeClr val="accent1">
                <a:shade val="50000"/>
                <a:hueOff val="-87951"/>
                <a:satOff val="7814"/>
                <a:lumOff val="10018"/>
                <a:alphaOff val="0"/>
                <a:lumMod val="115000"/>
                <a:satMod val="109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2/13/2024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2/13/2024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2/13/2024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2/13/2024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2/13/2024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2/13/2024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2/13/2024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2/13/2024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2/13/2024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2/13/2024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2/13/2024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2/13/2024</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Lending Club Case Study</a:t>
            </a:r>
          </a:p>
        </p:txBody>
      </p:sp>
      <p:sp>
        <p:nvSpPr>
          <p:cNvPr id="3" name="Subtitle 2"/>
          <p:cNvSpPr>
            <a:spLocks noGrp="1"/>
          </p:cNvSpPr>
          <p:nvPr>
            <p:ph type="subTitle" idx="1"/>
          </p:nvPr>
        </p:nvSpPr>
        <p:spPr/>
        <p:txBody>
          <a:bodyPr/>
          <a:lstStyle/>
          <a:p>
            <a:r>
              <a:rPr lang="en-US" dirty="0">
                <a:solidFill>
                  <a:schemeClr val="accent1">
                    <a:lumMod val="60000"/>
                    <a:lumOff val="40000"/>
                  </a:schemeClr>
                </a:solidFill>
              </a:rPr>
              <a:t>Team</a:t>
            </a:r>
            <a:r>
              <a:rPr lang="en-US" dirty="0"/>
              <a:t>:</a:t>
            </a:r>
          </a:p>
          <a:p>
            <a:r>
              <a:rPr lang="en-US" dirty="0"/>
              <a:t>	Nishant Mundhra</a:t>
            </a:r>
          </a:p>
          <a:p>
            <a:r>
              <a:rPr lang="en-US" dirty="0"/>
              <a:t>	Indu Mary Philip </a:t>
            </a:r>
          </a:p>
          <a:p>
            <a:r>
              <a:rPr lang="en-US" dirty="0"/>
              <a:t>	</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E09D0FD-EB97-19E2-53E6-F4664BAEDD71}"/>
              </a:ext>
            </a:extLst>
          </p:cNvPr>
          <p:cNvSpPr>
            <a:spLocks noGrp="1"/>
          </p:cNvSpPr>
          <p:nvPr>
            <p:ph type="title"/>
          </p:nvPr>
        </p:nvSpPr>
        <p:spPr>
          <a:xfrm>
            <a:off x="1522413" y="685800"/>
            <a:ext cx="4114800" cy="1925638"/>
          </a:xfrm>
        </p:spPr>
        <p:txBody>
          <a:bodyPr/>
          <a:lstStyle/>
          <a:p>
            <a:r>
              <a:rPr lang="en-US" dirty="0"/>
              <a:t>Employment Length Vs Loan Status</a:t>
            </a:r>
          </a:p>
        </p:txBody>
      </p:sp>
      <p:pic>
        <p:nvPicPr>
          <p:cNvPr id="10" name="Picture 9">
            <a:extLst>
              <a:ext uri="{FF2B5EF4-FFF2-40B4-BE49-F238E27FC236}">
                <a16:creationId xmlns:a16="http://schemas.microsoft.com/office/drawing/2014/main" id="{59A3B1D5-A7FC-ED03-7ED7-4AAD722001DA}"/>
              </a:ext>
            </a:extLst>
          </p:cNvPr>
          <p:cNvPicPr>
            <a:picLocks noChangeAspect="1"/>
          </p:cNvPicPr>
          <p:nvPr/>
        </p:nvPicPr>
        <p:blipFill>
          <a:blip r:embed="rId2"/>
          <a:stretch>
            <a:fillRect/>
          </a:stretch>
        </p:blipFill>
        <p:spPr>
          <a:xfrm>
            <a:off x="6025925" y="1534937"/>
            <a:ext cx="6172198" cy="3687888"/>
          </a:xfrm>
          <a:prstGeom prst="rect">
            <a:avLst/>
          </a:prstGeom>
          <a:noFill/>
          <a:effectLst>
            <a:outerShdw blurRad="152400" dist="50800" dir="10800000" algn="r" rotWithShape="0">
              <a:prstClr val="black">
                <a:alpha val="25000"/>
              </a:prstClr>
            </a:outerShdw>
          </a:effectLst>
        </p:spPr>
      </p:pic>
      <p:sp>
        <p:nvSpPr>
          <p:cNvPr id="23" name="Text Placeholder 3">
            <a:extLst>
              <a:ext uri="{FF2B5EF4-FFF2-40B4-BE49-F238E27FC236}">
                <a16:creationId xmlns:a16="http://schemas.microsoft.com/office/drawing/2014/main" id="{C5A5E6A0-907A-F6BF-7940-E399A9FD3B97}"/>
              </a:ext>
            </a:extLst>
          </p:cNvPr>
          <p:cNvSpPr>
            <a:spLocks noGrp="1"/>
          </p:cNvSpPr>
          <p:nvPr>
            <p:ph type="body" sz="half" idx="2"/>
          </p:nvPr>
        </p:nvSpPr>
        <p:spPr>
          <a:xfrm>
            <a:off x="1522413" y="2895599"/>
            <a:ext cx="4114800" cy="2590800"/>
          </a:xfrm>
        </p:spPr>
        <p:txBody>
          <a:bodyPr/>
          <a:lstStyle/>
          <a:p>
            <a:pPr marL="342900" indent="-342900">
              <a:buFont typeface="Wingdings" panose="05000000000000000000" pitchFamily="2" charset="2"/>
              <a:buChar char="ü"/>
            </a:pPr>
            <a:r>
              <a:rPr lang="en-US" dirty="0"/>
              <a:t>It can be clearly understood that across all the Employment tenure buckets most of the loans are fully paid.</a:t>
            </a:r>
          </a:p>
          <a:p>
            <a:r>
              <a:rPr lang="en-US" dirty="0">
                <a:solidFill>
                  <a:schemeClr val="accent2">
                    <a:lumMod val="40000"/>
                    <a:lumOff val="60000"/>
                  </a:schemeClr>
                </a:solidFill>
              </a:rPr>
              <a:t>The trend of Defaulters and current keep decreasing as the tenure increases</a:t>
            </a:r>
          </a:p>
        </p:txBody>
      </p:sp>
    </p:spTree>
    <p:extLst>
      <p:ext uri="{BB962C8B-B14F-4D97-AF65-F5344CB8AC3E}">
        <p14:creationId xmlns:p14="http://schemas.microsoft.com/office/powerpoint/2010/main" val="318096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7361386-8D36-B69F-A66F-69F765A1ECAA}"/>
              </a:ext>
            </a:extLst>
          </p:cNvPr>
          <p:cNvSpPr>
            <a:spLocks noGrp="1"/>
          </p:cNvSpPr>
          <p:nvPr>
            <p:ph type="title"/>
          </p:nvPr>
        </p:nvSpPr>
        <p:spPr>
          <a:xfrm>
            <a:off x="1522413" y="685800"/>
            <a:ext cx="4114800" cy="1925638"/>
          </a:xfrm>
        </p:spPr>
        <p:txBody>
          <a:bodyPr/>
          <a:lstStyle/>
          <a:p>
            <a:r>
              <a:rPr lang="en-US" dirty="0"/>
              <a:t>Annual Income Vs Loan Status</a:t>
            </a:r>
          </a:p>
        </p:txBody>
      </p:sp>
      <p:pic>
        <p:nvPicPr>
          <p:cNvPr id="6" name="Picture 5">
            <a:extLst>
              <a:ext uri="{FF2B5EF4-FFF2-40B4-BE49-F238E27FC236}">
                <a16:creationId xmlns:a16="http://schemas.microsoft.com/office/drawing/2014/main" id="{5DE13116-1913-C0E2-3D88-D77523A08EEE}"/>
              </a:ext>
            </a:extLst>
          </p:cNvPr>
          <p:cNvPicPr>
            <a:picLocks noChangeAspect="1"/>
          </p:cNvPicPr>
          <p:nvPr/>
        </p:nvPicPr>
        <p:blipFill>
          <a:blip r:embed="rId2"/>
          <a:stretch>
            <a:fillRect/>
          </a:stretch>
        </p:blipFill>
        <p:spPr>
          <a:xfrm>
            <a:off x="6025925" y="1604374"/>
            <a:ext cx="6172198" cy="3549014"/>
          </a:xfrm>
          <a:prstGeom prst="rect">
            <a:avLst/>
          </a:prstGeom>
          <a:noFill/>
          <a:effectLst>
            <a:outerShdw blurRad="152400" dist="50800" dir="10800000" algn="r" rotWithShape="0">
              <a:prstClr val="black">
                <a:alpha val="25000"/>
              </a:prstClr>
            </a:outerShdw>
          </a:effectLst>
        </p:spPr>
      </p:pic>
      <p:sp>
        <p:nvSpPr>
          <p:cNvPr id="13" name="Text Placeholder 3">
            <a:extLst>
              <a:ext uri="{FF2B5EF4-FFF2-40B4-BE49-F238E27FC236}">
                <a16:creationId xmlns:a16="http://schemas.microsoft.com/office/drawing/2014/main" id="{F8C7A39B-CDC8-460B-3391-ECD43B1C0F4A}"/>
              </a:ext>
            </a:extLst>
          </p:cNvPr>
          <p:cNvSpPr>
            <a:spLocks noGrp="1"/>
          </p:cNvSpPr>
          <p:nvPr>
            <p:ph type="body" sz="half" idx="2"/>
          </p:nvPr>
        </p:nvSpPr>
        <p:spPr>
          <a:xfrm>
            <a:off x="1522413" y="2895599"/>
            <a:ext cx="4114800" cy="2590800"/>
          </a:xfrm>
        </p:spPr>
        <p:txBody>
          <a:bodyPr/>
          <a:lstStyle/>
          <a:p>
            <a:pPr marL="342900" indent="-342900">
              <a:buFont typeface="Wingdings" panose="05000000000000000000" pitchFamily="2" charset="2"/>
              <a:buChar char="Ø"/>
            </a:pPr>
            <a:r>
              <a:rPr lang="en-US" dirty="0"/>
              <a:t>The mid band is consistent with their loan payment patterns.</a:t>
            </a:r>
          </a:p>
          <a:p>
            <a:r>
              <a:rPr lang="en-US" dirty="0">
                <a:solidFill>
                  <a:schemeClr val="accent2">
                    <a:lumMod val="40000"/>
                    <a:lumOff val="60000"/>
                  </a:schemeClr>
                </a:solidFill>
              </a:rPr>
              <a:t>There are many high-income employees that are defaulters.</a:t>
            </a:r>
          </a:p>
        </p:txBody>
      </p:sp>
    </p:spTree>
    <p:extLst>
      <p:ext uri="{BB962C8B-B14F-4D97-AF65-F5344CB8AC3E}">
        <p14:creationId xmlns:p14="http://schemas.microsoft.com/office/powerpoint/2010/main" val="236407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63F1-A2CD-2674-32BF-FF7366AE9FC9}"/>
              </a:ext>
            </a:extLst>
          </p:cNvPr>
          <p:cNvSpPr>
            <a:spLocks noGrp="1"/>
          </p:cNvSpPr>
          <p:nvPr>
            <p:ph type="title"/>
          </p:nvPr>
        </p:nvSpPr>
        <p:spPr>
          <a:xfrm>
            <a:off x="1522413" y="685800"/>
            <a:ext cx="4114800" cy="1925638"/>
          </a:xfrm>
        </p:spPr>
        <p:txBody>
          <a:bodyPr anchor="b">
            <a:normAutofit/>
          </a:bodyPr>
          <a:lstStyle/>
          <a:p>
            <a:r>
              <a:rPr lang="en-US" dirty="0"/>
              <a:t>Debt-to-income</a:t>
            </a:r>
          </a:p>
        </p:txBody>
      </p:sp>
      <p:pic>
        <p:nvPicPr>
          <p:cNvPr id="6" name="Picture 5">
            <a:extLst>
              <a:ext uri="{FF2B5EF4-FFF2-40B4-BE49-F238E27FC236}">
                <a16:creationId xmlns:a16="http://schemas.microsoft.com/office/drawing/2014/main" id="{978967AB-67F3-53B8-BD38-53F881A64634}"/>
              </a:ext>
            </a:extLst>
          </p:cNvPr>
          <p:cNvPicPr>
            <a:picLocks noChangeAspect="1"/>
          </p:cNvPicPr>
          <p:nvPr/>
        </p:nvPicPr>
        <p:blipFill>
          <a:blip r:embed="rId2"/>
          <a:stretch>
            <a:fillRect/>
          </a:stretch>
        </p:blipFill>
        <p:spPr>
          <a:xfrm>
            <a:off x="6025925" y="1573514"/>
            <a:ext cx="6172198" cy="3610735"/>
          </a:xfrm>
          <a:prstGeom prst="rect">
            <a:avLst/>
          </a:prstGeom>
          <a:noFill/>
          <a:effectLst>
            <a:outerShdw blurRad="152400" dist="50800" dir="10800000" algn="r" rotWithShape="0">
              <a:prstClr val="black">
                <a:alpha val="25000"/>
              </a:prstClr>
            </a:outerShdw>
          </a:effectLst>
        </p:spPr>
      </p:pic>
      <p:sp>
        <p:nvSpPr>
          <p:cNvPr id="4" name="Text Placeholder 3">
            <a:extLst>
              <a:ext uri="{FF2B5EF4-FFF2-40B4-BE49-F238E27FC236}">
                <a16:creationId xmlns:a16="http://schemas.microsoft.com/office/drawing/2014/main" id="{C7774303-8144-CFD2-75C1-EE1B67CB1929}"/>
              </a:ext>
            </a:extLst>
          </p:cNvPr>
          <p:cNvSpPr>
            <a:spLocks noGrp="1"/>
          </p:cNvSpPr>
          <p:nvPr>
            <p:ph type="body" sz="half" idx="2"/>
          </p:nvPr>
        </p:nvSpPr>
        <p:spPr>
          <a:xfrm>
            <a:off x="1522413" y="2895599"/>
            <a:ext cx="4114800" cy="2590800"/>
          </a:xfrm>
        </p:spPr>
        <p:txBody>
          <a:bodyPr>
            <a:noAutofit/>
          </a:bodyPr>
          <a:lstStyle/>
          <a:p>
            <a:r>
              <a:rPr lang="en-US" sz="1800" b="0" i="0" dirty="0">
                <a:effectLst/>
              </a:rPr>
              <a:t>Your debt-to-income ratio (DTI) is all your monthly debt payments divided by your gross monthly income. This number is one way lenders measure your ability to manage the monthly payments to repay the money you plan to borrow.</a:t>
            </a:r>
          </a:p>
          <a:p>
            <a:pPr marL="342900" indent="-342900">
              <a:buFont typeface="Wingdings" panose="05000000000000000000" pitchFamily="2" charset="2"/>
              <a:buChar char="v"/>
            </a:pPr>
            <a:r>
              <a:rPr lang="en-US" sz="1800" dirty="0"/>
              <a:t>Frequency is highest across DTI ratio from 0.1 to 0.2 which is favorable </a:t>
            </a:r>
          </a:p>
        </p:txBody>
      </p:sp>
    </p:spTree>
    <p:extLst>
      <p:ext uri="{BB962C8B-B14F-4D97-AF65-F5344CB8AC3E}">
        <p14:creationId xmlns:p14="http://schemas.microsoft.com/office/powerpoint/2010/main" val="260014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D1EFDFF-6EE5-C26A-7A03-F660BA8F071D}"/>
              </a:ext>
            </a:extLst>
          </p:cNvPr>
          <p:cNvSpPr>
            <a:spLocks noGrp="1"/>
          </p:cNvSpPr>
          <p:nvPr>
            <p:ph type="title"/>
          </p:nvPr>
        </p:nvSpPr>
        <p:spPr>
          <a:xfrm>
            <a:off x="1522413" y="685800"/>
            <a:ext cx="4114800" cy="1925638"/>
          </a:xfrm>
        </p:spPr>
        <p:txBody>
          <a:bodyPr anchor="b">
            <a:normAutofit/>
          </a:bodyPr>
          <a:lstStyle/>
          <a:p>
            <a:r>
              <a:rPr lang="en-US" dirty="0"/>
              <a:t>Loan Utilization Rate</a:t>
            </a:r>
          </a:p>
        </p:txBody>
      </p:sp>
      <p:pic>
        <p:nvPicPr>
          <p:cNvPr id="8" name="Picture 7">
            <a:extLst>
              <a:ext uri="{FF2B5EF4-FFF2-40B4-BE49-F238E27FC236}">
                <a16:creationId xmlns:a16="http://schemas.microsoft.com/office/drawing/2014/main" id="{FE4D05C0-A9E8-601D-91FF-81E08FDC96FA}"/>
              </a:ext>
            </a:extLst>
          </p:cNvPr>
          <p:cNvPicPr>
            <a:picLocks noChangeAspect="1"/>
          </p:cNvPicPr>
          <p:nvPr/>
        </p:nvPicPr>
        <p:blipFill>
          <a:blip r:embed="rId2"/>
          <a:stretch>
            <a:fillRect/>
          </a:stretch>
        </p:blipFill>
        <p:spPr>
          <a:xfrm>
            <a:off x="6025925" y="1627520"/>
            <a:ext cx="6172198" cy="3502722"/>
          </a:xfrm>
          <a:prstGeom prst="rect">
            <a:avLst/>
          </a:prstGeom>
          <a:noFill/>
          <a:effectLst>
            <a:outerShdw blurRad="152400" dist="50800" dir="10800000" algn="r" rotWithShape="0">
              <a:prstClr val="black">
                <a:alpha val="25000"/>
              </a:prstClr>
            </a:outerShdw>
          </a:effectLst>
        </p:spPr>
      </p:pic>
      <p:sp>
        <p:nvSpPr>
          <p:cNvPr id="13" name="Text Placeholder 3">
            <a:extLst>
              <a:ext uri="{FF2B5EF4-FFF2-40B4-BE49-F238E27FC236}">
                <a16:creationId xmlns:a16="http://schemas.microsoft.com/office/drawing/2014/main" id="{0497477F-D34C-9028-D1C9-D8977676C4A0}"/>
              </a:ext>
            </a:extLst>
          </p:cNvPr>
          <p:cNvSpPr>
            <a:spLocks noGrp="1"/>
          </p:cNvSpPr>
          <p:nvPr>
            <p:ph type="body" sz="half" idx="2"/>
          </p:nvPr>
        </p:nvSpPr>
        <p:spPr>
          <a:xfrm>
            <a:off x="1522413" y="2895599"/>
            <a:ext cx="4114800" cy="2590800"/>
          </a:xfrm>
        </p:spPr>
        <p:txBody>
          <a:bodyPr>
            <a:normAutofit fontScale="85000" lnSpcReduction="20000"/>
          </a:bodyPr>
          <a:lstStyle/>
          <a:p>
            <a:r>
              <a:rPr lang="en-US" b="0" i="0" dirty="0">
                <a:effectLst/>
              </a:rPr>
              <a:t>Total Utilization of Revolving Loan Commitments means, as at any date of determination, the sum of (</a:t>
            </a:r>
            <a:r>
              <a:rPr lang="en-US" b="0" i="0" dirty="0" err="1">
                <a:effectLst/>
              </a:rPr>
              <a:t>i</a:t>
            </a:r>
            <a:r>
              <a:rPr lang="en-US" b="0" i="0" dirty="0">
                <a:effectLst/>
              </a:rPr>
              <a:t>) the aggregate principal amount of all outstanding Revolving Loans plus (ii) the aggregate principal amount of all outstanding Swing Line Loans plus (iii) the Letter of Credit Usage.</a:t>
            </a:r>
          </a:p>
          <a:p>
            <a:pPr marL="342900" indent="-342900">
              <a:buFont typeface="Wingdings" panose="05000000000000000000" pitchFamily="2" charset="2"/>
              <a:buChar char="v"/>
            </a:pPr>
            <a:r>
              <a:rPr lang="en-US" dirty="0"/>
              <a:t>The currently unpaid loans needs to be closely monitored as the Loan Utilization Rate seems to be weighing high</a:t>
            </a:r>
            <a:endParaRPr lang="en-US" b="0" i="0" dirty="0">
              <a:effectLst/>
            </a:endParaRPr>
          </a:p>
          <a:p>
            <a:endParaRPr lang="en-US" dirty="0"/>
          </a:p>
          <a:p>
            <a:endParaRPr lang="en-US" dirty="0"/>
          </a:p>
        </p:txBody>
      </p:sp>
    </p:spTree>
    <p:extLst>
      <p:ext uri="{BB962C8B-B14F-4D97-AF65-F5344CB8AC3E}">
        <p14:creationId xmlns:p14="http://schemas.microsoft.com/office/powerpoint/2010/main" val="260820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0292-E21A-9A5A-898F-58007084C304}"/>
              </a:ext>
            </a:extLst>
          </p:cNvPr>
          <p:cNvSpPr>
            <a:spLocks noGrp="1"/>
          </p:cNvSpPr>
          <p:nvPr>
            <p:ph type="title"/>
          </p:nvPr>
        </p:nvSpPr>
        <p:spPr>
          <a:xfrm>
            <a:off x="1522412" y="685800"/>
            <a:ext cx="8381999" cy="838200"/>
          </a:xfrm>
        </p:spPr>
        <p:txBody>
          <a:bodyPr/>
          <a:lstStyle/>
          <a:p>
            <a:r>
              <a:rPr lang="en-US" dirty="0"/>
              <a:t>Recommendations</a:t>
            </a:r>
          </a:p>
        </p:txBody>
      </p:sp>
      <p:sp>
        <p:nvSpPr>
          <p:cNvPr id="4" name="Text Placeholder 3">
            <a:extLst>
              <a:ext uri="{FF2B5EF4-FFF2-40B4-BE49-F238E27FC236}">
                <a16:creationId xmlns:a16="http://schemas.microsoft.com/office/drawing/2014/main" id="{44552426-F710-F63A-9D64-0665262AF46D}"/>
              </a:ext>
            </a:extLst>
          </p:cNvPr>
          <p:cNvSpPr>
            <a:spLocks noGrp="1"/>
          </p:cNvSpPr>
          <p:nvPr>
            <p:ph type="body" sz="half" idx="2"/>
          </p:nvPr>
        </p:nvSpPr>
        <p:spPr>
          <a:xfrm>
            <a:off x="1522413" y="2895599"/>
            <a:ext cx="4114800" cy="1371601"/>
          </a:xfrm>
        </p:spPr>
        <p:txBody>
          <a:bodyPr>
            <a:noAutofit/>
          </a:bodyPr>
          <a:lstStyle/>
          <a:p>
            <a:r>
              <a:rPr lang="en-US" sz="1200" dirty="0">
                <a:solidFill>
                  <a:schemeClr val="tx1">
                    <a:lumMod val="75000"/>
                    <a:lumOff val="25000"/>
                  </a:schemeClr>
                </a:solidFill>
              </a:rPr>
              <a:t>Recommendations</a:t>
            </a:r>
          </a:p>
          <a:p>
            <a:r>
              <a:rPr lang="en-US" sz="1200" dirty="0">
                <a:solidFill>
                  <a:schemeClr val="tx1">
                    <a:lumMod val="75000"/>
                    <a:lumOff val="25000"/>
                  </a:schemeClr>
                </a:solidFill>
              </a:rPr>
              <a:t>Major Driving factor which can be used to predict the chance of defaulting and avoiding Credit Loss:</a:t>
            </a:r>
          </a:p>
          <a:p>
            <a:r>
              <a:rPr lang="en-US" sz="1200" dirty="0">
                <a:solidFill>
                  <a:schemeClr val="tx1">
                    <a:lumMod val="75000"/>
                    <a:lumOff val="25000"/>
                  </a:schemeClr>
                </a:solidFill>
              </a:rPr>
              <a:t>    1. DTI </a:t>
            </a:r>
          </a:p>
          <a:p>
            <a:r>
              <a:rPr lang="en-US" sz="1200" dirty="0">
                <a:solidFill>
                  <a:schemeClr val="tx1">
                    <a:lumMod val="75000"/>
                    <a:lumOff val="25000"/>
                  </a:schemeClr>
                </a:solidFill>
              </a:rPr>
              <a:t>    2. Annual income</a:t>
            </a:r>
          </a:p>
          <a:p>
            <a:r>
              <a:rPr lang="en-US" sz="1200" dirty="0">
                <a:solidFill>
                  <a:schemeClr val="tx1">
                    <a:lumMod val="75000"/>
                    <a:lumOff val="25000"/>
                  </a:schemeClr>
                </a:solidFill>
              </a:rPr>
              <a:t>    3. Interest Rates</a:t>
            </a:r>
          </a:p>
          <a:p>
            <a:endParaRPr lang="en-US" sz="1200" dirty="0"/>
          </a:p>
        </p:txBody>
      </p:sp>
    </p:spTree>
    <p:extLst>
      <p:ext uri="{BB962C8B-B14F-4D97-AF65-F5344CB8AC3E}">
        <p14:creationId xmlns:p14="http://schemas.microsoft.com/office/powerpoint/2010/main" val="375777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642DE-E9F9-8528-C825-5175F2FD3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36E6A-6E40-16D4-71A6-49993243049E}"/>
              </a:ext>
            </a:extLst>
          </p:cNvPr>
          <p:cNvSpPr>
            <a:spLocks noGrp="1"/>
          </p:cNvSpPr>
          <p:nvPr>
            <p:ph type="title"/>
          </p:nvPr>
        </p:nvSpPr>
        <p:spPr/>
        <p:txBody>
          <a:bodyPr/>
          <a:lstStyle/>
          <a:p>
            <a:r>
              <a:rPr lang="en-US" dirty="0"/>
              <a:t>Recommendations</a:t>
            </a:r>
          </a:p>
        </p:txBody>
      </p:sp>
      <p:sp>
        <p:nvSpPr>
          <p:cNvPr id="3" name="Text Placeholder 3">
            <a:extLst>
              <a:ext uri="{FF2B5EF4-FFF2-40B4-BE49-F238E27FC236}">
                <a16:creationId xmlns:a16="http://schemas.microsoft.com/office/drawing/2014/main" id="{0B5CD76E-C5D4-12DA-22A1-C7553BB4B7E2}"/>
              </a:ext>
            </a:extLst>
          </p:cNvPr>
          <p:cNvSpPr txBox="1">
            <a:spLocks/>
          </p:cNvSpPr>
          <p:nvPr/>
        </p:nvSpPr>
        <p:spPr>
          <a:xfrm>
            <a:off x="1522412" y="2057399"/>
            <a:ext cx="8305799" cy="1371601"/>
          </a:xfrm>
          <a:prstGeom prst="rect">
            <a:avLst/>
          </a:prstGeom>
        </p:spPr>
        <p:txBody>
          <a:bodyPr>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0" indent="0">
              <a:buNone/>
            </a:pPr>
            <a:r>
              <a:rPr lang="en-US" sz="1600" b="1" dirty="0">
                <a:solidFill>
                  <a:schemeClr val="tx1">
                    <a:lumMod val="75000"/>
                    <a:lumOff val="25000"/>
                  </a:schemeClr>
                </a:solidFill>
              </a:rPr>
              <a:t>Recommendations</a:t>
            </a:r>
          </a:p>
          <a:p>
            <a:pPr marL="0" indent="0">
              <a:buNone/>
            </a:pPr>
            <a:r>
              <a:rPr lang="en-US" sz="1400" dirty="0">
                <a:solidFill>
                  <a:schemeClr val="tx1">
                    <a:lumMod val="75000"/>
                    <a:lumOff val="25000"/>
                  </a:schemeClr>
                </a:solidFill>
              </a:rPr>
              <a:t>Major Driving factor which can be used to predict the chance of defaulting and avoiding Credit Loss:</a:t>
            </a:r>
          </a:p>
          <a:p>
            <a:pPr marL="690562" lvl="2">
              <a:buAutoNum type="arabicPeriod"/>
            </a:pPr>
            <a:r>
              <a:rPr lang="en-US" sz="1400" dirty="0">
                <a:solidFill>
                  <a:schemeClr val="tx1">
                    <a:lumMod val="75000"/>
                    <a:lumOff val="25000"/>
                  </a:schemeClr>
                </a:solidFill>
              </a:rPr>
              <a:t>DTI </a:t>
            </a:r>
          </a:p>
          <a:p>
            <a:pPr marL="690562" lvl="2">
              <a:buAutoNum type="arabicPeriod"/>
            </a:pPr>
            <a:r>
              <a:rPr lang="en-US" sz="1400" dirty="0">
                <a:solidFill>
                  <a:schemeClr val="tx1">
                    <a:lumMod val="75000"/>
                    <a:lumOff val="25000"/>
                  </a:schemeClr>
                </a:solidFill>
              </a:rPr>
              <a:t>Loan </a:t>
            </a:r>
            <a:r>
              <a:rPr lang="en-US" sz="1400" dirty="0" err="1">
                <a:solidFill>
                  <a:schemeClr val="tx1">
                    <a:lumMod val="75000"/>
                    <a:lumOff val="25000"/>
                  </a:schemeClr>
                </a:solidFill>
              </a:rPr>
              <a:t>Utilisation</a:t>
            </a:r>
            <a:r>
              <a:rPr lang="en-US" sz="1400" dirty="0">
                <a:solidFill>
                  <a:schemeClr val="tx1">
                    <a:lumMod val="75000"/>
                    <a:lumOff val="25000"/>
                  </a:schemeClr>
                </a:solidFill>
              </a:rPr>
              <a:t> Rate</a:t>
            </a:r>
          </a:p>
          <a:p>
            <a:pPr marL="690562" lvl="2">
              <a:buAutoNum type="arabicPeriod"/>
            </a:pPr>
            <a:r>
              <a:rPr lang="en-US" sz="1400" dirty="0">
                <a:solidFill>
                  <a:schemeClr val="tx1">
                    <a:lumMod val="75000"/>
                    <a:lumOff val="25000"/>
                  </a:schemeClr>
                </a:solidFill>
              </a:rPr>
              <a:t>Annual income</a:t>
            </a:r>
          </a:p>
          <a:p>
            <a:pPr marL="690562" lvl="2">
              <a:buAutoNum type="arabicPeriod"/>
            </a:pPr>
            <a:r>
              <a:rPr lang="en-US" sz="1400" dirty="0">
                <a:solidFill>
                  <a:schemeClr val="tx1">
                    <a:lumMod val="75000"/>
                    <a:lumOff val="25000"/>
                  </a:schemeClr>
                </a:solidFill>
              </a:rPr>
              <a:t>Interest Rates</a:t>
            </a:r>
          </a:p>
          <a:p>
            <a:pPr marL="0" indent="0">
              <a:buNone/>
            </a:pPr>
            <a:r>
              <a:rPr lang="en-US" sz="1600" b="1" dirty="0">
                <a:solidFill>
                  <a:schemeClr val="tx1">
                    <a:lumMod val="75000"/>
                    <a:lumOff val="25000"/>
                  </a:schemeClr>
                </a:solidFill>
              </a:rPr>
              <a:t>Other considerations for 'defaults’ :</a:t>
            </a:r>
          </a:p>
          <a:p>
            <a:pPr marL="690562" lvl="2">
              <a:buFont typeface="+mj-lt"/>
              <a:buAutoNum type="arabicPeriod"/>
            </a:pPr>
            <a:r>
              <a:rPr lang="en-US" sz="1400" dirty="0">
                <a:solidFill>
                  <a:schemeClr val="tx1">
                    <a:lumMod val="75000"/>
                    <a:lumOff val="25000"/>
                  </a:schemeClr>
                </a:solidFill>
              </a:rPr>
              <a:t>Borrowers having annual income in the range 50000-100000.</a:t>
            </a:r>
          </a:p>
          <a:p>
            <a:pPr marL="690562" lvl="2">
              <a:buFont typeface="+mj-lt"/>
              <a:buAutoNum type="arabicPeriod"/>
            </a:pPr>
            <a:r>
              <a:rPr lang="en-US" sz="1400" dirty="0">
                <a:solidFill>
                  <a:schemeClr val="tx1">
                    <a:lumMod val="75000"/>
                    <a:lumOff val="25000"/>
                  </a:schemeClr>
                </a:solidFill>
              </a:rPr>
              <a:t>Borrowers having Public Recorded Bankruptcy.</a:t>
            </a:r>
          </a:p>
          <a:p>
            <a:pPr marL="690562" lvl="2">
              <a:buFont typeface="+mj-lt"/>
              <a:buAutoNum type="arabicPeriod"/>
            </a:pPr>
            <a:r>
              <a:rPr lang="en-US" sz="1400" dirty="0">
                <a:solidFill>
                  <a:schemeClr val="tx1">
                    <a:lumMod val="75000"/>
                    <a:lumOff val="25000"/>
                  </a:schemeClr>
                </a:solidFill>
              </a:rPr>
              <a:t>Borrowers with very high Debt to Income value.</a:t>
            </a:r>
          </a:p>
          <a:p>
            <a:pPr marL="690562" lvl="2">
              <a:buFont typeface="+mj-lt"/>
              <a:buAutoNum type="arabicPeriod"/>
            </a:pPr>
            <a:r>
              <a:rPr lang="en-US" sz="1400" dirty="0">
                <a:solidFill>
                  <a:schemeClr val="tx1">
                    <a:lumMod val="75000"/>
                    <a:lumOff val="25000"/>
                  </a:schemeClr>
                </a:solidFill>
              </a:rPr>
              <a:t>Borrowers with working experience 10+ years.</a:t>
            </a:r>
          </a:p>
          <a:p>
            <a:endParaRPr lang="en-US" sz="1200" dirty="0"/>
          </a:p>
        </p:txBody>
      </p:sp>
    </p:spTree>
    <p:extLst>
      <p:ext uri="{BB962C8B-B14F-4D97-AF65-F5344CB8AC3E}">
        <p14:creationId xmlns:p14="http://schemas.microsoft.com/office/powerpoint/2010/main" val="125747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sz="3600" dirty="0"/>
              <a:t>Objective</a:t>
            </a:r>
            <a:endParaRPr lang="en-US" dirty="0"/>
          </a:p>
        </p:txBody>
      </p:sp>
      <p:sp>
        <p:nvSpPr>
          <p:cNvPr id="14" name="Content Placeholder 13"/>
          <p:cNvSpPr>
            <a:spLocks noGrp="1"/>
          </p:cNvSpPr>
          <p:nvPr>
            <p:ph idx="1"/>
          </p:nvPr>
        </p:nvSpPr>
        <p:spPr/>
        <p:txBody>
          <a:bodyPr>
            <a:normAutofit fontScale="92500" lnSpcReduction="20000"/>
          </a:bodyPr>
          <a:lstStyle/>
          <a:p>
            <a:r>
              <a:rPr lang="en-IN" sz="2400" dirty="0"/>
              <a:t>The Objective of this case study is to implement EDA technique on a real-world problem and understand the insights and present in a business first manner via presentation.</a:t>
            </a:r>
          </a:p>
          <a:p>
            <a:endParaRPr lang="en-IN" sz="2400" dirty="0"/>
          </a:p>
          <a:p>
            <a:r>
              <a:rPr lang="en-IN" sz="2400" dirty="0"/>
              <a:t>Benefits of the case study:</a:t>
            </a:r>
          </a:p>
          <a:p>
            <a:pPr marL="285750" indent="-285750">
              <a:buFont typeface="Wingdings" panose="05000000000000000000" pitchFamily="2" charset="2"/>
              <a:buChar char="Ø"/>
            </a:pPr>
            <a:r>
              <a:rPr lang="en-IN" sz="2400" dirty="0"/>
              <a:t>Gives an idea about how EDA is used in real life business problems.</a:t>
            </a:r>
          </a:p>
          <a:p>
            <a:pPr marL="285750" indent="-285750">
              <a:buFont typeface="Wingdings" panose="05000000000000000000" pitchFamily="2" charset="2"/>
              <a:buChar char="Ø"/>
            </a:pPr>
            <a:r>
              <a:rPr lang="en-IN" sz="2400" dirty="0"/>
              <a:t>It also develops a basic understanding of risk analytics in banking and financial services.</a:t>
            </a:r>
          </a:p>
          <a:p>
            <a:pPr marL="285750" indent="-285750">
              <a:buFont typeface="Wingdings" panose="05000000000000000000" pitchFamily="2" charset="2"/>
              <a:buChar char="Ø"/>
            </a:pPr>
            <a:r>
              <a:rPr lang="en-IN" sz="2400" dirty="0"/>
              <a:t>How the data is used to minimize loss of money while lending it to clients.</a:t>
            </a:r>
          </a:p>
          <a:p>
            <a:pPr marL="285750" indent="-285750">
              <a:buFont typeface="Wingdings" panose="05000000000000000000" pitchFamily="2" charset="2"/>
              <a:buChar char="Ø"/>
            </a:pPr>
            <a:r>
              <a:rPr lang="en-IN" sz="2400" dirty="0"/>
              <a:t>It improves our understating of visualization and what charts to use for real life data.</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6EEFF95-4DF4-C155-19F3-92934B6F3D22}"/>
              </a:ext>
            </a:extLst>
          </p:cNvPr>
          <p:cNvGraphicFramePr>
            <a:graphicFrameLocks/>
          </p:cNvGraphicFramePr>
          <p:nvPr>
            <p:extLst>
              <p:ext uri="{D42A27DB-BD31-4B8C-83A1-F6EECF244321}">
                <p14:modId xmlns:p14="http://schemas.microsoft.com/office/powerpoint/2010/main" val="2728198804"/>
              </p:ext>
            </p:extLst>
          </p:nvPr>
        </p:nvGraphicFramePr>
        <p:xfrm>
          <a:off x="1979612" y="3200400"/>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43459967-7637-DDB8-B653-9B11D199F3F6}"/>
              </a:ext>
            </a:extLst>
          </p:cNvPr>
          <p:cNvSpPr>
            <a:spLocks noGrp="1"/>
          </p:cNvSpPr>
          <p:nvPr>
            <p:ph type="title"/>
          </p:nvPr>
        </p:nvSpPr>
        <p:spPr/>
        <p:txBody>
          <a:bodyPr/>
          <a:lstStyle/>
          <a:p>
            <a:r>
              <a:rPr lang="en-IN" dirty="0"/>
              <a:t>Business Understanding</a:t>
            </a:r>
            <a:endParaRPr lang="en-US" dirty="0"/>
          </a:p>
        </p:txBody>
      </p:sp>
      <p:sp>
        <p:nvSpPr>
          <p:cNvPr id="3" name="Content Placeholder 2">
            <a:extLst>
              <a:ext uri="{FF2B5EF4-FFF2-40B4-BE49-F238E27FC236}">
                <a16:creationId xmlns:a16="http://schemas.microsoft.com/office/drawing/2014/main" id="{6A98221F-8785-5126-8C65-F8CCA4B5D794}"/>
              </a:ext>
            </a:extLst>
          </p:cNvPr>
          <p:cNvSpPr>
            <a:spLocks noGrp="1"/>
          </p:cNvSpPr>
          <p:nvPr>
            <p:ph idx="1"/>
          </p:nvPr>
        </p:nvSpPr>
        <p:spPr/>
        <p:txBody>
          <a:bodyPr/>
          <a:lstStyle/>
          <a:p>
            <a:pPr marL="0" indent="0">
              <a:buNone/>
            </a:pPr>
            <a:r>
              <a:rPr lang="en-IN" sz="1800" dirty="0">
                <a:latin typeface="+mj-lt"/>
              </a:rPr>
              <a:t>The business objective is to take a decision whenever they receive a loan application whether to reject or approve based on certain variables.</a:t>
            </a:r>
          </a:p>
          <a:p>
            <a:pPr marL="0" indent="0">
              <a:buNone/>
            </a:pPr>
            <a:r>
              <a:rPr lang="en-IN" sz="1800" b="1" dirty="0">
                <a:latin typeface="+mj-lt"/>
              </a:rPr>
              <a:t>Dataset Details</a:t>
            </a:r>
            <a:r>
              <a:rPr lang="en-IN" sz="1800" dirty="0">
                <a:latin typeface="+mj-lt"/>
              </a:rPr>
              <a:t>:</a:t>
            </a:r>
          </a:p>
          <a:p>
            <a:pPr marL="0" indent="0">
              <a:buNone/>
            </a:pPr>
            <a:r>
              <a:rPr lang="en-US" sz="1800" b="0" i="0" dirty="0">
                <a:solidFill>
                  <a:srgbClr val="091E42"/>
                </a:solidFill>
                <a:effectLst/>
                <a:latin typeface="+mj-lt"/>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mj-lt"/>
              </a:rPr>
              <a:t>Data Clean-up and preparation process:</a:t>
            </a:r>
            <a:endParaRPr lang="en-US" sz="1800" b="1" dirty="0">
              <a:solidFill>
                <a:srgbClr val="091E42"/>
              </a:solidFill>
              <a:latin typeface="+mj-lt"/>
            </a:endParaRPr>
          </a:p>
          <a:p>
            <a:endParaRPr lang="en-US" dirty="0">
              <a:latin typeface="+mj-lt"/>
            </a:endParaRPr>
          </a:p>
        </p:txBody>
      </p:sp>
    </p:spTree>
    <p:extLst>
      <p:ext uri="{BB962C8B-B14F-4D97-AF65-F5344CB8AC3E}">
        <p14:creationId xmlns:p14="http://schemas.microsoft.com/office/powerpoint/2010/main" val="372520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C92E-536D-ED53-A6D3-2870143449BD}"/>
              </a:ext>
            </a:extLst>
          </p:cNvPr>
          <p:cNvSpPr>
            <a:spLocks noGrp="1"/>
          </p:cNvSpPr>
          <p:nvPr>
            <p:ph type="title"/>
          </p:nvPr>
        </p:nvSpPr>
        <p:spPr/>
        <p:txBody>
          <a:bodyPr/>
          <a:lstStyle/>
          <a:p>
            <a:r>
              <a:rPr lang="en-US" dirty="0"/>
              <a:t>Loan Amount and Interest Rates</a:t>
            </a:r>
          </a:p>
        </p:txBody>
      </p:sp>
      <p:pic>
        <p:nvPicPr>
          <p:cNvPr id="5" name="Picture 4">
            <a:extLst>
              <a:ext uri="{FF2B5EF4-FFF2-40B4-BE49-F238E27FC236}">
                <a16:creationId xmlns:a16="http://schemas.microsoft.com/office/drawing/2014/main" id="{038B572A-53DB-913C-8B6F-8BAC02B6D8D5}"/>
              </a:ext>
            </a:extLst>
          </p:cNvPr>
          <p:cNvPicPr>
            <a:picLocks noChangeAspect="1"/>
          </p:cNvPicPr>
          <p:nvPr/>
        </p:nvPicPr>
        <p:blipFill>
          <a:blip r:embed="rId2"/>
          <a:stretch>
            <a:fillRect/>
          </a:stretch>
        </p:blipFill>
        <p:spPr>
          <a:xfrm>
            <a:off x="1359906" y="1981200"/>
            <a:ext cx="5077406" cy="3131261"/>
          </a:xfrm>
          <a:prstGeom prst="rect">
            <a:avLst/>
          </a:prstGeom>
        </p:spPr>
      </p:pic>
      <p:sp>
        <p:nvSpPr>
          <p:cNvPr id="10" name="TextBox 9">
            <a:extLst>
              <a:ext uri="{FF2B5EF4-FFF2-40B4-BE49-F238E27FC236}">
                <a16:creationId xmlns:a16="http://schemas.microsoft.com/office/drawing/2014/main" id="{64C001CB-2379-6FE3-0A5D-8117ACFA93CB}"/>
              </a:ext>
            </a:extLst>
          </p:cNvPr>
          <p:cNvSpPr txBox="1"/>
          <p:nvPr/>
        </p:nvSpPr>
        <p:spPr>
          <a:xfrm>
            <a:off x="1751012" y="5257800"/>
            <a:ext cx="4572000" cy="1231106"/>
          </a:xfrm>
          <a:prstGeom prst="rect">
            <a:avLst/>
          </a:prstGeom>
          <a:noFill/>
        </p:spPr>
        <p:txBody>
          <a:bodyPr wrap="square" rtlCol="0">
            <a:spAutoFit/>
          </a:bodyPr>
          <a:lstStyle/>
          <a:p>
            <a:r>
              <a:rPr lang="en-US" dirty="0">
                <a:solidFill>
                  <a:schemeClr val="accent1">
                    <a:lumMod val="75000"/>
                  </a:schemeClr>
                </a:solidFill>
              </a:rPr>
              <a:t>Loan Amount: </a:t>
            </a:r>
            <a:r>
              <a:rPr lang="en-US" sz="1400" dirty="0"/>
              <a:t>The listed amount of the loan applied by the borrower. </a:t>
            </a:r>
          </a:p>
          <a:p>
            <a:r>
              <a:rPr lang="en-US" sz="1400" dirty="0"/>
              <a:t>Frequency is found to be maximum for Loan amount 5K.</a:t>
            </a:r>
          </a:p>
          <a:p>
            <a:r>
              <a:rPr lang="en-US" sz="1400" dirty="0"/>
              <a:t>Frequency of more than 3K is found across loan amount between 10K and 15K</a:t>
            </a:r>
          </a:p>
        </p:txBody>
      </p:sp>
      <p:sp>
        <p:nvSpPr>
          <p:cNvPr id="15" name="TextBox 14">
            <a:extLst>
              <a:ext uri="{FF2B5EF4-FFF2-40B4-BE49-F238E27FC236}">
                <a16:creationId xmlns:a16="http://schemas.microsoft.com/office/drawing/2014/main" id="{A2C0B0F6-C955-0D96-4D57-62D3ED1DB053}"/>
              </a:ext>
            </a:extLst>
          </p:cNvPr>
          <p:cNvSpPr txBox="1"/>
          <p:nvPr/>
        </p:nvSpPr>
        <p:spPr>
          <a:xfrm>
            <a:off x="7085012" y="5112461"/>
            <a:ext cx="4572000" cy="1231106"/>
          </a:xfrm>
          <a:prstGeom prst="rect">
            <a:avLst/>
          </a:prstGeom>
          <a:noFill/>
        </p:spPr>
        <p:txBody>
          <a:bodyPr wrap="square" rtlCol="0">
            <a:spAutoFit/>
          </a:bodyPr>
          <a:lstStyle/>
          <a:p>
            <a:r>
              <a:rPr lang="en-US" dirty="0">
                <a:solidFill>
                  <a:schemeClr val="accent1">
                    <a:lumMod val="75000"/>
                  </a:schemeClr>
                </a:solidFill>
              </a:rPr>
              <a:t>Interest Rate: </a:t>
            </a:r>
            <a:r>
              <a:rPr lang="en-US" sz="1400" dirty="0"/>
              <a:t>Interest Rate on the loan.</a:t>
            </a:r>
          </a:p>
          <a:p>
            <a:r>
              <a:rPr lang="en-US" sz="1400" dirty="0"/>
              <a:t>It can be clearly observed that </a:t>
            </a:r>
          </a:p>
          <a:p>
            <a:r>
              <a:rPr lang="en-US" sz="1400" dirty="0"/>
              <a:t>lower the interest rate, higher the frequency </a:t>
            </a:r>
          </a:p>
          <a:p>
            <a:r>
              <a:rPr lang="en-US" sz="1400" dirty="0"/>
              <a:t>&amp;</a:t>
            </a:r>
          </a:p>
          <a:p>
            <a:r>
              <a:rPr lang="en-US" sz="1400" dirty="0"/>
              <a:t>higher the interest rate, lower the frequency</a:t>
            </a:r>
          </a:p>
        </p:txBody>
      </p:sp>
      <p:pic>
        <p:nvPicPr>
          <p:cNvPr id="17" name="Picture 16">
            <a:extLst>
              <a:ext uri="{FF2B5EF4-FFF2-40B4-BE49-F238E27FC236}">
                <a16:creationId xmlns:a16="http://schemas.microsoft.com/office/drawing/2014/main" id="{F3C39923-EBE5-74A0-8B70-3B84A603B365}"/>
              </a:ext>
            </a:extLst>
          </p:cNvPr>
          <p:cNvPicPr>
            <a:picLocks noChangeAspect="1"/>
          </p:cNvPicPr>
          <p:nvPr/>
        </p:nvPicPr>
        <p:blipFill>
          <a:blip r:embed="rId3"/>
          <a:stretch>
            <a:fillRect/>
          </a:stretch>
        </p:blipFill>
        <p:spPr>
          <a:xfrm>
            <a:off x="6323012" y="2186325"/>
            <a:ext cx="5548896" cy="2891500"/>
          </a:xfrm>
          <a:prstGeom prst="rect">
            <a:avLst/>
          </a:prstGeom>
        </p:spPr>
      </p:pic>
    </p:spTree>
    <p:extLst>
      <p:ext uri="{BB962C8B-B14F-4D97-AF65-F5344CB8AC3E}">
        <p14:creationId xmlns:p14="http://schemas.microsoft.com/office/powerpoint/2010/main" val="313474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A658-0C05-5982-D025-54030FC62C3B}"/>
              </a:ext>
            </a:extLst>
          </p:cNvPr>
          <p:cNvSpPr>
            <a:spLocks noGrp="1"/>
          </p:cNvSpPr>
          <p:nvPr>
            <p:ph type="title"/>
          </p:nvPr>
        </p:nvSpPr>
        <p:spPr/>
        <p:txBody>
          <a:bodyPr/>
          <a:lstStyle/>
          <a:p>
            <a:r>
              <a:rPr lang="en-US" dirty="0"/>
              <a:t>Employment Length &amp; Annual Income</a:t>
            </a:r>
          </a:p>
        </p:txBody>
      </p:sp>
      <p:pic>
        <p:nvPicPr>
          <p:cNvPr id="5" name="Picture 4">
            <a:extLst>
              <a:ext uri="{FF2B5EF4-FFF2-40B4-BE49-F238E27FC236}">
                <a16:creationId xmlns:a16="http://schemas.microsoft.com/office/drawing/2014/main" id="{D1C7E3A0-3260-3622-E29D-23589D84C84E}"/>
              </a:ext>
            </a:extLst>
          </p:cNvPr>
          <p:cNvPicPr>
            <a:picLocks noChangeAspect="1"/>
          </p:cNvPicPr>
          <p:nvPr/>
        </p:nvPicPr>
        <p:blipFill>
          <a:blip r:embed="rId2"/>
          <a:stretch>
            <a:fillRect/>
          </a:stretch>
        </p:blipFill>
        <p:spPr>
          <a:xfrm>
            <a:off x="1598612" y="1969297"/>
            <a:ext cx="5105400" cy="2994145"/>
          </a:xfrm>
          <a:prstGeom prst="rect">
            <a:avLst/>
          </a:prstGeom>
        </p:spPr>
      </p:pic>
      <p:pic>
        <p:nvPicPr>
          <p:cNvPr id="7" name="Picture 6">
            <a:extLst>
              <a:ext uri="{FF2B5EF4-FFF2-40B4-BE49-F238E27FC236}">
                <a16:creationId xmlns:a16="http://schemas.microsoft.com/office/drawing/2014/main" id="{46CE7494-171E-793E-4B39-B07623B305A2}"/>
              </a:ext>
            </a:extLst>
          </p:cNvPr>
          <p:cNvPicPr>
            <a:picLocks noChangeAspect="1"/>
          </p:cNvPicPr>
          <p:nvPr/>
        </p:nvPicPr>
        <p:blipFill>
          <a:blip r:embed="rId3"/>
          <a:stretch>
            <a:fillRect/>
          </a:stretch>
        </p:blipFill>
        <p:spPr>
          <a:xfrm>
            <a:off x="6551612" y="1969297"/>
            <a:ext cx="5486400" cy="3107804"/>
          </a:xfrm>
          <a:prstGeom prst="rect">
            <a:avLst/>
          </a:prstGeom>
        </p:spPr>
      </p:pic>
      <p:sp>
        <p:nvSpPr>
          <p:cNvPr id="8" name="TextBox 7">
            <a:extLst>
              <a:ext uri="{FF2B5EF4-FFF2-40B4-BE49-F238E27FC236}">
                <a16:creationId xmlns:a16="http://schemas.microsoft.com/office/drawing/2014/main" id="{7B351449-0635-50F6-F9C2-0C39297592A0}"/>
              </a:ext>
            </a:extLst>
          </p:cNvPr>
          <p:cNvSpPr txBox="1"/>
          <p:nvPr/>
        </p:nvSpPr>
        <p:spPr>
          <a:xfrm>
            <a:off x="1751012" y="5181600"/>
            <a:ext cx="4572000" cy="800219"/>
          </a:xfrm>
          <a:prstGeom prst="rect">
            <a:avLst/>
          </a:prstGeom>
          <a:noFill/>
        </p:spPr>
        <p:txBody>
          <a:bodyPr wrap="square" rtlCol="0">
            <a:spAutoFit/>
          </a:bodyPr>
          <a:lstStyle/>
          <a:p>
            <a:r>
              <a:rPr lang="en-US" dirty="0">
                <a:solidFill>
                  <a:schemeClr val="accent1">
                    <a:lumMod val="75000"/>
                  </a:schemeClr>
                </a:solidFill>
              </a:rPr>
              <a:t>Employment Length: </a:t>
            </a:r>
            <a:r>
              <a:rPr lang="en-US" sz="1400" dirty="0"/>
              <a:t>Employment length in years.</a:t>
            </a:r>
          </a:p>
          <a:p>
            <a:r>
              <a:rPr lang="en-US" sz="1400" dirty="0"/>
              <a:t>New Employees within 3 years of joining tend to frequent the loan requests</a:t>
            </a:r>
          </a:p>
        </p:txBody>
      </p:sp>
      <p:sp>
        <p:nvSpPr>
          <p:cNvPr id="9" name="TextBox 8">
            <a:extLst>
              <a:ext uri="{FF2B5EF4-FFF2-40B4-BE49-F238E27FC236}">
                <a16:creationId xmlns:a16="http://schemas.microsoft.com/office/drawing/2014/main" id="{96CCAEB4-99B9-ED0F-6C2E-B8D290ED0B4E}"/>
              </a:ext>
            </a:extLst>
          </p:cNvPr>
          <p:cNvSpPr txBox="1"/>
          <p:nvPr/>
        </p:nvSpPr>
        <p:spPr>
          <a:xfrm>
            <a:off x="7085012" y="5167745"/>
            <a:ext cx="4572000" cy="1015663"/>
          </a:xfrm>
          <a:prstGeom prst="rect">
            <a:avLst/>
          </a:prstGeom>
          <a:noFill/>
        </p:spPr>
        <p:txBody>
          <a:bodyPr wrap="square" rtlCol="0">
            <a:spAutoFit/>
          </a:bodyPr>
          <a:lstStyle/>
          <a:p>
            <a:r>
              <a:rPr lang="en-US" dirty="0">
                <a:solidFill>
                  <a:schemeClr val="accent1">
                    <a:lumMod val="75000"/>
                  </a:schemeClr>
                </a:solidFill>
              </a:rPr>
              <a:t>Annual Income: </a:t>
            </a:r>
            <a:r>
              <a:rPr lang="en-US" sz="1400" dirty="0"/>
              <a:t>Self reported annual income reported by borrower during registration.</a:t>
            </a:r>
          </a:p>
          <a:p>
            <a:r>
              <a:rPr lang="en-US" sz="1400" dirty="0"/>
              <a:t>Mid range of Annual income varying from 40K to 70K tend to frequent the loan requests</a:t>
            </a:r>
          </a:p>
        </p:txBody>
      </p:sp>
    </p:spTree>
    <p:extLst>
      <p:ext uri="{BB962C8B-B14F-4D97-AF65-F5344CB8AC3E}">
        <p14:creationId xmlns:p14="http://schemas.microsoft.com/office/powerpoint/2010/main" val="245929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EF31-E27C-3768-717B-A6EB2E954282}"/>
              </a:ext>
            </a:extLst>
          </p:cNvPr>
          <p:cNvSpPr>
            <a:spLocks noGrp="1"/>
          </p:cNvSpPr>
          <p:nvPr>
            <p:ph type="title"/>
          </p:nvPr>
        </p:nvSpPr>
        <p:spPr/>
        <p:txBody>
          <a:bodyPr/>
          <a:lstStyle/>
          <a:p>
            <a:r>
              <a:rPr lang="en-US" dirty="0"/>
              <a:t>Funded Amount &amp; Public Rec Bankruptcies</a:t>
            </a:r>
          </a:p>
        </p:txBody>
      </p:sp>
      <p:pic>
        <p:nvPicPr>
          <p:cNvPr id="5" name="Picture 4">
            <a:extLst>
              <a:ext uri="{FF2B5EF4-FFF2-40B4-BE49-F238E27FC236}">
                <a16:creationId xmlns:a16="http://schemas.microsoft.com/office/drawing/2014/main" id="{8D6F0795-62AD-1DF4-FFF3-2790AD1C740F}"/>
              </a:ext>
            </a:extLst>
          </p:cNvPr>
          <p:cNvPicPr>
            <a:picLocks noChangeAspect="1"/>
          </p:cNvPicPr>
          <p:nvPr/>
        </p:nvPicPr>
        <p:blipFill>
          <a:blip r:embed="rId2"/>
          <a:stretch>
            <a:fillRect/>
          </a:stretch>
        </p:blipFill>
        <p:spPr>
          <a:xfrm>
            <a:off x="1293812" y="2057399"/>
            <a:ext cx="5049078" cy="2743200"/>
          </a:xfrm>
          <a:prstGeom prst="rect">
            <a:avLst/>
          </a:prstGeom>
        </p:spPr>
      </p:pic>
      <p:pic>
        <p:nvPicPr>
          <p:cNvPr id="7" name="Picture 6">
            <a:extLst>
              <a:ext uri="{FF2B5EF4-FFF2-40B4-BE49-F238E27FC236}">
                <a16:creationId xmlns:a16="http://schemas.microsoft.com/office/drawing/2014/main" id="{FCD3D82E-F492-4375-F189-92EF54DD92B2}"/>
              </a:ext>
            </a:extLst>
          </p:cNvPr>
          <p:cNvPicPr>
            <a:picLocks noChangeAspect="1"/>
          </p:cNvPicPr>
          <p:nvPr/>
        </p:nvPicPr>
        <p:blipFill>
          <a:blip r:embed="rId3"/>
          <a:stretch>
            <a:fillRect/>
          </a:stretch>
        </p:blipFill>
        <p:spPr>
          <a:xfrm>
            <a:off x="6232591" y="1994503"/>
            <a:ext cx="5634654" cy="2868993"/>
          </a:xfrm>
          <a:prstGeom prst="rect">
            <a:avLst/>
          </a:prstGeom>
        </p:spPr>
      </p:pic>
      <p:sp>
        <p:nvSpPr>
          <p:cNvPr id="8" name="TextBox 7">
            <a:extLst>
              <a:ext uri="{FF2B5EF4-FFF2-40B4-BE49-F238E27FC236}">
                <a16:creationId xmlns:a16="http://schemas.microsoft.com/office/drawing/2014/main" id="{B9E1C38B-8037-43BE-EDAD-FD77ED3BA90A}"/>
              </a:ext>
            </a:extLst>
          </p:cNvPr>
          <p:cNvSpPr txBox="1"/>
          <p:nvPr/>
        </p:nvSpPr>
        <p:spPr>
          <a:xfrm>
            <a:off x="1598612" y="5105400"/>
            <a:ext cx="4572000" cy="800219"/>
          </a:xfrm>
          <a:prstGeom prst="rect">
            <a:avLst/>
          </a:prstGeom>
          <a:noFill/>
        </p:spPr>
        <p:txBody>
          <a:bodyPr wrap="square" rtlCol="0">
            <a:spAutoFit/>
          </a:bodyPr>
          <a:lstStyle/>
          <a:p>
            <a:r>
              <a:rPr lang="en-US" dirty="0">
                <a:solidFill>
                  <a:schemeClr val="accent1">
                    <a:lumMod val="75000"/>
                  </a:schemeClr>
                </a:solidFill>
              </a:rPr>
              <a:t>Funded Amount: </a:t>
            </a:r>
            <a:r>
              <a:rPr lang="en-US" sz="1400" dirty="0"/>
              <a:t>Total amount committed to the loan at a point in time.</a:t>
            </a:r>
          </a:p>
          <a:p>
            <a:r>
              <a:rPr lang="en-US" sz="1400" dirty="0"/>
              <a:t>The higher the Funded Amount, better the loan status</a:t>
            </a:r>
          </a:p>
        </p:txBody>
      </p:sp>
      <p:sp>
        <p:nvSpPr>
          <p:cNvPr id="9" name="TextBox 8">
            <a:extLst>
              <a:ext uri="{FF2B5EF4-FFF2-40B4-BE49-F238E27FC236}">
                <a16:creationId xmlns:a16="http://schemas.microsoft.com/office/drawing/2014/main" id="{A18C42B3-989D-1E2B-F65C-14340EA804B0}"/>
              </a:ext>
            </a:extLst>
          </p:cNvPr>
          <p:cNvSpPr txBox="1"/>
          <p:nvPr/>
        </p:nvSpPr>
        <p:spPr>
          <a:xfrm>
            <a:off x="6797427" y="5029200"/>
            <a:ext cx="4572000" cy="1015663"/>
          </a:xfrm>
          <a:prstGeom prst="rect">
            <a:avLst/>
          </a:prstGeom>
          <a:noFill/>
        </p:spPr>
        <p:txBody>
          <a:bodyPr wrap="square" rtlCol="0">
            <a:spAutoFit/>
          </a:bodyPr>
          <a:lstStyle/>
          <a:p>
            <a:r>
              <a:rPr lang="en-US" dirty="0">
                <a:solidFill>
                  <a:schemeClr val="accent1">
                    <a:lumMod val="75000"/>
                  </a:schemeClr>
                </a:solidFill>
              </a:rPr>
              <a:t>Public Rec Bankruptcies: </a:t>
            </a:r>
            <a:r>
              <a:rPr lang="en-US" sz="1400" dirty="0"/>
              <a:t>No of Public Record Bankruptcies</a:t>
            </a:r>
          </a:p>
          <a:p>
            <a:r>
              <a:rPr lang="en-US" sz="1400" dirty="0"/>
              <a:t>Majority of clients have no record of declaring bankruptcy. </a:t>
            </a:r>
          </a:p>
        </p:txBody>
      </p:sp>
    </p:spTree>
    <p:extLst>
      <p:ext uri="{BB962C8B-B14F-4D97-AF65-F5344CB8AC3E}">
        <p14:creationId xmlns:p14="http://schemas.microsoft.com/office/powerpoint/2010/main" val="375794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DF85-9D34-BE0B-1956-B9966CA387CE}"/>
              </a:ext>
            </a:extLst>
          </p:cNvPr>
          <p:cNvSpPr>
            <a:spLocks noGrp="1"/>
          </p:cNvSpPr>
          <p:nvPr>
            <p:ph type="title"/>
          </p:nvPr>
        </p:nvSpPr>
        <p:spPr/>
        <p:txBody>
          <a:bodyPr/>
          <a:lstStyle/>
          <a:p>
            <a:r>
              <a:rPr lang="en-US" dirty="0"/>
              <a:t>Home Ownership &amp; Loan Purpose</a:t>
            </a:r>
          </a:p>
        </p:txBody>
      </p:sp>
      <p:pic>
        <p:nvPicPr>
          <p:cNvPr id="5" name="Picture 4">
            <a:extLst>
              <a:ext uri="{FF2B5EF4-FFF2-40B4-BE49-F238E27FC236}">
                <a16:creationId xmlns:a16="http://schemas.microsoft.com/office/drawing/2014/main" id="{36DF1E82-A7F9-D0A5-B32E-6EC4EA0C471D}"/>
              </a:ext>
            </a:extLst>
          </p:cNvPr>
          <p:cNvPicPr>
            <a:picLocks noChangeAspect="1"/>
          </p:cNvPicPr>
          <p:nvPr/>
        </p:nvPicPr>
        <p:blipFill>
          <a:blip r:embed="rId2"/>
          <a:stretch>
            <a:fillRect/>
          </a:stretch>
        </p:blipFill>
        <p:spPr>
          <a:xfrm>
            <a:off x="1370012" y="1752600"/>
            <a:ext cx="5596538" cy="3377756"/>
          </a:xfrm>
          <a:prstGeom prst="rect">
            <a:avLst/>
          </a:prstGeom>
        </p:spPr>
      </p:pic>
      <p:pic>
        <p:nvPicPr>
          <p:cNvPr id="7" name="Picture 6">
            <a:extLst>
              <a:ext uri="{FF2B5EF4-FFF2-40B4-BE49-F238E27FC236}">
                <a16:creationId xmlns:a16="http://schemas.microsoft.com/office/drawing/2014/main" id="{ABF89763-87D1-7667-C61A-E116A16AC578}"/>
              </a:ext>
            </a:extLst>
          </p:cNvPr>
          <p:cNvPicPr>
            <a:picLocks noChangeAspect="1"/>
          </p:cNvPicPr>
          <p:nvPr/>
        </p:nvPicPr>
        <p:blipFill>
          <a:blip r:embed="rId3"/>
          <a:stretch>
            <a:fillRect/>
          </a:stretch>
        </p:blipFill>
        <p:spPr>
          <a:xfrm>
            <a:off x="6856412" y="1828800"/>
            <a:ext cx="5001291" cy="3124200"/>
          </a:xfrm>
          <a:prstGeom prst="rect">
            <a:avLst/>
          </a:prstGeom>
        </p:spPr>
      </p:pic>
      <p:sp>
        <p:nvSpPr>
          <p:cNvPr id="8" name="TextBox 7">
            <a:extLst>
              <a:ext uri="{FF2B5EF4-FFF2-40B4-BE49-F238E27FC236}">
                <a16:creationId xmlns:a16="http://schemas.microsoft.com/office/drawing/2014/main" id="{47147166-C4CF-7C4A-3AB1-E3626A53808D}"/>
              </a:ext>
            </a:extLst>
          </p:cNvPr>
          <p:cNvSpPr txBox="1"/>
          <p:nvPr/>
        </p:nvSpPr>
        <p:spPr>
          <a:xfrm>
            <a:off x="7389812" y="5029200"/>
            <a:ext cx="4114800" cy="1323439"/>
          </a:xfrm>
          <a:prstGeom prst="rect">
            <a:avLst/>
          </a:prstGeom>
          <a:noFill/>
        </p:spPr>
        <p:txBody>
          <a:bodyPr wrap="square" rtlCol="0">
            <a:spAutoFit/>
          </a:bodyPr>
          <a:lstStyle/>
          <a:p>
            <a:r>
              <a:rPr lang="en-IN" sz="1600" dirty="0">
                <a:solidFill>
                  <a:schemeClr val="accent1">
                    <a:lumMod val="75000"/>
                  </a:schemeClr>
                </a:solidFill>
              </a:rPr>
              <a:t>Purpose:  </a:t>
            </a:r>
            <a:r>
              <a:rPr lang="en-IN" sz="1600" dirty="0"/>
              <a:t>Loans are taken mostly for debt consolidation followed by credit card payment. Whereas the debt consolidation has highest fully paid loan but also has highest defaulted loans as well.</a:t>
            </a:r>
          </a:p>
        </p:txBody>
      </p:sp>
      <p:sp>
        <p:nvSpPr>
          <p:cNvPr id="9" name="TextBox 8">
            <a:extLst>
              <a:ext uri="{FF2B5EF4-FFF2-40B4-BE49-F238E27FC236}">
                <a16:creationId xmlns:a16="http://schemas.microsoft.com/office/drawing/2014/main" id="{523B83BE-6AF4-EAA6-9E78-B631C27310E0}"/>
              </a:ext>
            </a:extLst>
          </p:cNvPr>
          <p:cNvSpPr txBox="1"/>
          <p:nvPr/>
        </p:nvSpPr>
        <p:spPr>
          <a:xfrm>
            <a:off x="1903412" y="5029200"/>
            <a:ext cx="4114800" cy="1077218"/>
          </a:xfrm>
          <a:prstGeom prst="rect">
            <a:avLst/>
          </a:prstGeom>
          <a:noFill/>
        </p:spPr>
        <p:txBody>
          <a:bodyPr wrap="square" rtlCol="0">
            <a:spAutoFit/>
          </a:bodyPr>
          <a:lstStyle/>
          <a:p>
            <a:r>
              <a:rPr lang="en-IN" sz="1600" dirty="0">
                <a:solidFill>
                  <a:schemeClr val="accent1">
                    <a:lumMod val="75000"/>
                  </a:schemeClr>
                </a:solidFill>
              </a:rPr>
              <a:t>Home Ownership</a:t>
            </a:r>
            <a:r>
              <a:rPr lang="en-IN" sz="1600" b="1" dirty="0"/>
              <a:t>: </a:t>
            </a:r>
            <a:r>
              <a:rPr lang="en-IN" sz="1600" dirty="0"/>
              <a:t>Majority of clients are lacking ownership of any property and are on rent or mortgage and have a higher chance of defaulting.</a:t>
            </a:r>
          </a:p>
        </p:txBody>
      </p:sp>
    </p:spTree>
    <p:extLst>
      <p:ext uri="{BB962C8B-B14F-4D97-AF65-F5344CB8AC3E}">
        <p14:creationId xmlns:p14="http://schemas.microsoft.com/office/powerpoint/2010/main" val="859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ACE6-EB5B-A0E1-DFA2-DA49F3D5D5EE}"/>
              </a:ext>
            </a:extLst>
          </p:cNvPr>
          <p:cNvSpPr>
            <a:spLocks noGrp="1"/>
          </p:cNvSpPr>
          <p:nvPr>
            <p:ph type="title"/>
          </p:nvPr>
        </p:nvSpPr>
        <p:spPr>
          <a:xfrm>
            <a:off x="1522413" y="685800"/>
            <a:ext cx="4114800" cy="1925638"/>
          </a:xfrm>
        </p:spPr>
        <p:txBody>
          <a:bodyPr vert="horz" lIns="91440" tIns="45720" rIns="91440" bIns="45720" rtlCol="0" anchor="b">
            <a:normAutofit/>
          </a:bodyPr>
          <a:lstStyle/>
          <a:p>
            <a:r>
              <a:rPr lang="en-US" dirty="0"/>
              <a:t>Loan Status vs Loan Amount</a:t>
            </a:r>
          </a:p>
        </p:txBody>
      </p:sp>
      <p:pic>
        <p:nvPicPr>
          <p:cNvPr id="5" name="Picture 4">
            <a:extLst>
              <a:ext uri="{FF2B5EF4-FFF2-40B4-BE49-F238E27FC236}">
                <a16:creationId xmlns:a16="http://schemas.microsoft.com/office/drawing/2014/main" id="{2F2753AA-28E8-BEB5-B12C-CB4166BAFB5F}"/>
              </a:ext>
            </a:extLst>
          </p:cNvPr>
          <p:cNvPicPr>
            <a:picLocks noChangeAspect="1"/>
          </p:cNvPicPr>
          <p:nvPr/>
        </p:nvPicPr>
        <p:blipFill>
          <a:blip r:embed="rId2"/>
          <a:stretch>
            <a:fillRect/>
          </a:stretch>
        </p:blipFill>
        <p:spPr>
          <a:xfrm>
            <a:off x="6025925" y="1581229"/>
            <a:ext cx="6172198" cy="3595305"/>
          </a:xfrm>
          <a:prstGeom prst="rect">
            <a:avLst/>
          </a:prstGeom>
          <a:noFill/>
          <a:effectLst>
            <a:outerShdw blurRad="152400" dist="50800" dir="10800000" algn="r" rotWithShape="0">
              <a:prstClr val="black">
                <a:alpha val="25000"/>
              </a:prstClr>
            </a:outerShdw>
          </a:effectLst>
        </p:spPr>
      </p:pic>
      <p:sp>
        <p:nvSpPr>
          <p:cNvPr id="6" name="TextBox 5">
            <a:extLst>
              <a:ext uri="{FF2B5EF4-FFF2-40B4-BE49-F238E27FC236}">
                <a16:creationId xmlns:a16="http://schemas.microsoft.com/office/drawing/2014/main" id="{68DCE4AE-FDA6-9CB9-B972-863E2795A8A7}"/>
              </a:ext>
            </a:extLst>
          </p:cNvPr>
          <p:cNvSpPr txBox="1"/>
          <p:nvPr/>
        </p:nvSpPr>
        <p:spPr>
          <a:xfrm>
            <a:off x="1522413" y="2895599"/>
            <a:ext cx="4114800" cy="2590800"/>
          </a:xfrm>
          <a:prstGeom prst="rect">
            <a:avLst/>
          </a:prstGeom>
        </p:spPr>
        <p:txBody>
          <a:bodyPr vert="horz" lIns="91440" tIns="45720" rIns="91440" bIns="45720" rtlCol="0">
            <a:normAutofit/>
          </a:bodyPr>
          <a:lstStyle/>
          <a:p>
            <a:pPr marL="342900" indent="-342900">
              <a:lnSpc>
                <a:spcPct val="90000"/>
              </a:lnSpc>
              <a:spcBef>
                <a:spcPts val="1800"/>
              </a:spcBef>
              <a:buClr>
                <a:schemeClr val="tx1">
                  <a:lumMod val="90000"/>
                  <a:lumOff val="10000"/>
                </a:schemeClr>
              </a:buClr>
              <a:buSzPct val="80000"/>
              <a:buFont typeface="Wingdings" panose="05000000000000000000" pitchFamily="2" charset="2"/>
              <a:buChar char="ü"/>
            </a:pPr>
            <a:r>
              <a:rPr lang="en-US" sz="2000" kern="1200" dirty="0">
                <a:latin typeface="+mn-lt"/>
                <a:ea typeface="+mn-ea"/>
                <a:cs typeface="+mn-cs"/>
              </a:rPr>
              <a:t>Currently there are no  high Loan Amount outliers</a:t>
            </a:r>
          </a:p>
          <a:p>
            <a:pPr marL="342900" indent="-342900">
              <a:lnSpc>
                <a:spcPct val="90000"/>
              </a:lnSpc>
              <a:spcBef>
                <a:spcPts val="1800"/>
              </a:spcBef>
              <a:buClr>
                <a:schemeClr val="tx1">
                  <a:lumMod val="90000"/>
                  <a:lumOff val="10000"/>
                </a:schemeClr>
              </a:buClr>
              <a:buSzPct val="80000"/>
              <a:buFont typeface="Wingdings" panose="05000000000000000000" pitchFamily="2" charset="2"/>
              <a:buChar char="ü"/>
            </a:pPr>
            <a:r>
              <a:rPr lang="en-US" sz="2000" kern="1200" dirty="0">
                <a:latin typeface="+mn-lt"/>
                <a:ea typeface="+mn-ea"/>
                <a:cs typeface="+mn-cs"/>
              </a:rPr>
              <a:t>Most of the high loan Amount are fully paid</a:t>
            </a:r>
          </a:p>
          <a:p>
            <a:pPr>
              <a:lnSpc>
                <a:spcPct val="90000"/>
              </a:lnSpc>
              <a:spcBef>
                <a:spcPts val="1800"/>
              </a:spcBef>
              <a:buClr>
                <a:schemeClr val="tx1">
                  <a:lumMod val="90000"/>
                  <a:lumOff val="10000"/>
                </a:schemeClr>
              </a:buClr>
              <a:buSzPct val="80000"/>
            </a:pPr>
            <a:r>
              <a:rPr lang="en-US" sz="2000" dirty="0">
                <a:solidFill>
                  <a:schemeClr val="accent2">
                    <a:lumMod val="40000"/>
                    <a:lumOff val="60000"/>
                  </a:schemeClr>
                </a:solidFill>
              </a:rPr>
              <a:t>Defaulters have high loan amount which needs to be followed up on closely</a:t>
            </a:r>
            <a:endParaRPr lang="en-US" sz="2000" kern="1200" dirty="0">
              <a:solidFill>
                <a:schemeClr val="accent2">
                  <a:lumMod val="40000"/>
                  <a:lumOff val="60000"/>
                </a:schemeClr>
              </a:solidFill>
              <a:latin typeface="+mn-lt"/>
              <a:ea typeface="+mn-ea"/>
              <a:cs typeface="+mn-cs"/>
            </a:endParaRPr>
          </a:p>
        </p:txBody>
      </p:sp>
    </p:spTree>
    <p:extLst>
      <p:ext uri="{BB962C8B-B14F-4D97-AF65-F5344CB8AC3E}">
        <p14:creationId xmlns:p14="http://schemas.microsoft.com/office/powerpoint/2010/main" val="243120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C86FC33-2EC9-7361-6505-EDBF7C8B427B}"/>
              </a:ext>
            </a:extLst>
          </p:cNvPr>
          <p:cNvSpPr>
            <a:spLocks noGrp="1"/>
          </p:cNvSpPr>
          <p:nvPr>
            <p:ph type="title"/>
          </p:nvPr>
        </p:nvSpPr>
        <p:spPr>
          <a:xfrm>
            <a:off x="1522413" y="685800"/>
            <a:ext cx="4114800" cy="1925638"/>
          </a:xfrm>
        </p:spPr>
        <p:txBody>
          <a:bodyPr anchor="b">
            <a:normAutofit/>
          </a:bodyPr>
          <a:lstStyle/>
          <a:p>
            <a:r>
              <a:rPr lang="en-US" dirty="0"/>
              <a:t>Interest Rates Vs Loan Status</a:t>
            </a:r>
          </a:p>
        </p:txBody>
      </p:sp>
      <p:pic>
        <p:nvPicPr>
          <p:cNvPr id="6" name="Picture 5">
            <a:extLst>
              <a:ext uri="{FF2B5EF4-FFF2-40B4-BE49-F238E27FC236}">
                <a16:creationId xmlns:a16="http://schemas.microsoft.com/office/drawing/2014/main" id="{47214A86-B164-039B-7694-C9A5F2D85372}"/>
              </a:ext>
            </a:extLst>
          </p:cNvPr>
          <p:cNvPicPr>
            <a:picLocks noChangeAspect="1"/>
          </p:cNvPicPr>
          <p:nvPr/>
        </p:nvPicPr>
        <p:blipFill>
          <a:blip r:embed="rId2"/>
          <a:stretch>
            <a:fillRect/>
          </a:stretch>
        </p:blipFill>
        <p:spPr>
          <a:xfrm>
            <a:off x="6025925" y="1558083"/>
            <a:ext cx="6172198" cy="3641597"/>
          </a:xfrm>
          <a:prstGeom prst="rect">
            <a:avLst/>
          </a:prstGeom>
          <a:noFill/>
          <a:effectLst>
            <a:outerShdw blurRad="152400" dist="50800" dir="10800000" algn="r" rotWithShape="0">
              <a:prstClr val="black">
                <a:alpha val="25000"/>
              </a:prstClr>
            </a:outerShdw>
          </a:effectLst>
        </p:spPr>
      </p:pic>
      <p:sp>
        <p:nvSpPr>
          <p:cNvPr id="13" name="Text Placeholder 3">
            <a:extLst>
              <a:ext uri="{FF2B5EF4-FFF2-40B4-BE49-F238E27FC236}">
                <a16:creationId xmlns:a16="http://schemas.microsoft.com/office/drawing/2014/main" id="{8D01AD32-3547-0D48-09BF-721A336A89C3}"/>
              </a:ext>
            </a:extLst>
          </p:cNvPr>
          <p:cNvSpPr>
            <a:spLocks noGrp="1"/>
          </p:cNvSpPr>
          <p:nvPr>
            <p:ph type="body" sz="half" idx="2"/>
          </p:nvPr>
        </p:nvSpPr>
        <p:spPr>
          <a:xfrm>
            <a:off x="1522413" y="2895599"/>
            <a:ext cx="4114800" cy="2590800"/>
          </a:xfrm>
        </p:spPr>
        <p:txBody>
          <a:bodyPr>
            <a:normAutofit lnSpcReduction="10000"/>
          </a:bodyPr>
          <a:lstStyle/>
          <a:p>
            <a:pPr marL="342900" indent="-342900">
              <a:buFont typeface="Wingdings" panose="05000000000000000000" pitchFamily="2" charset="2"/>
              <a:buChar char="ü"/>
            </a:pPr>
            <a:r>
              <a:rPr lang="en-US" dirty="0"/>
              <a:t>There are no outliers in current status with respect to higher interest rates.</a:t>
            </a:r>
          </a:p>
          <a:p>
            <a:pPr marL="342900" indent="-342900">
              <a:buFont typeface="Wingdings" panose="05000000000000000000" pitchFamily="2" charset="2"/>
              <a:buChar char="ü"/>
            </a:pPr>
            <a:r>
              <a:rPr lang="en-US" dirty="0"/>
              <a:t>Most of the high interest rate loans are fully paid</a:t>
            </a:r>
          </a:p>
          <a:p>
            <a:r>
              <a:rPr lang="en-US" dirty="0">
                <a:solidFill>
                  <a:schemeClr val="accent2">
                    <a:lumMod val="40000"/>
                    <a:lumOff val="60000"/>
                  </a:schemeClr>
                </a:solidFill>
              </a:rPr>
              <a:t>Defaulters also have interest rate Loans which need to be monitored and followed up promptly</a:t>
            </a:r>
          </a:p>
        </p:txBody>
      </p:sp>
    </p:spTree>
    <p:extLst>
      <p:ext uri="{BB962C8B-B14F-4D97-AF65-F5344CB8AC3E}">
        <p14:creationId xmlns:p14="http://schemas.microsoft.com/office/powerpoint/2010/main" val="6149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158</TotalTime>
  <Words>842</Words>
  <Application>Microsoft Office PowerPoint</Application>
  <PresentationFormat>Custom</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Wingdings</vt:lpstr>
      <vt:lpstr>Currency Symbols 16x9</vt:lpstr>
      <vt:lpstr>Lending Club Case Study</vt:lpstr>
      <vt:lpstr>Objective</vt:lpstr>
      <vt:lpstr>Business Understanding</vt:lpstr>
      <vt:lpstr>Loan Amount and Interest Rates</vt:lpstr>
      <vt:lpstr>Employment Length &amp; Annual Income</vt:lpstr>
      <vt:lpstr>Funded Amount &amp; Public Rec Bankruptcies</vt:lpstr>
      <vt:lpstr>Home Ownership &amp; Loan Purpose</vt:lpstr>
      <vt:lpstr>Loan Status vs Loan Amount</vt:lpstr>
      <vt:lpstr>Interest Rates Vs Loan Status</vt:lpstr>
      <vt:lpstr>Employment Length Vs Loan Status</vt:lpstr>
      <vt:lpstr>Annual Income Vs Loan Status</vt:lpstr>
      <vt:lpstr>Debt-to-income</vt:lpstr>
      <vt:lpstr>Loan Utilization Rate</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Philip, Indu Mary</dc:creator>
  <cp:lastModifiedBy>Philip, Indu Mary</cp:lastModifiedBy>
  <cp:revision>1</cp:revision>
  <dcterms:created xsi:type="dcterms:W3CDTF">2024-02-13T18:25:23Z</dcterms:created>
  <dcterms:modified xsi:type="dcterms:W3CDTF">2024-02-13T21:03:58Z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