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94" d="100"/>
          <a:sy n="94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015B-4BC5-1D7E-3AB3-BB6452CB9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8C965-4DF1-3F2E-2589-3F9672063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02335-FD93-6924-9A18-7DFECE08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D77B7-70E9-C750-3899-C3290260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3046-E39C-53C7-D3FA-A8B5A9EE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2CEF-6F13-354E-956C-D8D84B90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63C93-9289-510E-97F3-8A8E8FAB8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1295C-49FA-2667-9A89-AB57A940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53ACA-1BF9-18CF-EA99-F754A0CD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CE76C-92F2-3F62-A015-2306262C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5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C6030-3348-AB15-753E-F6B0767AB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09D4F-B133-2525-F997-BEB7F20FF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3B77-1657-222A-B030-53EFFF14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CDF95-96F6-A2F6-66DC-D23342DF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36C14-65A4-F5AA-38BF-C533A77C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9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BCFB-C574-7845-C8FC-68600CE4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4D82-0799-D5B1-CDC2-92D90679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53833-2886-0FB1-F8BB-385CA6DF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059CC-6E7B-86F6-B4C9-0961C550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4B5D6-94E0-AF71-94E1-E816F40F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7473-C3BC-1D13-CFED-C12E9150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89F0-D624-2142-A40A-05B4C5219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4794-F958-E018-9E2D-C7346125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57EE3-D3D1-2FA5-2867-EBC111B3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1E2CE-EC2A-722B-C1D0-A2039D80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0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4920-C754-A24C-23F3-7F676BEA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100DA-B44A-2BD4-179C-F589ECFB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8C385-D198-6474-103A-37B73F50E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6A9CD-E4E8-0C2E-329F-09461B3A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61B4F-AE93-BCF5-99A5-77B33A14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5D2D5-3D43-5A31-A030-CB7EA72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F8A6-9B52-F2A5-E2ED-2D856A8A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4E416-1249-18AD-DF64-77B28392B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5CD05-3891-398C-E3C6-F33C962D8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D6906-54D2-9BCC-301A-672E5C8FB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BE355-53EF-4BAC-E19A-C9E298044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0D5C1-71AC-3C12-5ED5-8108E714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6A02A-94BE-4F66-9559-CE028343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73C99-77B4-9D3C-49F4-FE706A32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4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A07F-F9CA-7D67-6E26-362DF18D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E4D2E-746F-0B61-724A-419A8E77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45084-D587-8B5B-1EC3-AEF35892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71142-150A-DCB1-D355-141E983B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8E879-1C6E-2A56-C082-590EB7BC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9FD08-02C3-BE7B-6488-74244A00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DAB19-29F2-690D-AD30-63A40DF9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6428-2295-FBE8-4D60-6D11FA44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3565-1556-86DB-37D1-ED706321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1DD91-682A-7A5C-A8D2-6BC0EEDDB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BB3B-615D-E29E-7BF9-6BDEDB78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0C6D5-FAC0-8793-C902-C4AF67DA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2F548-9E3C-05D8-EC15-0C415430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193F-EC13-5DB3-28C2-3F4AFE07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4C57B-D8EA-0342-A96C-439233912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3A4A6-7E23-5A3D-956B-581086751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2E154-C9B1-6E5A-36E1-92D612BE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4113B-1701-90C6-113F-589450F1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B8024-1C87-0142-EFAA-917BD1BE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FC4FA-E818-DFFA-5F58-7AE72F6D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3EB45-D764-8754-87C6-9DC1F4979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7CDB0-E8FF-AF01-9DD7-6BF5AC0F7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792395-AD41-8A42-B393-B48395BDF96A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1BDBB-794A-B38E-A3A1-7EE660904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B416-B8EB-833D-BF92-0EF01718A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0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170AC-0D63-1F5A-0882-2A3DE072F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Case Study</a:t>
            </a:r>
            <a:br>
              <a:rPr lang="en-US" sz="4800"/>
            </a:br>
            <a:r>
              <a:rPr lang="en-US" sz="4800"/>
              <a:t>Exploratory Data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9633D-128B-B475-C238-CE29675C5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Lending Club Dataset</a:t>
            </a:r>
          </a:p>
        </p:txBody>
      </p:sp>
    </p:spTree>
    <p:extLst>
      <p:ext uri="{BB962C8B-B14F-4D97-AF65-F5344CB8AC3E}">
        <p14:creationId xmlns:p14="http://schemas.microsoft.com/office/powerpoint/2010/main" val="193459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of Charged Off Loans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04484-94A2-EEF7-7A1B-7BB07C6BD050}"/>
              </a:ext>
            </a:extLst>
          </p:cNvPr>
          <p:cNvSpPr txBox="1"/>
          <p:nvPr/>
        </p:nvSpPr>
        <p:spPr>
          <a:xfrm>
            <a:off x="5857794" y="3567498"/>
            <a:ext cx="5777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applicants with Higher Credit Utilization Ratio tends to default more.</a:t>
            </a:r>
            <a:endParaRPr lang="en-US" b="1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B9F26-2274-974C-FD2F-A219F005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4" y="1578973"/>
            <a:ext cx="4739246" cy="49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of Charged Off Loans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04484-94A2-EEF7-7A1B-7BB07C6BD050}"/>
              </a:ext>
            </a:extLst>
          </p:cNvPr>
          <p:cNvSpPr txBox="1"/>
          <p:nvPr/>
        </p:nvSpPr>
        <p:spPr>
          <a:xfrm>
            <a:off x="9118600" y="2949451"/>
            <a:ext cx="2933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Grade loans </a:t>
            </a:r>
            <a:r>
              <a:rPr lang="en-US" b="1" dirty="0"/>
              <a:t>E, F, G </a:t>
            </a:r>
          </a:p>
          <a:p>
            <a:r>
              <a:rPr lang="en-US" dirty="0"/>
              <a:t>tends to result into defaults</a:t>
            </a:r>
          </a:p>
          <a:p>
            <a:endParaRPr lang="en-US" dirty="0"/>
          </a:p>
          <a:p>
            <a:r>
              <a:rPr lang="en-US" dirty="0"/>
              <a:t>Similar trend is observed in the subgrades of loan grade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Hence, higher grade loans should be avoided.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8DB0E-6E6D-5A03-A301-FA353A084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7991"/>
            <a:ext cx="4470400" cy="4479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099B8-7CD3-02E4-8516-3C616CEB9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892228"/>
            <a:ext cx="4470400" cy="45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2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of Charged Off Loans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65C28-C697-537F-008D-435838F1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90688"/>
            <a:ext cx="3771900" cy="4026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A0574-FC74-012B-4685-0CB89C6B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0" y="1690688"/>
            <a:ext cx="3771900" cy="4026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6B4A7-1DB6-A666-A8FC-E5CD474AFCA7}"/>
              </a:ext>
            </a:extLst>
          </p:cNvPr>
          <p:cNvSpPr txBox="1"/>
          <p:nvPr/>
        </p:nvSpPr>
        <p:spPr>
          <a:xfrm>
            <a:off x="8191500" y="1723589"/>
            <a:ext cx="400345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 general, for all the income groups, the PRR shows a decrease with increasing loan amount. However, for the lowest income group </a:t>
            </a:r>
            <a:r>
              <a:rPr lang="en-IN" sz="1600" b="1" dirty="0"/>
              <a:t>Annual Income &lt; 25000</a:t>
            </a:r>
            <a:r>
              <a:rPr lang="en-IN" sz="1600" dirty="0"/>
              <a:t>, the PRR decreases with the increase in Loan Amount, the least being for </a:t>
            </a:r>
            <a:r>
              <a:rPr lang="en-IN" sz="1600" b="1" dirty="0"/>
              <a:t>Loan Amount ~ 15-20k </a:t>
            </a:r>
            <a:r>
              <a:rPr lang="en-IN" sz="1600" dirty="0"/>
              <a:t>range.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This indicates that loan amounts &gt; 15k should be avoided for borrowers with annual income in the range 0-25k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PRR seems to be dropping below </a:t>
            </a:r>
            <a:r>
              <a:rPr lang="en-IN" sz="1600" b="1" dirty="0"/>
              <a:t>15%</a:t>
            </a:r>
            <a:r>
              <a:rPr lang="en-IN" sz="1600" dirty="0"/>
              <a:t> for loans with </a:t>
            </a:r>
            <a:r>
              <a:rPr lang="en-IN" sz="1600" b="1" dirty="0"/>
              <a:t>Loan Amount ~ 25k - 30k</a:t>
            </a:r>
            <a:r>
              <a:rPr lang="en-IN" sz="1600" dirty="0"/>
              <a:t> and </a:t>
            </a:r>
            <a:r>
              <a:rPr lang="en-IN" sz="1600" b="1" dirty="0"/>
              <a:t>DTI ~ 25 –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This indicates that high DTI affects severely the repayment of higher loan amounts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78486-C374-C4D0-5638-D2943300B076}"/>
              </a:ext>
            </a:extLst>
          </p:cNvPr>
          <p:cNvSpPr txBox="1"/>
          <p:nvPr/>
        </p:nvSpPr>
        <p:spPr>
          <a:xfrm>
            <a:off x="139700" y="6308209"/>
            <a:ext cx="8407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The exceptionally high PRR for </a:t>
            </a:r>
            <a:r>
              <a:rPr lang="en-IN" sz="1000" b="1" dirty="0"/>
              <a:t>Loan Amount ~ 20-25k </a:t>
            </a:r>
            <a:r>
              <a:rPr lang="en-IN" sz="1000" dirty="0"/>
              <a:t>seems to be an outlier.</a:t>
            </a:r>
          </a:p>
        </p:txBody>
      </p:sp>
    </p:spTree>
    <p:extLst>
      <p:ext uri="{BB962C8B-B14F-4D97-AF65-F5344CB8AC3E}">
        <p14:creationId xmlns:p14="http://schemas.microsoft.com/office/powerpoint/2010/main" val="143676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of Charged Off Loans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42A43-C02D-6B07-91F6-5D2039AB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723589"/>
            <a:ext cx="3655496" cy="4346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271BC3-31D7-12A6-7C53-1CD2EAAAF7FB}"/>
              </a:ext>
            </a:extLst>
          </p:cNvPr>
          <p:cNvSpPr txBox="1"/>
          <p:nvPr/>
        </p:nvSpPr>
        <p:spPr>
          <a:xfrm>
            <a:off x="8207375" y="1793440"/>
            <a:ext cx="37719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Amongst all the categories, </a:t>
            </a:r>
            <a:r>
              <a:rPr lang="en-IN" sz="1600" b="1" dirty="0"/>
              <a:t>moving</a:t>
            </a:r>
            <a:r>
              <a:rPr lang="en-IN" sz="1600" dirty="0"/>
              <a:t> category seems to show exceptionally low PRR’s for </a:t>
            </a:r>
            <a:r>
              <a:rPr lang="en-IN" sz="1600" b="1" dirty="0"/>
              <a:t>Loan Amount &gt; 15k</a:t>
            </a:r>
            <a:r>
              <a:rPr lang="en-IN" sz="1600" dirty="0"/>
              <a:t> and should be avoided or not supported.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As also pointed out earlier Loan Grade </a:t>
            </a:r>
            <a:r>
              <a:rPr lang="en-IN" sz="1600" b="1" dirty="0"/>
              <a:t>F </a:t>
            </a:r>
            <a:r>
              <a:rPr lang="en-IN" sz="1600" dirty="0"/>
              <a:t>and</a:t>
            </a:r>
            <a:r>
              <a:rPr lang="en-IN" sz="1600" b="1" dirty="0"/>
              <a:t> G</a:t>
            </a:r>
            <a:r>
              <a:rPr lang="en-IN" sz="1600" dirty="0"/>
              <a:t> tends to have effect on the loan principal recovery. These grade loans should be discontinued.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0EAD68-8FA8-63EC-48CF-A57804C82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462" y="1723589"/>
            <a:ext cx="3869647" cy="413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4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of Charged Off Loans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6B4A7-1DB6-A666-A8FC-E5CD474AFCA7}"/>
              </a:ext>
            </a:extLst>
          </p:cNvPr>
          <p:cNvSpPr txBox="1"/>
          <p:nvPr/>
        </p:nvSpPr>
        <p:spPr>
          <a:xfrm>
            <a:off x="5334571" y="2369294"/>
            <a:ext cx="657317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General pattern is that the PRR decreases with the increase in the Loan Amount. However, few states are exceptional </a:t>
            </a:r>
            <a:r>
              <a:rPr lang="en-IN" sz="1600" dirty="0" err="1"/>
              <a:t>w.r.t</a:t>
            </a:r>
            <a:r>
              <a:rPr lang="en-IN" sz="1600" dirty="0"/>
              <a:t> the PRR and should be scrutinized. See the section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For Loan Amount </a:t>
            </a:r>
            <a:r>
              <a:rPr lang="en-IN" sz="1600" b="1" dirty="0"/>
              <a:t>25k-30k</a:t>
            </a:r>
            <a:r>
              <a:rPr lang="en-IN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states with least PRR: </a:t>
            </a:r>
            <a:r>
              <a:rPr lang="en-IN" sz="1600" b="1" dirty="0"/>
              <a:t>CT, DE</a:t>
            </a:r>
          </a:p>
          <a:p>
            <a:pPr lvl="1"/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For Loan Amount </a:t>
            </a:r>
            <a:r>
              <a:rPr lang="en-IN" sz="1600" b="1" dirty="0"/>
              <a:t>20k-25k:</a:t>
            </a:r>
            <a:r>
              <a:rPr lang="en-IN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states with least PRR: </a:t>
            </a:r>
            <a:r>
              <a:rPr lang="en-IN" sz="1600" b="1" dirty="0"/>
              <a:t>WV</a:t>
            </a:r>
          </a:p>
          <a:p>
            <a:pPr lvl="1"/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For Loan Amount </a:t>
            </a:r>
            <a:r>
              <a:rPr lang="en-IN" sz="1600" b="1" dirty="0"/>
              <a:t>15k-20k:</a:t>
            </a:r>
            <a:r>
              <a:rPr lang="en-IN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states with least PRR: </a:t>
            </a:r>
            <a:r>
              <a:rPr lang="en-IN" sz="1600" b="1" dirty="0"/>
              <a:t>MT</a:t>
            </a:r>
          </a:p>
          <a:p>
            <a:pPr lvl="1"/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For Loan Amount </a:t>
            </a:r>
            <a:r>
              <a:rPr lang="en-IN" sz="1600" b="1" dirty="0"/>
              <a:t>10k-15k: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states with least PRR: </a:t>
            </a:r>
            <a:r>
              <a:rPr lang="en-IN" sz="1600" b="1" dirty="0"/>
              <a:t>MS,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8851D-D04A-9DA2-42D7-69D51AAC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597982"/>
            <a:ext cx="4475823" cy="483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4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of Charged Off Loans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6B4A7-1DB6-A666-A8FC-E5CD474AFCA7}"/>
              </a:ext>
            </a:extLst>
          </p:cNvPr>
          <p:cNvSpPr txBox="1"/>
          <p:nvPr/>
        </p:nvSpPr>
        <p:spPr>
          <a:xfrm>
            <a:off x="5406490" y="1663280"/>
            <a:ext cx="657317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General pattern is that the PRR decreases with the increase in the Loan Amount. However, few states are exceptional </a:t>
            </a:r>
            <a:r>
              <a:rPr lang="en-IN" sz="1600" dirty="0" err="1"/>
              <a:t>w.r.t</a:t>
            </a:r>
            <a:r>
              <a:rPr lang="en-IN" sz="1600" dirty="0"/>
              <a:t> the PRR and should be scrutinized. See the section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Annual Income </a:t>
            </a:r>
            <a:r>
              <a:rPr lang="en-IN" sz="1600" b="1" dirty="0"/>
              <a:t>125k-150k: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states with least PRR: </a:t>
            </a:r>
            <a:r>
              <a:rPr lang="en-IN" sz="1600" b="1" dirty="0"/>
              <a:t>UT</a:t>
            </a:r>
          </a:p>
          <a:p>
            <a:pPr lvl="1"/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Annual Income </a:t>
            </a:r>
            <a:r>
              <a:rPr lang="en-IN" sz="1600" b="1" dirty="0"/>
              <a:t>100-125k: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states with least PRR: </a:t>
            </a:r>
            <a:r>
              <a:rPr lang="en-IN" sz="1600" b="1" dirty="0"/>
              <a:t>HI,NV</a:t>
            </a:r>
          </a:p>
          <a:p>
            <a:pPr lvl="1"/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Annual Income </a:t>
            </a:r>
            <a:r>
              <a:rPr lang="en-IN" sz="1600" b="1" dirty="0"/>
              <a:t>50k-75k: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states with least PRR: </a:t>
            </a:r>
            <a:r>
              <a:rPr lang="en-IN" sz="1600" b="1" dirty="0"/>
              <a:t>DE, SD</a:t>
            </a:r>
          </a:p>
          <a:p>
            <a:pPr lvl="1"/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Annual Income </a:t>
            </a:r>
            <a:r>
              <a:rPr lang="en-IN" sz="1600" b="1" dirty="0"/>
              <a:t>25k-50k:</a:t>
            </a:r>
            <a:r>
              <a:rPr lang="en-IN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states with least PRR: </a:t>
            </a:r>
            <a:r>
              <a:rPr lang="en-IN" sz="1600" b="1" dirty="0"/>
              <a:t>MS</a:t>
            </a:r>
          </a:p>
          <a:p>
            <a:pPr lvl="1"/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Annual Income </a:t>
            </a:r>
            <a:r>
              <a:rPr lang="en-IN" sz="1600" b="1" dirty="0"/>
              <a:t>0k-25k:</a:t>
            </a:r>
            <a:r>
              <a:rPr lang="en-IN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states with least PRR: </a:t>
            </a:r>
            <a:r>
              <a:rPr lang="en-IN" sz="1600" b="1" dirty="0"/>
              <a:t>VT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8851D-D04A-9DA2-42D7-69D51AAC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597982"/>
            <a:ext cx="4475823" cy="483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5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of Charged Off Loans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6B4A7-1DB6-A666-A8FC-E5CD474AFCA7}"/>
              </a:ext>
            </a:extLst>
          </p:cNvPr>
          <p:cNvSpPr txBox="1"/>
          <p:nvPr/>
        </p:nvSpPr>
        <p:spPr>
          <a:xfrm>
            <a:off x="8191500" y="1723589"/>
            <a:ext cx="40034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Below category loans shows exceptionally lower PRR and should be avoided: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moving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renewable_energy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small_business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wedding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Loan Grades E, F, G tends to affects severely the repayment of loan irrespective of the annual income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78486-C374-C4D0-5638-D2943300B076}"/>
              </a:ext>
            </a:extLst>
          </p:cNvPr>
          <p:cNvSpPr txBox="1"/>
          <p:nvPr/>
        </p:nvSpPr>
        <p:spPr>
          <a:xfrm>
            <a:off x="139700" y="6308209"/>
            <a:ext cx="8407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The exceptionally high PRR for </a:t>
            </a:r>
            <a:r>
              <a:rPr lang="en-IN" sz="1000" b="1" dirty="0"/>
              <a:t>Loan Amount ~ 20-25k </a:t>
            </a:r>
            <a:r>
              <a:rPr lang="en-IN" sz="1000" dirty="0"/>
              <a:t>seems to be an outlier.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A28B6-6419-0BBF-1610-42769E219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90688"/>
            <a:ext cx="3771900" cy="4485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FDCAFB-0E08-AF77-C08E-CAECDFB6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271" y="1690688"/>
            <a:ext cx="4003458" cy="427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6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2BB7-C520-BE55-9734-99CA6CE3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1D6DA4-DB04-92E9-FCA5-CE156617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/>
              <a:t>Minor Impact</a:t>
            </a:r>
          </a:p>
          <a:p>
            <a:pPr marL="285750" indent="-285750"/>
            <a:r>
              <a:rPr lang="en-IN" sz="2100" dirty="0"/>
              <a:t>Higher loan amount </a:t>
            </a:r>
          </a:p>
          <a:p>
            <a:pPr marL="742950" lvl="1" indent="-285750"/>
            <a:r>
              <a:rPr lang="en-IN" sz="1700" dirty="0"/>
              <a:t>(above 15k)</a:t>
            </a:r>
          </a:p>
          <a:p>
            <a:pPr marL="285750" indent="-285750"/>
            <a:r>
              <a:rPr lang="en-IN" sz="2100" dirty="0"/>
              <a:t>Applicant’s address state </a:t>
            </a:r>
          </a:p>
          <a:p>
            <a:pPr marL="742950" lvl="1" indent="-285750"/>
            <a:r>
              <a:rPr lang="en-IN" sz="1700" dirty="0"/>
              <a:t>(NV, SD, AK, ID, NE)</a:t>
            </a:r>
          </a:p>
          <a:p>
            <a:pPr marL="285750" indent="-285750"/>
            <a:r>
              <a:rPr lang="en-IN" sz="2100" dirty="0"/>
              <a:t>Higher debt to income ratio </a:t>
            </a:r>
          </a:p>
          <a:p>
            <a:pPr marL="742950" lvl="1" indent="-285750"/>
            <a:r>
              <a:rPr lang="en-IN" sz="1700" dirty="0"/>
              <a:t>(above 15%)</a:t>
            </a:r>
          </a:p>
          <a:p>
            <a:pPr marL="285750" indent="-285750"/>
            <a:r>
              <a:rPr lang="en-IN" sz="2100" dirty="0"/>
              <a:t>Credit utilization rate </a:t>
            </a:r>
          </a:p>
          <a:p>
            <a:pPr marL="742950" lvl="1" indent="-285750"/>
            <a:r>
              <a:rPr lang="en-IN" sz="1700" dirty="0"/>
              <a:t>(above 50%)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593CFA36-102D-73F9-658B-7C613CF39FFE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700" b="1" dirty="0"/>
              <a:t>Major impact</a:t>
            </a:r>
          </a:p>
          <a:p>
            <a:pPr marL="285750" indent="-285750"/>
            <a:r>
              <a:rPr lang="en-IN" sz="2100" dirty="0"/>
              <a:t>Loan purpose </a:t>
            </a:r>
          </a:p>
          <a:p>
            <a:pPr marL="742950" lvl="1" indent="-285750"/>
            <a:r>
              <a:rPr lang="en-IN" sz="1700" dirty="0"/>
              <a:t>(small business, renewable energy, educational)</a:t>
            </a:r>
          </a:p>
          <a:p>
            <a:pPr marL="285750" indent="-285750"/>
            <a:r>
              <a:rPr lang="en-IN" sz="2100" dirty="0"/>
              <a:t>Loan Tenure </a:t>
            </a:r>
          </a:p>
          <a:p>
            <a:pPr marL="742950" lvl="1" indent="-285750"/>
            <a:r>
              <a:rPr lang="en-IN" sz="1700" dirty="0"/>
              <a:t>( 5 year loans tends to cause more defaults)</a:t>
            </a:r>
          </a:p>
          <a:p>
            <a:pPr marL="285750" indent="-285750"/>
            <a:r>
              <a:rPr lang="en-IN" sz="2100" dirty="0"/>
              <a:t>Public bankruptcy records </a:t>
            </a:r>
          </a:p>
          <a:p>
            <a:pPr marL="742950" lvl="1" indent="-285750"/>
            <a:r>
              <a:rPr lang="en-IN" sz="1700" dirty="0"/>
              <a:t>(1 or 2)</a:t>
            </a:r>
          </a:p>
          <a:p>
            <a:pPr marL="285750" indent="-285750"/>
            <a:r>
              <a:rPr lang="en-IN" sz="2100" dirty="0"/>
              <a:t>Higher interest rate </a:t>
            </a:r>
          </a:p>
          <a:p>
            <a:pPr marL="742950" lvl="1" indent="-285750"/>
            <a:r>
              <a:rPr lang="en-IN" sz="1700" dirty="0"/>
              <a:t>(above 20%)</a:t>
            </a:r>
          </a:p>
          <a:p>
            <a:pPr marL="285750" indent="-285750"/>
            <a:r>
              <a:rPr lang="en-IN" sz="2100" dirty="0"/>
              <a:t>Loan grade &amp; sub-grade </a:t>
            </a:r>
          </a:p>
          <a:p>
            <a:pPr marL="742950" lvl="1" indent="-285750"/>
            <a:r>
              <a:rPr lang="en-IN" sz="1700" dirty="0"/>
              <a:t>(E, F, G)</a:t>
            </a:r>
          </a:p>
          <a:p>
            <a:pPr marL="285750" indent="-285750"/>
            <a:r>
              <a:rPr lang="en-IN" sz="2100" dirty="0"/>
              <a:t>Higher DTI's affect the payment of Higher Loan Amounts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2BB7-C520-BE55-9734-99CA6CE3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Column Selection for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BAA80A-342D-1980-DB66-64A5C2463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665804"/>
              </p:ext>
            </p:extLst>
          </p:nvPr>
        </p:nvGraphicFramePr>
        <p:xfrm>
          <a:off x="347029" y="1579880"/>
          <a:ext cx="600327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276">
                  <a:extLst>
                    <a:ext uri="{9D8B030D-6E8A-4147-A177-3AD203B41FA5}">
                      <a16:colId xmlns:a16="http://schemas.microsoft.com/office/drawing/2014/main" val="1669038685"/>
                    </a:ext>
                  </a:extLst>
                </a:gridCol>
              </a:tblGrid>
              <a:tr h="312581">
                <a:tc>
                  <a:txBody>
                    <a:bodyPr/>
                    <a:lstStyle/>
                    <a:p>
                      <a:r>
                        <a:rPr lang="en-US" dirty="0"/>
                        <a:t>Un Ordered Categorical ( Borrower/Customer Attribute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7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Purpose of Loan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8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 Ownership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Loan Verification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3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Residing State of the Loan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9313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35AD058-E03C-C470-72E5-A8FE1F05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687345"/>
              </p:ext>
            </p:extLst>
          </p:nvPr>
        </p:nvGraphicFramePr>
        <p:xfrm>
          <a:off x="6841476" y="2478968"/>
          <a:ext cx="500349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3494">
                  <a:extLst>
                    <a:ext uri="{9D8B030D-6E8A-4147-A177-3AD203B41FA5}">
                      <a16:colId xmlns:a16="http://schemas.microsoft.com/office/drawing/2014/main" val="1669038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Categorical ( Loan/Product Attribute)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7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Loan Amount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8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Interest Rate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42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Repayment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9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Received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5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Received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6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Term/Tenure of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3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Grade of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2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 Grade of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54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Loan Issue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0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Loan Issue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27354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B7097A0-52C4-226D-E702-20C6A4988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950835"/>
              </p:ext>
            </p:extLst>
          </p:nvPr>
        </p:nvGraphicFramePr>
        <p:xfrm>
          <a:off x="347030" y="4147748"/>
          <a:ext cx="600327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275">
                  <a:extLst>
                    <a:ext uri="{9D8B030D-6E8A-4147-A177-3AD203B41FA5}">
                      <a16:colId xmlns:a16="http://schemas.microsoft.com/office/drawing/2014/main" val="1669038685"/>
                    </a:ext>
                  </a:extLst>
                </a:gridCol>
              </a:tblGrid>
              <a:tr h="312581">
                <a:tc>
                  <a:txBody>
                    <a:bodyPr/>
                    <a:lstStyle/>
                    <a:p>
                      <a:r>
                        <a:rPr lang="en-US" dirty="0"/>
                        <a:t>Ordered Categorical ( Borrower/Customer Attribute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7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Annual Income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8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Debt to Income Ratio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Employment Tenure of the Loan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3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Public Recorded Bankruptcies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9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Utilization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87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83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2BB7-C520-BE55-9734-99CA6CE3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Attributes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1D6DA4-DB04-92E9-FCA5-CE1566175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Principal Recovery Ratio</a:t>
            </a:r>
            <a:r>
              <a:rPr lang="en-US" sz="2000" dirty="0"/>
              <a:t> as the measure of severity of charge-off. The lesser the ratio indicates the more severe is the damage caused by the charge-off.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prncp_recovery_ratio_range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total_rec_prncp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loan_amt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/>
              <a:t>Charge Off Percentage</a:t>
            </a:r>
            <a:r>
              <a:rPr lang="en-US" sz="2000" dirty="0"/>
              <a:t> as a measure of percentage of loans charged off across all the </a:t>
            </a:r>
            <a:r>
              <a:rPr lang="en-US" sz="2000" dirty="0" err="1"/>
              <a:t>dibursals</a:t>
            </a:r>
            <a:r>
              <a:rPr lang="en-US" sz="2000" dirty="0"/>
              <a:t>.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charged_off_loan_percentage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round(</a:t>
            </a:r>
            <a:r>
              <a:rPr lang="en-I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loan_raw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loan_raw.loan_status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'Charged Off'].shape[0] / </a:t>
            </a:r>
            <a:r>
              <a:rPr lang="en-I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loan_raw.shape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pPr lvl="1"/>
            <a:r>
              <a:rPr lang="en-IN" sz="1600" dirty="0"/>
              <a:t>This percentage becomes the benchmark to analyse the performance of Charged-Off loans across different variables/dimensions.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1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Proportion of Charged-Off loans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ADD3B9-4130-2367-BF24-85FA1F7D7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60273"/>
            <a:ext cx="4724400" cy="387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817D6-53C8-D739-5E29-6306819BB9B0}"/>
              </a:ext>
            </a:extLst>
          </p:cNvPr>
          <p:cNvSpPr txBox="1"/>
          <p:nvPr/>
        </p:nvSpPr>
        <p:spPr>
          <a:xfrm>
            <a:off x="1129897" y="5705028"/>
            <a:ext cx="41410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Analyzing ~34k records indicates the Charged-Off loans</a:t>
            </a:r>
          </a:p>
          <a:p>
            <a:r>
              <a:rPr lang="en-US" sz="1200" dirty="0"/>
              <a:t>constitutes  around ~14% of all the loans disbursed.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Univariate Analysis of all the records to be performed </a:t>
            </a:r>
          </a:p>
          <a:p>
            <a:r>
              <a:rPr lang="en-US" sz="1200" dirty="0"/>
              <a:t>taking this proportion as the benchmark.</a:t>
            </a:r>
          </a:p>
        </p:txBody>
      </p:sp>
      <p:pic>
        <p:nvPicPr>
          <p:cNvPr id="3" name="Picture 2" descr="Distribution of Principal Recovery Ratio across Charged Off Loans">
            <a:extLst>
              <a:ext uri="{FF2B5EF4-FFF2-40B4-BE49-F238E27FC236}">
                <a16:creationId xmlns:a16="http://schemas.microsoft.com/office/drawing/2014/main" id="{129663CA-7203-5A63-6A3D-0CE089D3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455" y="1228298"/>
            <a:ext cx="4453844" cy="41374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607E-599A-E0FF-DFEA-9B1E3002EE00}"/>
              </a:ext>
            </a:extLst>
          </p:cNvPr>
          <p:cNvSpPr txBox="1"/>
          <p:nvPr/>
        </p:nvSpPr>
        <p:spPr>
          <a:xfrm>
            <a:off x="7647784" y="5705029"/>
            <a:ext cx="41011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Around </a:t>
            </a:r>
            <a:r>
              <a:rPr lang="en-US" sz="1200" b="1" dirty="0"/>
              <a:t>~70% </a:t>
            </a:r>
            <a:r>
              <a:rPr lang="en-US" sz="1200" dirty="0"/>
              <a:t>of the charged-off loans ends up paying </a:t>
            </a:r>
          </a:p>
          <a:p>
            <a:r>
              <a:rPr lang="en-US" sz="1200" dirty="0"/>
              <a:t> </a:t>
            </a:r>
            <a:r>
              <a:rPr lang="en-US" sz="1200" b="1" dirty="0"/>
              <a:t>&lt; 50%</a:t>
            </a:r>
            <a:r>
              <a:rPr lang="en-US" sz="1200" dirty="0"/>
              <a:t> of the principal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Analyzing the customer and loan attributes that affects</a:t>
            </a:r>
          </a:p>
          <a:p>
            <a:r>
              <a:rPr lang="en-US" sz="1200" dirty="0"/>
              <a:t>the payment of loan based on Principal Recovery 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2FAC9-DB83-433D-E5FD-C57D4CAAA2B6}"/>
              </a:ext>
            </a:extLst>
          </p:cNvPr>
          <p:cNvSpPr txBox="1"/>
          <p:nvPr/>
        </p:nvSpPr>
        <p:spPr>
          <a:xfrm>
            <a:off x="7789965" y="5346289"/>
            <a:ext cx="3959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Distribution of Principal Recovery Ratio across Charged Off Loans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B3A5C-9CE5-1281-F214-BBC083063A21}"/>
              </a:ext>
            </a:extLst>
          </p:cNvPr>
          <p:cNvSpPr txBox="1"/>
          <p:nvPr/>
        </p:nvSpPr>
        <p:spPr>
          <a:xfrm>
            <a:off x="1983473" y="5346290"/>
            <a:ext cx="25607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Distribution of Loan Status across Loans</a:t>
            </a:r>
          </a:p>
        </p:txBody>
      </p:sp>
    </p:spTree>
    <p:extLst>
      <p:ext uri="{BB962C8B-B14F-4D97-AF65-F5344CB8AC3E}">
        <p14:creationId xmlns:p14="http://schemas.microsoft.com/office/powerpoint/2010/main" val="160395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of Charged Off Loans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DC16F-C654-118F-04D5-08E76899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48" y="1325563"/>
            <a:ext cx="4638521" cy="5167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004484-94A2-EEF7-7A1B-7BB07C6BD050}"/>
              </a:ext>
            </a:extLst>
          </p:cNvPr>
          <p:cNvSpPr txBox="1"/>
          <p:nvPr/>
        </p:nvSpPr>
        <p:spPr>
          <a:xfrm>
            <a:off x="6096000" y="3263781"/>
            <a:ext cx="5777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</a:t>
            </a:r>
            <a:r>
              <a:rPr lang="en-IN" b="1" dirty="0" err="1"/>
              <a:t>small_business</a:t>
            </a:r>
            <a:r>
              <a:rPr lang="en-IN" dirty="0"/>
              <a:t> and </a:t>
            </a:r>
            <a:r>
              <a:rPr lang="en-IN" b="1" dirty="0"/>
              <a:t>renewable</a:t>
            </a:r>
            <a:r>
              <a:rPr lang="en-IN" dirty="0"/>
              <a:t> </a:t>
            </a:r>
            <a:r>
              <a:rPr lang="en-IN" dirty="0" err="1"/>
              <a:t>catgory</a:t>
            </a:r>
            <a:r>
              <a:rPr lang="en-IN" dirty="0"/>
              <a:t>, the ratio of borrowers with "Charged Off" loan status exceeds the overall ratio of "Charged Off" borrowers.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small_business</a:t>
            </a:r>
            <a:r>
              <a:rPr lang="en-US" dirty="0"/>
              <a:t> charged-off loans ~</a:t>
            </a:r>
            <a:r>
              <a:rPr lang="en-US" b="1" dirty="0"/>
              <a:t>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renewable charged-off loans ~</a:t>
            </a:r>
            <a:r>
              <a:rPr lang="en-US" b="1" dirty="0"/>
              <a:t>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br>
              <a:rPr lang="en-IN" dirty="0"/>
            </a:br>
            <a:r>
              <a:rPr lang="en-IN" dirty="0"/>
              <a:t>Hence, the probability of defaulting is more when the Purpose is </a:t>
            </a:r>
            <a:r>
              <a:rPr lang="en-IN" b="1" dirty="0" err="1"/>
              <a:t>small_business</a:t>
            </a:r>
            <a:r>
              <a:rPr lang="en-IN" dirty="0"/>
              <a:t> or </a:t>
            </a:r>
            <a:r>
              <a:rPr lang="en-IN" b="1" dirty="0"/>
              <a:t>renewable</a:t>
            </a:r>
            <a:r>
              <a:rPr lang="en-IN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596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of Charged Off Loans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04484-94A2-EEF7-7A1B-7BB07C6BD050}"/>
              </a:ext>
            </a:extLst>
          </p:cNvPr>
          <p:cNvSpPr txBox="1"/>
          <p:nvPr/>
        </p:nvSpPr>
        <p:spPr>
          <a:xfrm>
            <a:off x="6096000" y="3263781"/>
            <a:ext cx="5777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number or charged-off loans are </a:t>
            </a:r>
            <a:r>
              <a:rPr lang="en-IN" b="1" dirty="0"/>
              <a:t>~25% </a:t>
            </a:r>
            <a:r>
              <a:rPr lang="en-IN" dirty="0"/>
              <a:t>for loans with tenure = </a:t>
            </a:r>
            <a:r>
              <a:rPr lang="en-IN" b="1" dirty="0"/>
              <a:t>60 months</a:t>
            </a:r>
            <a:r>
              <a:rPr lang="en-IN" dirty="0"/>
              <a:t> which is greater than the benchmark. </a:t>
            </a:r>
          </a:p>
          <a:p>
            <a:endParaRPr lang="en-IN" dirty="0"/>
          </a:p>
          <a:p>
            <a:r>
              <a:rPr lang="en-IN" dirty="0"/>
              <a:t>Hence, loans with </a:t>
            </a:r>
            <a:r>
              <a:rPr lang="en-IN" b="1" dirty="0"/>
              <a:t>higher tenure</a:t>
            </a:r>
            <a:r>
              <a:rPr lang="en-IN" dirty="0"/>
              <a:t> are more vulnerable.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05BFCE-43BD-A0B0-34E9-0F634EE2F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48" y="1597733"/>
            <a:ext cx="4330511" cy="459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0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of Charged Off Loans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04484-94A2-EEF7-7A1B-7BB07C6BD050}"/>
              </a:ext>
            </a:extLst>
          </p:cNvPr>
          <p:cNvSpPr txBox="1"/>
          <p:nvPr/>
        </p:nvSpPr>
        <p:spPr>
          <a:xfrm>
            <a:off x="6096000" y="3263781"/>
            <a:ext cx="5777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of loans where applicants have declared </a:t>
            </a:r>
            <a:r>
              <a:rPr lang="en-US" b="1" dirty="0"/>
              <a:t>&gt;2 </a:t>
            </a:r>
            <a:r>
              <a:rPr lang="en-US" dirty="0"/>
              <a:t>public recorded bankruptcies shows that </a:t>
            </a:r>
            <a:r>
              <a:rPr lang="en-US" b="1" dirty="0"/>
              <a:t>40%</a:t>
            </a:r>
            <a:r>
              <a:rPr lang="en-US" dirty="0"/>
              <a:t> of such loans ends up being Charged-Off.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 clear indicator that such disbursals should be avoided.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6610A-A8F4-E1E6-1AA1-460237697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48" y="1766888"/>
            <a:ext cx="4461301" cy="44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9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of Charged Off Loans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04484-94A2-EEF7-7A1B-7BB07C6BD050}"/>
              </a:ext>
            </a:extLst>
          </p:cNvPr>
          <p:cNvSpPr txBox="1"/>
          <p:nvPr/>
        </p:nvSpPr>
        <p:spPr>
          <a:xfrm>
            <a:off x="8209726" y="2580093"/>
            <a:ext cx="3663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percentage of ”Charged-Off” loans increases with increasing Loan Amount and Interest Rate.</a:t>
            </a:r>
          </a:p>
          <a:p>
            <a:endParaRPr lang="en-IN" dirty="0"/>
          </a:p>
          <a:p>
            <a:r>
              <a:rPr lang="en-IN" b="1" dirty="0"/>
              <a:t>Interest Rate &gt; 20%</a:t>
            </a:r>
            <a:r>
              <a:rPr lang="en-IN" dirty="0"/>
              <a:t> tends to have  a high impact on the loans being defaulted with </a:t>
            </a:r>
            <a:r>
              <a:rPr lang="en-IN" b="1" dirty="0"/>
              <a:t>~40%</a:t>
            </a:r>
            <a:r>
              <a:rPr lang="en-IN" dirty="0"/>
              <a:t> loans being “Charged Off”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Hence, loans offering at higher interest rate should be avoided.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49B2E-6BAB-C525-14A4-5E7FE7E54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48" y="2244565"/>
            <a:ext cx="3663826" cy="38103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6EF7EC-B1B5-8E62-4CB5-431BCF18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87" y="2295858"/>
            <a:ext cx="3663826" cy="37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8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of Charged Off Loans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04484-94A2-EEF7-7A1B-7BB07C6BD050}"/>
              </a:ext>
            </a:extLst>
          </p:cNvPr>
          <p:cNvSpPr txBox="1"/>
          <p:nvPr/>
        </p:nvSpPr>
        <p:spPr>
          <a:xfrm>
            <a:off x="6086394" y="2918984"/>
            <a:ext cx="5777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NV, SD, ID, AK </a:t>
            </a:r>
            <a:r>
              <a:rPr lang="en-US" dirty="0"/>
              <a:t>states have higher percentage of “Charged Off”  loans.</a:t>
            </a:r>
          </a:p>
          <a:p>
            <a:endParaRPr lang="en-US" b="1" dirty="0"/>
          </a:p>
          <a:p>
            <a:r>
              <a:rPr lang="en-US" b="1" dirty="0"/>
              <a:t>- NE </a:t>
            </a:r>
            <a:r>
              <a:rPr lang="en-US" dirty="0"/>
              <a:t>state seems to have exceptionally high number </a:t>
            </a:r>
            <a:r>
              <a:rPr lang="en-US" b="1" dirty="0"/>
              <a:t>(~60%)</a:t>
            </a:r>
            <a:r>
              <a:rPr lang="en-US" dirty="0"/>
              <a:t> of loans being “Charged Off” which requires further analysis. This could also indicate a lapse in the application verification or recovery processes.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1F8F4-F479-374A-2EDC-1E9FEACBC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54" y="1383542"/>
            <a:ext cx="5304939" cy="537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2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Words>1181</Words>
  <Application>Microsoft Macintosh PowerPoint</Application>
  <PresentationFormat>Widescreen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Office Theme</vt:lpstr>
      <vt:lpstr>Case Study Exploratory Data Analysis</vt:lpstr>
      <vt:lpstr>Dataset Column Selection for Analysis</vt:lpstr>
      <vt:lpstr>Derived Attributes</vt:lpstr>
      <vt:lpstr>Proportion of Charged-Off loans</vt:lpstr>
      <vt:lpstr>Univariate Analysis of Charged Off Loans</vt:lpstr>
      <vt:lpstr>Univariate Analysis of Charged Off Loans</vt:lpstr>
      <vt:lpstr>Univariate Analysis of Charged Off Loans</vt:lpstr>
      <vt:lpstr>Univariate Analysis of Charged Off Loans</vt:lpstr>
      <vt:lpstr>Univariate Analysis of Charged Off Loans</vt:lpstr>
      <vt:lpstr>Univariate Analysis of Charged Off Loans</vt:lpstr>
      <vt:lpstr>Univariate Analysis of Charged Off Loans</vt:lpstr>
      <vt:lpstr>Bivariate Analysis of Charged Off Loans</vt:lpstr>
      <vt:lpstr>Bivariate Analysis of Charged Off Loans</vt:lpstr>
      <vt:lpstr>Bivariate Analysis of Charged Off Loans</vt:lpstr>
      <vt:lpstr>Bivariate Analysis of Charged Off Loans</vt:lpstr>
      <vt:lpstr>Bivariate Analysis of Charged Off Loans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MUNDRA</dc:creator>
  <cp:lastModifiedBy>PIYUSH MUNDRA</cp:lastModifiedBy>
  <cp:revision>2</cp:revision>
  <dcterms:created xsi:type="dcterms:W3CDTF">2024-07-28T05:43:19Z</dcterms:created>
  <dcterms:modified xsi:type="dcterms:W3CDTF">2024-07-28T19:44:42Z</dcterms:modified>
</cp:coreProperties>
</file>