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60" r:id="rId7"/>
    <p:sldId id="275" r:id="rId8"/>
    <p:sldId id="277" r:id="rId9"/>
    <p:sldId id="261" r:id="rId10"/>
    <p:sldId id="262" r:id="rId11"/>
    <p:sldId id="279" r:id="rId12"/>
    <p:sldId id="264" r:id="rId13"/>
    <p:sldId id="268" r:id="rId14"/>
    <p:sldId id="266" r:id="rId15"/>
    <p:sldId id="267" r:id="rId16"/>
    <p:sldId id="269" r:id="rId17"/>
    <p:sldId id="278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Dosis" pitchFamily="2" charset="77"/>
      <p:regular r:id="rId23"/>
      <p:bold r:id="rId24"/>
    </p:embeddedFont>
    <p:embeddedFont>
      <p:font typeface="Raleway" pitchFamily="2" charset="77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67JBuOtYTxPkiVRp0GhNjUst4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1"/>
  </p:normalViewPr>
  <p:slideViewPr>
    <p:cSldViewPr snapToGrid="0" snapToObjects="1">
      <p:cViewPr varScale="1">
        <p:scale>
          <a:sx n="153" d="100"/>
          <a:sy n="153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1C325F"/>
          </a:solidFill>
          <a:ln>
            <a:noFill/>
          </a:ln>
        </p:spPr>
      </p:sp>
      <p:sp>
        <p:nvSpPr>
          <p:cNvPr id="11" name="Google Shape;11;p21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0749C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C3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 txBox="1">
            <a:spLocks noGrp="1"/>
          </p:cNvSpPr>
          <p:nvPr>
            <p:ph type="ctrTitle"/>
          </p:nvPr>
        </p:nvSpPr>
        <p:spPr>
          <a:xfrm>
            <a:off x="339075" y="0"/>
            <a:ext cx="65550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5200"/>
              <a:buFont typeface="Raleway"/>
              <a:buNone/>
              <a:defRPr sz="52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1C325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 flipH="1">
            <a:off x="-640287" y="-85736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1C325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60749C">
              <a:alpha val="17647"/>
            </a:srgbClr>
          </a:solidFill>
          <a:ln>
            <a:noFill/>
          </a:ln>
        </p:spPr>
      </p:sp>
      <p:sp>
        <p:nvSpPr>
          <p:cNvPr id="20" name="Google Shape;20;p2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778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4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26" name="Google Shape;26;p24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" name="Google Shape;27;p24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>
                <a:solidFill>
                  <a:srgbClr val="1C325F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solidFill>
                  <a:srgbClr val="1C325F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Char char="▹"/>
              <a:defRPr>
                <a:solidFill>
                  <a:srgbClr val="1C325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" name="Google Shape;37;p25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5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  <a:defRPr sz="30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products/automation-platform" TargetMode="External"/><Relationship Id="rId7" Type="http://schemas.openxmlformats.org/officeDocument/2006/relationships/hyperlink" Target="https://docs.ansible.com/ansible/2.5/reference_appendices/tower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nsible.com/ansible/2.8/user_guide/playbooks_best_practices.html" TargetMode="External"/><Relationship Id="rId5" Type="http://schemas.openxmlformats.org/officeDocument/2006/relationships/hyperlink" Target="https://docs.ansible.com/ansible/latest/user_guide/collections_using.html" TargetMode="External"/><Relationship Id="rId4" Type="http://schemas.openxmlformats.org/officeDocument/2006/relationships/hyperlink" Target="https://docs.ansible.com/ansible/late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196575" y="544150"/>
            <a:ext cx="48951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500"/>
              <a:t>DevOps Bootcamp</a:t>
            </a:r>
            <a:endParaRPr sz="4500"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t="33742" b="34007"/>
          <a:stretch/>
        </p:blipFill>
        <p:spPr>
          <a:xfrm>
            <a:off x="6473525" y="4418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 dirty="0"/>
              <a:t>Ansible Benefits</a:t>
            </a:r>
            <a:endParaRPr dirty="0"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Execute tasks from a local machine – no </a:t>
            </a:r>
            <a:r>
              <a:rPr lang="en-US" sz="2000" dirty="0" err="1"/>
              <a:t>ssh</a:t>
            </a:r>
            <a:r>
              <a:rPr lang="en-US" sz="2000" dirty="0"/>
              <a:t> to individual machines</a:t>
            </a:r>
          </a:p>
          <a:p>
            <a:r>
              <a:rPr lang="en-US" sz="2000" dirty="0"/>
              <a:t>No maintenance on targets</a:t>
            </a:r>
            <a:endParaRPr sz="2000"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 err="1"/>
              <a:t>yaml</a:t>
            </a:r>
            <a:r>
              <a:rPr lang="en-US" sz="2000" dirty="0"/>
              <a:t> syntax</a:t>
            </a:r>
            <a:endParaRPr sz="2000"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Re-use the same </a:t>
            </a:r>
            <a:r>
              <a:rPr lang="en-US" sz="2000" dirty="0" err="1"/>
              <a:t>yaml</a:t>
            </a:r>
            <a:r>
              <a:rPr lang="en-US" sz="2000" dirty="0"/>
              <a:t> file multiple times in different environments</a:t>
            </a:r>
            <a:endParaRPr sz="2000"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 dirty="0"/>
              <a:t>More reliable – less errors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000" dirty="0"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3434-1B45-B146-B351-AA6EA63B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DB48-D214-0F40-B233-73F6EB49A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dirty="0"/>
              <a:t>Inventory</a:t>
            </a:r>
          </a:p>
          <a:p>
            <a:r>
              <a:rPr lang="en-US" dirty="0"/>
              <a:t>Play</a:t>
            </a:r>
          </a:p>
          <a:p>
            <a:r>
              <a:rPr lang="en-US" dirty="0"/>
              <a:t>Playbooks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9347E-6B17-5943-81E2-1B8E4D9C0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720006" y="1104089"/>
            <a:ext cx="2966794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400" dirty="0"/>
              <a:t>Small programs that does actual work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400" dirty="0"/>
              <a:t>Pushed from controller to target 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400" dirty="0"/>
              <a:t>Once task is done, module is removed.</a:t>
            </a:r>
            <a:endParaRPr dirty="0"/>
          </a:p>
        </p:txBody>
      </p:sp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55" name="Google Shape;155;p9" descr="Laptop Icon In Flat Style Vector For App Ui Websites Black Icon Vector  Illustration Stock Illustration - Download Image Now - iStock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645899" y="2995966"/>
            <a:ext cx="1756423" cy="175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 descr="Server Icon Graphic by ahlangraphic · Creative Fabrica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540783" y="1455672"/>
            <a:ext cx="1340453" cy="89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 descr="Server Icon Graphic by ahlangraphic · Creative Fabri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1236" y="1455674"/>
            <a:ext cx="1340453" cy="89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 descr="Server Icon Graphic by ahlangraphic · Creative Fabri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3565" y="1455672"/>
            <a:ext cx="1340453" cy="89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 descr="Ansible Logo Icon - Download in Flat Sty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581" y="3652303"/>
            <a:ext cx="355987" cy="3559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2909849" y="4405524"/>
            <a:ext cx="121371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Machine</a:t>
            </a:r>
            <a:endParaRPr/>
          </a:p>
        </p:txBody>
      </p:sp>
      <p:grpSp>
        <p:nvGrpSpPr>
          <p:cNvPr id="161" name="Google Shape;161;p9"/>
          <p:cNvGrpSpPr/>
          <p:nvPr/>
        </p:nvGrpSpPr>
        <p:grpSpPr>
          <a:xfrm>
            <a:off x="1887803" y="4090268"/>
            <a:ext cx="3327317" cy="233278"/>
            <a:chOff x="2253838" y="2127838"/>
            <a:chExt cx="3327317" cy="233278"/>
          </a:xfrm>
        </p:grpSpPr>
        <p:sp>
          <p:nvSpPr>
            <p:cNvPr id="162" name="Google Shape;162;p9"/>
            <p:cNvSpPr/>
            <p:nvPr/>
          </p:nvSpPr>
          <p:spPr>
            <a:xfrm>
              <a:off x="2253838" y="2135725"/>
              <a:ext cx="656012" cy="21358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Module</a:t>
              </a:r>
              <a:endParaRPr dirty="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571522" y="2147534"/>
              <a:ext cx="656012" cy="21358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Module</a:t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925143" y="2127838"/>
              <a:ext cx="656012" cy="21358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Module</a:t>
              </a:r>
              <a:endParaRPr dirty="0"/>
            </a:p>
          </p:txBody>
        </p:sp>
      </p:grpSp>
      <p:grpSp>
        <p:nvGrpSpPr>
          <p:cNvPr id="15" name="Google Shape;161;p9">
            <a:extLst>
              <a:ext uri="{FF2B5EF4-FFF2-40B4-BE49-F238E27FC236}">
                <a16:creationId xmlns:a16="http://schemas.microsoft.com/office/drawing/2014/main" id="{4D343F00-774D-1C46-BB4D-E60EF1627F68}"/>
              </a:ext>
            </a:extLst>
          </p:cNvPr>
          <p:cNvGrpSpPr/>
          <p:nvPr/>
        </p:nvGrpSpPr>
        <p:grpSpPr>
          <a:xfrm>
            <a:off x="2113284" y="2116327"/>
            <a:ext cx="3327317" cy="233278"/>
            <a:chOff x="2253838" y="2127838"/>
            <a:chExt cx="3327317" cy="233278"/>
          </a:xfrm>
        </p:grpSpPr>
        <p:sp>
          <p:nvSpPr>
            <p:cNvPr id="16" name="Google Shape;162;p9">
              <a:extLst>
                <a:ext uri="{FF2B5EF4-FFF2-40B4-BE49-F238E27FC236}">
                  <a16:creationId xmlns:a16="http://schemas.microsoft.com/office/drawing/2014/main" id="{E09FA1C0-E85C-C241-B9D4-9F877AD96554}"/>
                </a:ext>
              </a:extLst>
            </p:cNvPr>
            <p:cNvSpPr/>
            <p:nvPr/>
          </p:nvSpPr>
          <p:spPr>
            <a:xfrm>
              <a:off x="2253838" y="2135725"/>
              <a:ext cx="656012" cy="21358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Module</a:t>
              </a:r>
              <a:endParaRPr dirty="0"/>
            </a:p>
          </p:txBody>
        </p:sp>
        <p:sp>
          <p:nvSpPr>
            <p:cNvPr id="17" name="Google Shape;163;p9">
              <a:extLst>
                <a:ext uri="{FF2B5EF4-FFF2-40B4-BE49-F238E27FC236}">
                  <a16:creationId xmlns:a16="http://schemas.microsoft.com/office/drawing/2014/main" id="{AFC58D7A-C487-574B-AF56-FBFF5E2440E7}"/>
                </a:ext>
              </a:extLst>
            </p:cNvPr>
            <p:cNvSpPr/>
            <p:nvPr/>
          </p:nvSpPr>
          <p:spPr>
            <a:xfrm>
              <a:off x="3571522" y="2147534"/>
              <a:ext cx="656012" cy="21358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Module</a:t>
              </a:r>
              <a:endParaRPr dirty="0"/>
            </a:p>
          </p:txBody>
        </p:sp>
        <p:sp>
          <p:nvSpPr>
            <p:cNvPr id="18" name="Google Shape;164;p9">
              <a:extLst>
                <a:ext uri="{FF2B5EF4-FFF2-40B4-BE49-F238E27FC236}">
                  <a16:creationId xmlns:a16="http://schemas.microsoft.com/office/drawing/2014/main" id="{46FE203C-14AC-684E-8916-6A3C5A9C378F}"/>
                </a:ext>
              </a:extLst>
            </p:cNvPr>
            <p:cNvSpPr/>
            <p:nvPr/>
          </p:nvSpPr>
          <p:spPr>
            <a:xfrm>
              <a:off x="4925143" y="2127838"/>
              <a:ext cx="656012" cy="21358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Module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Ansible Inventory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3947" y="2040792"/>
            <a:ext cx="2528841" cy="46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 rotWithShape="1">
          <a:blip r:embed="rId4">
            <a:alphaModFix/>
          </a:blip>
          <a:srcRect b="25300"/>
          <a:stretch/>
        </p:blipFill>
        <p:spPr>
          <a:xfrm>
            <a:off x="1330999" y="1123689"/>
            <a:ext cx="2664266" cy="255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3947" y="2878012"/>
            <a:ext cx="2528841" cy="452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/>
          <p:nvPr/>
        </p:nvSpPr>
        <p:spPr>
          <a:xfrm>
            <a:off x="689956" y="1146386"/>
            <a:ext cx="3882044" cy="2626472"/>
          </a:xfrm>
          <a:prstGeom prst="bracePair">
            <a:avLst/>
          </a:prstGeom>
          <a:noFill/>
          <a:ln w="31750" cap="flat" cmpd="sng">
            <a:solidFill>
              <a:srgbClr val="FF8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1155033" y="1381913"/>
            <a:ext cx="3018206" cy="858568"/>
          </a:xfrm>
          <a:prstGeom prst="bracePair">
            <a:avLst/>
          </a:prstGeom>
          <a:noFill/>
          <a:ln w="28575" cap="flat" cmpd="sng">
            <a:solidFill>
              <a:srgbClr val="FF8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1165345" y="2674852"/>
            <a:ext cx="3018206" cy="858568"/>
          </a:xfrm>
          <a:prstGeom prst="bracePair">
            <a:avLst/>
          </a:prstGeom>
          <a:noFill/>
          <a:ln w="28575" cap="flat" cmpd="sng">
            <a:solidFill>
              <a:srgbClr val="FF8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12901-FDE4-6D47-B33E-962B53D11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946" y="1298529"/>
            <a:ext cx="2528841" cy="468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Ansible Play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4648478" y="1849727"/>
            <a:ext cx="15618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Tasks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4648478" y="1283225"/>
            <a:ext cx="15618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Hosts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4648478" y="1541950"/>
            <a:ext cx="15618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User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6267578" y="2571750"/>
            <a:ext cx="15618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1378" y="1089892"/>
            <a:ext cx="3467100" cy="373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/>
          <p:nvPr/>
        </p:nvSpPr>
        <p:spPr>
          <a:xfrm>
            <a:off x="6354346" y="1117930"/>
            <a:ext cx="1935591" cy="330589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 dirty="0"/>
          </a:p>
        </p:txBody>
      </p:sp>
      <p:sp>
        <p:nvSpPr>
          <p:cNvPr id="191" name="Google Shape;191;p11"/>
          <p:cNvSpPr/>
          <p:nvPr/>
        </p:nvSpPr>
        <p:spPr>
          <a:xfrm>
            <a:off x="6354346" y="1588507"/>
            <a:ext cx="1935591" cy="330589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6354346" y="2104181"/>
            <a:ext cx="1935591" cy="330589"/>
          </a:xfrm>
          <a:prstGeom prst="rect">
            <a:avLst/>
          </a:prstGeom>
          <a:solidFill>
            <a:srgbClr val="00DEF6"/>
          </a:solidFill>
          <a:ln w="25400" cap="flat" cmpd="sng">
            <a:solidFill>
              <a:srgbClr val="00D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dirty="0"/>
          </a:p>
        </p:txBody>
      </p:sp>
      <p:sp>
        <p:nvSpPr>
          <p:cNvPr id="193" name="Google Shape;193;p11"/>
          <p:cNvSpPr/>
          <p:nvPr/>
        </p:nvSpPr>
        <p:spPr>
          <a:xfrm>
            <a:off x="6354346" y="2682359"/>
            <a:ext cx="1935591" cy="33058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Hosts</a:t>
            </a:r>
            <a:endParaRPr/>
          </a:p>
        </p:txBody>
      </p:sp>
      <p:cxnSp>
        <p:nvCxnSpPr>
          <p:cNvPr id="194" name="Google Shape;194;p11"/>
          <p:cNvCxnSpPr/>
          <p:nvPr/>
        </p:nvCxnSpPr>
        <p:spPr>
          <a:xfrm>
            <a:off x="1375038" y="1650384"/>
            <a:ext cx="1113780" cy="0"/>
          </a:xfrm>
          <a:prstGeom prst="straightConnector1">
            <a:avLst/>
          </a:prstGeom>
          <a:noFill/>
          <a:ln w="31750" cap="flat" cmpd="sng">
            <a:solidFill>
              <a:srgbClr val="FF8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11"/>
          <p:cNvCxnSpPr/>
          <p:nvPr/>
        </p:nvCxnSpPr>
        <p:spPr>
          <a:xfrm>
            <a:off x="1821925" y="2434770"/>
            <a:ext cx="2316938" cy="0"/>
          </a:xfrm>
          <a:prstGeom prst="straightConnector1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11"/>
          <p:cNvCxnSpPr/>
          <p:nvPr/>
        </p:nvCxnSpPr>
        <p:spPr>
          <a:xfrm>
            <a:off x="1821925" y="2759050"/>
            <a:ext cx="433137" cy="0"/>
          </a:xfrm>
          <a:prstGeom prst="straightConnector1">
            <a:avLst/>
          </a:prstGeom>
          <a:noFill/>
          <a:ln w="31750" cap="flat" cmpd="sng">
            <a:solidFill>
              <a:srgbClr val="0360A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1"/>
          <p:cNvSpPr/>
          <p:nvPr/>
        </p:nvSpPr>
        <p:spPr>
          <a:xfrm>
            <a:off x="2090056" y="2824443"/>
            <a:ext cx="2206935" cy="695641"/>
          </a:xfrm>
          <a:prstGeom prst="bracePair">
            <a:avLst/>
          </a:prstGeom>
          <a:noFill/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Ansible Playbooks</a:t>
            </a:r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5259469" y="1268146"/>
            <a:ext cx="3263807" cy="287001"/>
          </a:xfrm>
          <a:prstGeom prst="roundRect">
            <a:avLst>
              <a:gd name="adj" fmla="val 16667"/>
            </a:avLst>
          </a:prstGeom>
          <a:solidFill>
            <a:srgbClr val="0360A7"/>
          </a:solidFill>
          <a:ln w="25400" cap="flat" cmpd="sng">
            <a:solidFill>
              <a:srgbClr val="036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playbook = 1 or more plays</a:t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5259469" y="1785444"/>
            <a:ext cx="3263807" cy="287001"/>
          </a:xfrm>
          <a:prstGeom prst="roundRect">
            <a:avLst>
              <a:gd name="adj" fmla="val 16667"/>
            </a:avLst>
          </a:prstGeom>
          <a:solidFill>
            <a:srgbClr val="0360A7"/>
          </a:solidFill>
          <a:ln w="25400" cap="flat" cmpd="sng">
            <a:solidFill>
              <a:srgbClr val="036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orchestrates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449A5E-AB72-4640-9D7C-6B9859F4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51" y="1153044"/>
            <a:ext cx="3749733" cy="3715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Roles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t="4435"/>
          <a:stretch/>
        </p:blipFill>
        <p:spPr>
          <a:xfrm>
            <a:off x="1154633" y="1194727"/>
            <a:ext cx="3056945" cy="18808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4211580" y="1184182"/>
            <a:ext cx="4024694" cy="359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16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Handle complex IT tasks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16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Organized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16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Re-usable in different playbooks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8638A-A01A-DD44-AE00-212A21EA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34" y="3124162"/>
            <a:ext cx="3056946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DFED-F6D2-DA4D-B21C-809DDA01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F948E-BE1A-764D-A63F-0260736AB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ansible –-version</a:t>
            </a:r>
          </a:p>
          <a:p>
            <a:r>
              <a:rPr lang="en-US" dirty="0"/>
              <a:t>ansible-doc &lt;</a:t>
            </a:r>
            <a:r>
              <a:rPr lang="en-US" dirty="0" err="1"/>
              <a:t>modulename</a:t>
            </a:r>
            <a:r>
              <a:rPr lang="en-US" dirty="0"/>
              <a:t>&gt;</a:t>
            </a:r>
          </a:p>
          <a:p>
            <a:r>
              <a:rPr lang="en-US" dirty="0"/>
              <a:t>ansible --list-host all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D369-59FF-6A48-BFB4-2A1E0957AE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3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Alternatives</a:t>
            </a: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321542" y="1268146"/>
            <a:ext cx="1955614" cy="380444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716E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5752266" y="1268146"/>
            <a:ext cx="1955614" cy="380444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716E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Puppet and Chef</a:t>
            </a:r>
            <a:endParaRPr dirty="0"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1321542" y="1751511"/>
            <a:ext cx="3123643" cy="301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Simple </a:t>
            </a:r>
            <a:r>
              <a:rPr lang="en-US" sz="1600" dirty="0" err="1"/>
              <a:t>Yaml</a:t>
            </a:r>
            <a:endParaRPr sz="1600"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Agentless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No maintenance</a:t>
            </a:r>
            <a:endParaRPr dirty="0"/>
          </a:p>
        </p:txBody>
      </p:sp>
      <p:sp>
        <p:nvSpPr>
          <p:cNvPr id="274" name="Google Shape;274;p17"/>
          <p:cNvSpPr txBox="1"/>
          <p:nvPr/>
        </p:nvSpPr>
        <p:spPr>
          <a:xfrm>
            <a:off x="5578730" y="1746529"/>
            <a:ext cx="3123643" cy="301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1600" b="0" i="0" u="none" strike="noStrike" cap="none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Ruby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1600" b="0" i="0" u="none" strike="noStrike" cap="none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Installation needed in targets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1600" b="0" i="0" u="none" strike="noStrike" cap="none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Maintenance in all the targets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 dirty="0"/>
              <a:t>References &amp; Further Learning</a:t>
            </a:r>
            <a:endParaRPr dirty="0"/>
          </a:p>
        </p:txBody>
      </p:sp>
      <p:sp>
        <p:nvSpPr>
          <p:cNvPr id="280" name="Google Shape;280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u="sng" dirty="0">
                <a:solidFill>
                  <a:schemeClr val="hlink"/>
                </a:solidFill>
                <a:hlinkClick r:id="rId3"/>
              </a:rPr>
              <a:t>Ansible</a:t>
            </a:r>
            <a:endParaRPr lang="en-US" sz="1400" u="sng" dirty="0">
              <a:solidFill>
                <a:schemeClr val="hlink"/>
              </a:solidFill>
            </a:endParaRPr>
          </a:p>
          <a:p>
            <a:pPr lvl="0"/>
            <a:r>
              <a:rPr lang="en-US" sz="1400" u="sng">
                <a:solidFill>
                  <a:schemeClr val="hlink"/>
                </a:solidFill>
                <a:hlinkClick r:id="rId4"/>
              </a:rPr>
              <a:t>Ansible Documentatio</a:t>
            </a:r>
            <a:r>
              <a:rPr lang="en-US" sz="1400" u="sng" dirty="0">
                <a:solidFill>
                  <a:schemeClr val="hlink"/>
                </a:solidFill>
                <a:hlinkClick r:id="rId4"/>
              </a:rPr>
              <a:t>n</a:t>
            </a:r>
            <a:endParaRPr lang="en-US" sz="1400" dirty="0">
              <a:hlinkClick r:id="rId5"/>
            </a:endParaRPr>
          </a:p>
          <a:p>
            <a:r>
              <a:rPr lang="en-US" sz="1400" dirty="0">
                <a:hlinkClick r:id="rId6"/>
              </a:rPr>
              <a:t>Best Practices</a:t>
            </a:r>
            <a:endParaRPr lang="en-US" sz="1400" dirty="0">
              <a:hlinkClick r:id="rId5"/>
            </a:endParaRPr>
          </a:p>
          <a:p>
            <a:r>
              <a:rPr lang="en-US" sz="1400" dirty="0">
                <a:hlinkClick r:id="rId5"/>
              </a:rPr>
              <a:t>Ansible Collections</a:t>
            </a:r>
            <a:endParaRPr lang="en-US" sz="1400" dirty="0"/>
          </a:p>
          <a:p>
            <a:r>
              <a:rPr lang="en-US" sz="1400" dirty="0">
                <a:hlinkClick r:id="rId7"/>
              </a:rPr>
              <a:t>Ansible Tower</a:t>
            </a:r>
            <a:endParaRPr lang="en-US" sz="1400" dirty="0"/>
          </a:p>
          <a:p>
            <a:endParaRPr lang="en-US" sz="1400"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1400" dirty="0"/>
          </a:p>
        </p:txBody>
      </p:sp>
      <p:sp>
        <p:nvSpPr>
          <p:cNvPr id="281" name="Google Shape;28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HELLO!</a:t>
            </a:r>
            <a:endParaRPr sz="6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219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 am Noothan Shah</a:t>
            </a:r>
            <a:endParaRPr sz="2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 am here because I am passionate about DevOps. </a:t>
            </a:r>
            <a:endParaRPr sz="2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 flipH="1">
            <a:off x="1112669" y="679475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sz="6000" b="0" i="0" u="none" strike="noStrike" cap="none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sz="24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You can find me </a:t>
            </a:r>
            <a:r>
              <a:rPr lang="en-US" sz="2400" dirty="0">
                <a:solidFill>
                  <a:schemeClr val="lt1"/>
                </a:solidFill>
              </a:rPr>
              <a:t>@</a:t>
            </a:r>
            <a:r>
              <a:rPr lang="en-US" sz="2400" dirty="0" err="1">
                <a:solidFill>
                  <a:schemeClr val="lt1"/>
                </a:solidFill>
              </a:rPr>
              <a:t>noothanshah</a:t>
            </a:r>
            <a:endParaRPr sz="24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t="33742" b="34007"/>
          <a:stretch/>
        </p:blipFill>
        <p:spPr>
          <a:xfrm>
            <a:off x="6439550" y="3172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1028475" y="1961804"/>
            <a:ext cx="5220000" cy="154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Ansible Introduction</a:t>
            </a:r>
            <a:endParaRPr dirty="0"/>
          </a:p>
        </p:txBody>
      </p:sp>
      <p:sp>
        <p:nvSpPr>
          <p:cNvPr id="63" name="Google Shape;63;p3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000"/>
          </a:p>
          <a:p>
            <a:pPr marL="381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000"/>
          </a:p>
        </p:txBody>
      </p:sp>
      <p:sp>
        <p:nvSpPr>
          <p:cNvPr id="71" name="Google Shape;71;p4"/>
          <p:cNvSpPr txBox="1"/>
          <p:nvPr/>
        </p:nvSpPr>
        <p:spPr>
          <a:xfrm>
            <a:off x="1274821" y="1184182"/>
            <a:ext cx="6961453" cy="301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2000" dirty="0">
                <a:solidFill>
                  <a:srgbClr val="1C325F"/>
                </a:solidFill>
                <a:latin typeface="Raleway"/>
                <a:sym typeface="Raleway"/>
              </a:rPr>
              <a:t>Backstory</a:t>
            </a:r>
            <a:endParaRPr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2000" b="0" i="0" u="none" strike="noStrike" cap="none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Infrastructure as code (</a:t>
            </a:r>
            <a:r>
              <a:rPr lang="en-US" sz="2000" b="0" i="0" u="none" strike="noStrike" cap="none" dirty="0" err="1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IaC</a:t>
            </a:r>
            <a:r>
              <a:rPr lang="en-US" sz="2000" b="0" i="0" u="none" strike="noStrike" cap="none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2000" b="0" i="0" u="none" strike="noStrike" cap="none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Configuration Management Tools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2000" b="0" i="0" u="none" strike="noStrike" cap="none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Ansible Components</a:t>
            </a:r>
            <a:endParaRPr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2000" b="0" i="0" u="none" strike="noStrike" cap="none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Ansible vs. alternative tools</a:t>
            </a:r>
          </a:p>
          <a:p>
            <a:pPr marL="457200" lvl="0" indent="-419100">
              <a:spcBef>
                <a:spcPts val="600"/>
              </a:spcBef>
              <a:buClr>
                <a:srgbClr val="1C325F"/>
              </a:buClr>
              <a:buSzPts val="3000"/>
              <a:buFont typeface="Raleway"/>
              <a:buChar char="▸"/>
            </a:pPr>
            <a:r>
              <a:rPr lang="en-US" sz="2000" dirty="0">
                <a:solidFill>
                  <a:srgbClr val="1C325F"/>
                </a:solidFill>
                <a:latin typeface="Raleway"/>
                <a:sym typeface="Raleway"/>
              </a:rPr>
              <a:t>References &amp; Further Learning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2E9E-8572-334B-8C5F-64D5A87A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4680-72C8-DF4A-A583-B72E7FB2E5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076" name="Picture 4" descr="23 CI/CD Tools – journey of quality">
            <a:extLst>
              <a:ext uri="{FF2B5EF4-FFF2-40B4-BE49-F238E27FC236}">
                <a16:creationId xmlns:a16="http://schemas.microsoft.com/office/drawing/2014/main" id="{CF180157-763F-E14D-83C6-AB67C0FA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32" y="1201729"/>
            <a:ext cx="2377388" cy="12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FEB656-B77D-D74E-ACAF-B3D1A96F2287}"/>
              </a:ext>
            </a:extLst>
          </p:cNvPr>
          <p:cNvSpPr txBox="1"/>
          <p:nvPr/>
        </p:nvSpPr>
        <p:spPr>
          <a:xfrm>
            <a:off x="2171592" y="2540111"/>
            <a:ext cx="176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659CF-86A7-AF44-9E9F-D06444810235}"/>
              </a:ext>
            </a:extLst>
          </p:cNvPr>
          <p:cNvSpPr txBox="1"/>
          <p:nvPr/>
        </p:nvSpPr>
        <p:spPr>
          <a:xfrm>
            <a:off x="2171591" y="4347432"/>
            <a:ext cx="176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Operations</a:t>
            </a:r>
          </a:p>
        </p:txBody>
      </p:sp>
      <p:pic>
        <p:nvPicPr>
          <p:cNvPr id="3084" name="Picture 12" descr="Icon Coding Programming Stock Illustrations – 23,086 Icon Coding  Programming Stock Illustrations, Vectors &amp;amp; Clipart - Dreamstime">
            <a:extLst>
              <a:ext uri="{FF2B5EF4-FFF2-40B4-BE49-F238E27FC236}">
                <a16:creationId xmlns:a16="http://schemas.microsoft.com/office/drawing/2014/main" id="{F242839E-AEC3-8D45-8B1E-6235E12E5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4674"/>
          <a:stretch/>
        </p:blipFill>
        <p:spPr bwMode="auto">
          <a:xfrm>
            <a:off x="2038790" y="1206069"/>
            <a:ext cx="2027901" cy="12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Operations Icon in Flat Style on White Stock Vector - Illustration of  efficiency, outline: 156422564">
            <a:extLst>
              <a:ext uri="{FF2B5EF4-FFF2-40B4-BE49-F238E27FC236}">
                <a16:creationId xmlns:a16="http://schemas.microsoft.com/office/drawing/2014/main" id="{CE514A84-C184-4743-B330-551F4D16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73" y="2911823"/>
            <a:ext cx="1589498" cy="158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Operation, performance, procedure, team, teamwork icon - Download on  Iconfinder">
            <a:extLst>
              <a:ext uri="{FF2B5EF4-FFF2-40B4-BE49-F238E27FC236}">
                <a16:creationId xmlns:a16="http://schemas.microsoft.com/office/drawing/2014/main" id="{3511F50D-C5FE-184B-A686-B11592D7D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76" y="2825422"/>
            <a:ext cx="1762299" cy="176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427FB-24CA-E341-9956-3F95857D3E7F}"/>
              </a:ext>
            </a:extLst>
          </p:cNvPr>
          <p:cNvSpPr txBox="1"/>
          <p:nvPr/>
        </p:nvSpPr>
        <p:spPr>
          <a:xfrm>
            <a:off x="5527215" y="2338063"/>
            <a:ext cx="176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010B09-791F-5C41-AC37-A2458AAD1CA2}"/>
              </a:ext>
            </a:extLst>
          </p:cNvPr>
          <p:cNvSpPr txBox="1"/>
          <p:nvPr/>
        </p:nvSpPr>
        <p:spPr>
          <a:xfrm>
            <a:off x="5527215" y="4549590"/>
            <a:ext cx="176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80761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 dirty="0"/>
              <a:t>Operational Activities</a:t>
            </a:r>
            <a:endParaRPr dirty="0"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46C876-3175-2846-A628-A4F3395B8056}"/>
              </a:ext>
            </a:extLst>
          </p:cNvPr>
          <p:cNvGrpSpPr/>
          <p:nvPr/>
        </p:nvGrpSpPr>
        <p:grpSpPr>
          <a:xfrm>
            <a:off x="1104900" y="1147156"/>
            <a:ext cx="7540336" cy="3720944"/>
            <a:chOff x="818457" y="1173701"/>
            <a:chExt cx="5916022" cy="3694405"/>
          </a:xfrm>
        </p:grpSpPr>
        <p:sp>
          <p:nvSpPr>
            <p:cNvPr id="37" name="Google Shape;78;p5">
              <a:extLst>
                <a:ext uri="{FF2B5EF4-FFF2-40B4-BE49-F238E27FC236}">
                  <a16:creationId xmlns:a16="http://schemas.microsoft.com/office/drawing/2014/main" id="{22CD5C60-FFCE-7249-B85A-5A330CAD6206}"/>
                </a:ext>
              </a:extLst>
            </p:cNvPr>
            <p:cNvSpPr/>
            <p:nvPr/>
          </p:nvSpPr>
          <p:spPr>
            <a:xfrm>
              <a:off x="881149" y="1173701"/>
              <a:ext cx="5853330" cy="3694405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 Provisioning</a:t>
              </a:r>
              <a:endParaRPr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32410A-CCC7-A840-BF4D-F55038A06F2F}"/>
                </a:ext>
              </a:extLst>
            </p:cNvPr>
            <p:cNvGrpSpPr/>
            <p:nvPr/>
          </p:nvGrpSpPr>
          <p:grpSpPr>
            <a:xfrm>
              <a:off x="818457" y="1943236"/>
              <a:ext cx="5916021" cy="2698347"/>
              <a:chOff x="818457" y="1943235"/>
              <a:chExt cx="5916021" cy="2698344"/>
            </a:xfrm>
          </p:grpSpPr>
          <p:grpSp>
            <p:nvGrpSpPr>
              <p:cNvPr id="82" name="Google Shape;82;p5"/>
              <p:cNvGrpSpPr/>
              <p:nvPr/>
            </p:nvGrpSpPr>
            <p:grpSpPr>
              <a:xfrm>
                <a:off x="818457" y="3320168"/>
                <a:ext cx="959116" cy="1160471"/>
                <a:chOff x="1400105" y="1206178"/>
                <a:chExt cx="1492576" cy="1755861"/>
              </a:xfrm>
            </p:grpSpPr>
            <p:pic>
              <p:nvPicPr>
                <p:cNvPr id="83" name="Google Shape;83;p5" descr="Reboot Icon Images, Stock Photos &amp;amp; Vectors | Shutterstock"/>
                <p:cNvPicPr preferRelativeResize="0"/>
                <p:nvPr/>
              </p:nvPicPr>
              <p:blipFill rotWithShape="1">
                <a:blip r:embed="rId3">
                  <a:clrChange>
                    <a:clrFrom>
                      <a:srgbClr val="FCFCFC"/>
                    </a:clrFrom>
                    <a:clrTo>
                      <a:srgbClr val="FCFCFC">
                        <a:alpha val="0"/>
                      </a:srgbClr>
                    </a:clrTo>
                  </a:clrChange>
                  <a:alphaModFix/>
                </a:blip>
                <a:srcRect b="5634"/>
                <a:stretch/>
              </p:blipFill>
              <p:spPr>
                <a:xfrm>
                  <a:off x="1611384" y="1206178"/>
                  <a:ext cx="1007295" cy="10236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4" name="Google Shape;84;p5"/>
                <p:cNvSpPr txBox="1"/>
                <p:nvPr/>
              </p:nvSpPr>
              <p:spPr>
                <a:xfrm>
                  <a:off x="1400105" y="2310138"/>
                  <a:ext cx="1492576" cy="6519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System Reboot</a:t>
                  </a:r>
                  <a:endParaRPr dirty="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8198AB1-4435-F146-8FF1-D9436487D80D}"/>
                  </a:ext>
                </a:extLst>
              </p:cNvPr>
              <p:cNvGrpSpPr/>
              <p:nvPr/>
            </p:nvGrpSpPr>
            <p:grpSpPr>
              <a:xfrm>
                <a:off x="4571999" y="2038222"/>
                <a:ext cx="1059746" cy="1010670"/>
                <a:chOff x="2700309" y="1146382"/>
                <a:chExt cx="1059746" cy="1010670"/>
              </a:xfrm>
            </p:grpSpPr>
            <p:sp>
              <p:nvSpPr>
                <p:cNvPr id="87" name="Google Shape;87;p5"/>
                <p:cNvSpPr txBox="1"/>
                <p:nvPr/>
              </p:nvSpPr>
              <p:spPr>
                <a:xfrm>
                  <a:off x="2700309" y="1895482"/>
                  <a:ext cx="1059746" cy="261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Create User</a:t>
                  </a:r>
                  <a:endParaRPr dirty="0"/>
                </a:p>
              </p:txBody>
            </p:sp>
            <p:pic>
              <p:nvPicPr>
                <p:cNvPr id="1030" name="Picture 6" descr="Add user icon Royalty Free Vector Image - VectorStock">
                  <a:extLst>
                    <a:ext uri="{FF2B5EF4-FFF2-40B4-BE49-F238E27FC236}">
                      <a16:creationId xmlns:a16="http://schemas.microsoft.com/office/drawing/2014/main" id="{4FFADDE8-805D-B84E-9C0E-A28ADCC410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clrChange>
                    <a:clrFrom>
                      <a:srgbClr val="EDEDED"/>
                    </a:clrFrom>
                    <a:clrTo>
                      <a:srgbClr val="EDEDED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8147"/>
                <a:stretch/>
              </p:blipFill>
              <p:spPr bwMode="auto">
                <a:xfrm>
                  <a:off x="2855521" y="1146382"/>
                  <a:ext cx="749322" cy="749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4807FE9-DFC7-5044-9529-1152D30B92E3}"/>
                  </a:ext>
                </a:extLst>
              </p:cNvPr>
              <p:cNvGrpSpPr/>
              <p:nvPr/>
            </p:nvGrpSpPr>
            <p:grpSpPr>
              <a:xfrm>
                <a:off x="1857394" y="1943235"/>
                <a:ext cx="1059746" cy="1600526"/>
                <a:chOff x="2629738" y="1033218"/>
                <a:chExt cx="1059746" cy="1600526"/>
              </a:xfrm>
            </p:grpSpPr>
            <p:pic>
              <p:nvPicPr>
                <p:cNvPr id="1026" name="Picture 2" descr="Install Software or Upgrade Software Flat Icon. Stock Vector - Illustration  of machine, business: 137719371">
                  <a:extLst>
                    <a:ext uri="{FF2B5EF4-FFF2-40B4-BE49-F238E27FC236}">
                      <a16:creationId xmlns:a16="http://schemas.microsoft.com/office/drawing/2014/main" id="{A67DFA67-4777-6640-93F2-C8BF393564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00" t="7111" r="11566" b="14506"/>
                <a:stretch/>
              </p:blipFill>
              <p:spPr bwMode="auto">
                <a:xfrm>
                  <a:off x="2675985" y="1033218"/>
                  <a:ext cx="967252" cy="10417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Google Shape;87;p5">
                  <a:extLst>
                    <a:ext uri="{FF2B5EF4-FFF2-40B4-BE49-F238E27FC236}">
                      <a16:creationId xmlns:a16="http://schemas.microsoft.com/office/drawing/2014/main" id="{B0D94803-10A9-E742-9F5D-359EE0E1AB7B}"/>
                    </a:ext>
                  </a:extLst>
                </p:cNvPr>
                <p:cNvSpPr txBox="1"/>
                <p:nvPr/>
              </p:nvSpPr>
              <p:spPr>
                <a:xfrm>
                  <a:off x="2629738" y="2033620"/>
                  <a:ext cx="1059746" cy="6001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Software Installation / upgrade</a:t>
                  </a:r>
                  <a:endParaRPr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6FEB5BE-7627-A040-8CB1-6FB6028AF5C5}"/>
                  </a:ext>
                </a:extLst>
              </p:cNvPr>
              <p:cNvGrpSpPr/>
              <p:nvPr/>
            </p:nvGrpSpPr>
            <p:grpSpPr>
              <a:xfrm>
                <a:off x="3388622" y="3351839"/>
                <a:ext cx="1033459" cy="1289740"/>
                <a:chOff x="4171981" y="2251328"/>
                <a:chExt cx="1033459" cy="1289740"/>
              </a:xfrm>
            </p:grpSpPr>
            <p:sp>
              <p:nvSpPr>
                <p:cNvPr id="89" name="Google Shape;89;p5"/>
                <p:cNvSpPr txBox="1"/>
                <p:nvPr/>
              </p:nvSpPr>
              <p:spPr>
                <a:xfrm>
                  <a:off x="4171981" y="3110221"/>
                  <a:ext cx="1033459" cy="4308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Assign Groups</a:t>
                  </a:r>
                  <a:endParaRPr dirty="0"/>
                </a:p>
              </p:txBody>
            </p:sp>
            <p:pic>
              <p:nvPicPr>
                <p:cNvPr id="1032" name="Picture 8" descr="Free User Group Icon, Symbol. PNG, SVG Download.">
                  <a:extLst>
                    <a:ext uri="{FF2B5EF4-FFF2-40B4-BE49-F238E27FC236}">
                      <a16:creationId xmlns:a16="http://schemas.microsoft.com/office/drawing/2014/main" id="{5A1D650D-2D0A-8842-B4F2-B46C29FFDE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57543" y="2251328"/>
                  <a:ext cx="849079" cy="8490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97B270-0400-E24B-970D-746324167D1D}"/>
                  </a:ext>
                </a:extLst>
              </p:cNvPr>
              <p:cNvGrpSpPr/>
              <p:nvPr/>
            </p:nvGrpSpPr>
            <p:grpSpPr>
              <a:xfrm>
                <a:off x="5701019" y="3320167"/>
                <a:ext cx="1033459" cy="1190338"/>
                <a:chOff x="5701019" y="2455644"/>
                <a:chExt cx="1033459" cy="1190338"/>
              </a:xfrm>
            </p:grpSpPr>
            <p:pic>
              <p:nvPicPr>
                <p:cNvPr id="1034" name="Picture 10" descr="undo icon vector 4">
                  <a:extLst>
                    <a:ext uri="{FF2B5EF4-FFF2-40B4-BE49-F238E27FC236}">
                      <a16:creationId xmlns:a16="http://schemas.microsoft.com/office/drawing/2014/main" id="{895FFC04-43B2-084F-BF9E-EB38FBE7D2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9844" y="2455644"/>
                  <a:ext cx="955808" cy="955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Google Shape;89;p5">
                  <a:extLst>
                    <a:ext uri="{FF2B5EF4-FFF2-40B4-BE49-F238E27FC236}">
                      <a16:creationId xmlns:a16="http://schemas.microsoft.com/office/drawing/2014/main" id="{1FED37CF-877F-EA46-ABCD-94B0BBB90ED3}"/>
                    </a:ext>
                  </a:extLst>
                </p:cNvPr>
                <p:cNvSpPr txBox="1"/>
                <p:nvPr/>
              </p:nvSpPr>
              <p:spPr>
                <a:xfrm>
                  <a:off x="5701019" y="3384412"/>
                  <a:ext cx="1033459" cy="261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Rollback</a:t>
                  </a: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115A-3BEE-C94D-AEBA-AF3DA8E7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0B0A-4CA7-1E4D-83B5-3BE08E1F4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Benefits</a:t>
            </a:r>
          </a:p>
          <a:p>
            <a:pPr lvl="1"/>
            <a:r>
              <a:rPr lang="en-US" sz="2000" dirty="0"/>
              <a:t>Keep up with Development activities</a:t>
            </a:r>
          </a:p>
          <a:p>
            <a:pPr lvl="1"/>
            <a:r>
              <a:rPr lang="en-US" sz="2000" dirty="0"/>
              <a:t>Cost reduction</a:t>
            </a:r>
          </a:p>
          <a:p>
            <a:pPr lvl="1"/>
            <a:r>
              <a:rPr lang="en-US" sz="2000" dirty="0"/>
              <a:t>Increase in speed of deployments</a:t>
            </a:r>
          </a:p>
          <a:p>
            <a:pPr lvl="1"/>
            <a:r>
              <a:rPr lang="en-US" sz="2000" dirty="0"/>
              <a:t>Reduce errors </a:t>
            </a:r>
          </a:p>
          <a:p>
            <a:pPr lvl="1"/>
            <a:r>
              <a:rPr lang="en-US" sz="2000" dirty="0"/>
              <a:t>Improve infrastructure consistency</a:t>
            </a:r>
          </a:p>
          <a:p>
            <a:pPr lvl="1"/>
            <a:r>
              <a:rPr lang="en-US" sz="2000" dirty="0" err="1"/>
              <a:t>GitOps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C678F-A31E-9048-A1A5-D6A510532F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1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A1E1-A538-EF47-BDBA-690BABF2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F286D-A417-C34C-88BF-0CC97F645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100" name="Picture 4" descr="My first Terraform provider Blog Devoteam Revolve">
            <a:extLst>
              <a:ext uri="{FF2B5EF4-FFF2-40B4-BE49-F238E27FC236}">
                <a16:creationId xmlns:a16="http://schemas.microsoft.com/office/drawing/2014/main" id="{6B875ED4-781B-8640-90AA-95A0F2F2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50" y="1304845"/>
            <a:ext cx="1945178" cy="98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nsible SVG Vector Logos - Vector Logo Zone">
            <a:extLst>
              <a:ext uri="{FF2B5EF4-FFF2-40B4-BE49-F238E27FC236}">
                <a16:creationId xmlns:a16="http://schemas.microsoft.com/office/drawing/2014/main" id="{4E95A50C-87B5-CC4B-8D8B-4150C93BE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46" y="1304845"/>
            <a:ext cx="2192481" cy="10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nfiguration Management with Chef - Kartaca">
            <a:extLst>
              <a:ext uri="{FF2B5EF4-FFF2-40B4-BE49-F238E27FC236}">
                <a16:creationId xmlns:a16="http://schemas.microsoft.com/office/drawing/2014/main" id="{1FE209A0-3F56-D64B-BFCB-B3DFB3E4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65" y="2571750"/>
            <a:ext cx="2086495" cy="10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uppet | Fuzzco | Puppets, Shop logo, ? logo">
            <a:extLst>
              <a:ext uri="{FF2B5EF4-FFF2-40B4-BE49-F238E27FC236}">
                <a16:creationId xmlns:a16="http://schemas.microsoft.com/office/drawing/2014/main" id="{45B58DE9-F66E-0A4B-8993-3C32726A0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58" y="2742415"/>
            <a:ext cx="2768137" cy="101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3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 dirty="0"/>
              <a:t>Ansible</a:t>
            </a:r>
            <a:endParaRPr dirty="0"/>
          </a:p>
        </p:txBody>
      </p: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1" name="Google Shape;101;p6" descr="Laptop Icon In Flat Style Vector For App Ui Websites Black Icon Vector  Illustration Stock Illustration - Download Image Now - iStock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51329" y="3313398"/>
            <a:ext cx="1626492" cy="158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 descr="Server Icon Graphic by ahlangraphic · Creative Fabrica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049432" y="1280611"/>
            <a:ext cx="889803" cy="80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 descr="Server Icon Graphic by ahlangraphic · Creative Fabri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9200" y="1302955"/>
            <a:ext cx="889803" cy="80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 descr="Server Icon Graphic by ahlangraphic · Creative Fabri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0401" y="1280611"/>
            <a:ext cx="889803" cy="80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 descr="Server Icon Graphic by ahlangraphic · Creative Fabri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9699" y="1288225"/>
            <a:ext cx="889803" cy="80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 descr="Server Icon Graphic by ahlangraphic · Creative Fabri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9915" y="1294305"/>
            <a:ext cx="889803" cy="806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6"/>
          <p:cNvCxnSpPr>
            <a:cxnSpLocks/>
          </p:cNvCxnSpPr>
          <p:nvPr/>
        </p:nvCxnSpPr>
        <p:spPr>
          <a:xfrm flipH="1" flipV="1">
            <a:off x="2594226" y="1979281"/>
            <a:ext cx="1626492" cy="1883605"/>
          </a:xfrm>
          <a:prstGeom prst="straightConnector1">
            <a:avLst/>
          </a:prstGeom>
          <a:noFill/>
          <a:ln w="9525" cap="flat" cmpd="sng">
            <a:solidFill>
              <a:srgbClr val="FF8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108;p6"/>
          <p:cNvCxnSpPr>
            <a:cxnSpLocks/>
          </p:cNvCxnSpPr>
          <p:nvPr/>
        </p:nvCxnSpPr>
        <p:spPr>
          <a:xfrm flipH="1" flipV="1">
            <a:off x="3516601" y="1979282"/>
            <a:ext cx="928543" cy="1520376"/>
          </a:xfrm>
          <a:prstGeom prst="straightConnector1">
            <a:avLst/>
          </a:prstGeom>
          <a:noFill/>
          <a:ln w="9525" cap="flat" cmpd="sng">
            <a:solidFill>
              <a:srgbClr val="FF8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6"/>
          <p:cNvCxnSpPr>
            <a:cxnSpLocks/>
          </p:cNvCxnSpPr>
          <p:nvPr/>
        </p:nvCxnSpPr>
        <p:spPr>
          <a:xfrm flipV="1">
            <a:off x="4725894" y="2004878"/>
            <a:ext cx="20571" cy="1436190"/>
          </a:xfrm>
          <a:prstGeom prst="straightConnector1">
            <a:avLst/>
          </a:prstGeom>
          <a:noFill/>
          <a:ln w="9525" cap="flat" cmpd="sng">
            <a:solidFill>
              <a:srgbClr val="FF8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6"/>
          <p:cNvCxnSpPr>
            <a:cxnSpLocks/>
          </p:cNvCxnSpPr>
          <p:nvPr/>
        </p:nvCxnSpPr>
        <p:spPr>
          <a:xfrm flipV="1">
            <a:off x="5000558" y="1971154"/>
            <a:ext cx="826806" cy="1469914"/>
          </a:xfrm>
          <a:prstGeom prst="straightConnector1">
            <a:avLst/>
          </a:prstGeom>
          <a:noFill/>
          <a:ln w="9525" cap="flat" cmpd="sng">
            <a:solidFill>
              <a:srgbClr val="FF8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6"/>
          <p:cNvCxnSpPr>
            <a:cxnSpLocks/>
          </p:cNvCxnSpPr>
          <p:nvPr/>
        </p:nvCxnSpPr>
        <p:spPr>
          <a:xfrm flipV="1">
            <a:off x="5329952" y="2094540"/>
            <a:ext cx="1342720" cy="1768346"/>
          </a:xfrm>
          <a:prstGeom prst="straightConnector1">
            <a:avLst/>
          </a:prstGeom>
          <a:noFill/>
          <a:ln w="9525" cap="flat" cmpd="sng">
            <a:solidFill>
              <a:srgbClr val="FF83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5" name="Google Shape;115;p6" descr="SSH Client, SSH Terminal, SSH Android, SSH Client APK SSH Download for  Android – Download SSH Client, SSH Terminal, SSH Android, SSH Client APK  Latest Version - APKFab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74066" y="2973063"/>
            <a:ext cx="285069" cy="28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 descr="SSH Client, SSH Terminal, SSH Android, SSH Client APK SSH Download for  Android – Download SSH Client, SSH Terminal, SSH Android, SSH Client APK  Latest Version - APKFab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3134" y="2418512"/>
            <a:ext cx="285069" cy="28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 descr="SSH Client, SSH Terminal, SSH Android, SSH Client APK SSH Download for  Android – Download SSH Client, SSH Terminal, SSH Android, SSH Client APK  Latest Version - APKFab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8442" y="2137445"/>
            <a:ext cx="285069" cy="28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 descr="SSH Client, SSH Terminal, SSH Android, SSH Client APK SSH Download for  Android – Download SSH Client, SSH Terminal, SSH Android, SSH Client APK  Latest Version - APKFab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9952" y="2422449"/>
            <a:ext cx="285069" cy="28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 descr="SSH Client, SSH Terminal, SSH Android, SSH Client APK SSH Download for  Android – Download SSH Client, SSH Terminal, SSH Android, SSH Client APK  Latest Version - APKFab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1566" y="2973062"/>
            <a:ext cx="285069" cy="28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46;p8" descr="SSH Client, SSH Terminal, SSH Android, SSH Client APK SSH Download for  Android – Download SSH Client, SSH Terminal, SSH Android, SSH Client APK  Latest Version - APKFab.com">
            <a:extLst>
              <a:ext uri="{FF2B5EF4-FFF2-40B4-BE49-F238E27FC236}">
                <a16:creationId xmlns:a16="http://schemas.microsoft.com/office/drawing/2014/main" id="{37896687-0081-F746-A22A-1873B56DFB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4811" y="3215132"/>
            <a:ext cx="549626" cy="54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144;p8" descr="Ansible Logo Icon - Download in Flat Style">
            <a:extLst>
              <a:ext uri="{FF2B5EF4-FFF2-40B4-BE49-F238E27FC236}">
                <a16:creationId xmlns:a16="http://schemas.microsoft.com/office/drawing/2014/main" id="{61D8BC21-96CA-3B4A-B635-90D7F8E5055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0" y="3877699"/>
            <a:ext cx="355987" cy="35598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145;p8">
            <a:extLst>
              <a:ext uri="{FF2B5EF4-FFF2-40B4-BE49-F238E27FC236}">
                <a16:creationId xmlns:a16="http://schemas.microsoft.com/office/drawing/2014/main" id="{CC46E278-2694-3144-9076-04424DF10366}"/>
              </a:ext>
            </a:extLst>
          </p:cNvPr>
          <p:cNvSpPr txBox="1"/>
          <p:nvPr/>
        </p:nvSpPr>
        <p:spPr>
          <a:xfrm>
            <a:off x="4139607" y="4513574"/>
            <a:ext cx="121371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Machine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273</Words>
  <Application>Microsoft Macintosh PowerPoint</Application>
  <PresentationFormat>On-screen Show (16:9)</PresentationFormat>
  <Paragraphs>115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Dosis</vt:lpstr>
      <vt:lpstr>Raleway</vt:lpstr>
      <vt:lpstr>Arial</vt:lpstr>
      <vt:lpstr>Roboto</vt:lpstr>
      <vt:lpstr>William template</vt:lpstr>
      <vt:lpstr>DevOps Bootcamp</vt:lpstr>
      <vt:lpstr>HELLO!</vt:lpstr>
      <vt:lpstr>Ansible Introduction</vt:lpstr>
      <vt:lpstr>Agenda</vt:lpstr>
      <vt:lpstr>DevOps</vt:lpstr>
      <vt:lpstr>Operational Activities</vt:lpstr>
      <vt:lpstr>Infrastructure as code (IaC)</vt:lpstr>
      <vt:lpstr>Configuration Management Tools</vt:lpstr>
      <vt:lpstr>Ansible</vt:lpstr>
      <vt:lpstr>Ansible Benefits</vt:lpstr>
      <vt:lpstr>Ansible Components</vt:lpstr>
      <vt:lpstr>Modules</vt:lpstr>
      <vt:lpstr>Ansible Inventory</vt:lpstr>
      <vt:lpstr>Ansible Play</vt:lpstr>
      <vt:lpstr>Ansible Playbooks</vt:lpstr>
      <vt:lpstr>Roles</vt:lpstr>
      <vt:lpstr>Useful Commands</vt:lpstr>
      <vt:lpstr>Alternatives</vt:lpstr>
      <vt:lpstr>References &amp; Further Learning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Bootcamp</dc:title>
  <cp:lastModifiedBy>Noothan Shah</cp:lastModifiedBy>
  <cp:revision>149</cp:revision>
  <dcterms:modified xsi:type="dcterms:W3CDTF">2022-01-18T23:53:12Z</dcterms:modified>
</cp:coreProperties>
</file>