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1" r:id="rId6"/>
    <p:sldId id="272" r:id="rId7"/>
    <p:sldId id="261" r:id="rId8"/>
    <p:sldId id="262" r:id="rId9"/>
    <p:sldId id="274" r:id="rId10"/>
    <p:sldId id="273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Dosis" pitchFamily="2" charset="77"/>
      <p:regular r:id="rId19"/>
      <p:bold r:id="rId20"/>
    </p:embeddedFont>
    <p:embeddedFont>
      <p:font typeface="Raleway" pitchFamily="2" charset="77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9eTawZ6xxGA1xKFKrYeicugEd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 varScale="1">
        <p:scale>
          <a:sx n="132" d="100"/>
          <a:sy n="132" d="100"/>
        </p:scale>
        <p:origin x="-20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45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1C325F"/>
          </a:solidFill>
          <a:ln>
            <a:noFill/>
          </a:ln>
        </p:spPr>
      </p:sp>
      <p:sp>
        <p:nvSpPr>
          <p:cNvPr id="11" name="Google Shape;11;p18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60749C">
              <a:alpha val="1764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8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C32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8"/>
          <p:cNvSpPr txBox="1">
            <a:spLocks noGrp="1"/>
          </p:cNvSpPr>
          <p:nvPr>
            <p:ph type="ctrTitle"/>
          </p:nvPr>
        </p:nvSpPr>
        <p:spPr>
          <a:xfrm>
            <a:off x="339075" y="0"/>
            <a:ext cx="6555000" cy="40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5200"/>
              <a:buFont typeface="Raleway"/>
              <a:buNone/>
              <a:defRPr sz="52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1C325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/>
          <p:nvPr/>
        </p:nvSpPr>
        <p:spPr>
          <a:xfrm flipH="1">
            <a:off x="-640287" y="-85736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1C325F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60749C">
              <a:alpha val="17647"/>
            </a:srgbClr>
          </a:solidFill>
          <a:ln>
            <a:noFill/>
          </a:ln>
        </p:spPr>
      </p:sp>
      <p:sp>
        <p:nvSpPr>
          <p:cNvPr id="20" name="Google Shape;20;p20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6778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0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21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26" name="Google Shape;26;p21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" name="Google Shape;27;p21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rgbClr val="1C3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1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rgbClr val="05A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1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rgbClr val="1C3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1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rgbClr val="05A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1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rgbClr val="05A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  <a:defRPr>
                <a:solidFill>
                  <a:srgbClr val="1C325F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>
                <a:solidFill>
                  <a:srgbClr val="1C325F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400"/>
              <a:buChar char="▹"/>
              <a:defRPr>
                <a:solidFill>
                  <a:srgbClr val="1C325F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7" name="Google Shape;37;p22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2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1C32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1C32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325F"/>
              </a:buClr>
              <a:buSzPts val="3000"/>
              <a:buFont typeface="Raleway"/>
              <a:buChar char="▸"/>
              <a:defRPr sz="3000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400"/>
              <a:buFont typeface="Raleway"/>
              <a:buChar char="▹"/>
              <a:defRPr sz="2400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400"/>
              <a:buFont typeface="Raleway"/>
              <a:buChar char="▹"/>
              <a:defRPr sz="2400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doghq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196575" y="544150"/>
            <a:ext cx="4895100" cy="2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500"/>
              <a:t>DevOps Bootcamp</a:t>
            </a:r>
            <a:endParaRPr sz="4500"/>
          </a:p>
        </p:txBody>
      </p:sp>
      <p:pic>
        <p:nvPicPr>
          <p:cNvPr id="48" name="Google Shape;48;p1"/>
          <p:cNvPicPr preferRelativeResize="0"/>
          <p:nvPr/>
        </p:nvPicPr>
        <p:blipFill rotWithShape="1">
          <a:blip r:embed="rId4">
            <a:alphaModFix/>
          </a:blip>
          <a:srcRect t="33742" b="34007"/>
          <a:stretch/>
        </p:blipFill>
        <p:spPr>
          <a:xfrm>
            <a:off x="6473525" y="441825"/>
            <a:ext cx="2529401" cy="81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F519-A929-A64A-A5CD-F54DBB4D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 and Monitoring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B2243-2076-5B40-A450-7FD966457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Monitoring is capturing and displaying data</a:t>
            </a:r>
          </a:p>
          <a:p>
            <a:r>
              <a:rPr lang="en-US" sz="2000" dirty="0"/>
              <a:t>A system is observable if it emits useful data about its internal state, which is crucial for determining root cause.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FFFD7-D04F-DE4F-AAA3-F86D2DCA76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6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Monitoring Tools</a:t>
            </a:r>
            <a:endParaRPr/>
          </a:p>
        </p:txBody>
      </p:sp>
      <p:sp>
        <p:nvSpPr>
          <p:cNvPr id="148" name="Google Shape;148;p1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/>
              <a:t>Datadog</a:t>
            </a:r>
            <a:endParaRPr/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/>
              <a:t>Prometheus</a:t>
            </a:r>
            <a:endParaRPr/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/>
              <a:t>Nagios </a:t>
            </a:r>
            <a:endParaRPr/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/>
              <a:t>AppDynamics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149" name="Google Shape;149;p1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Datadog</a:t>
            </a:r>
            <a:endParaRPr/>
          </a:p>
        </p:txBody>
      </p:sp>
      <p:sp>
        <p:nvSpPr>
          <p:cNvPr id="155" name="Google Shape;155;p11"/>
          <p:cNvSpPr txBox="1">
            <a:spLocks noGrp="1"/>
          </p:cNvSpPr>
          <p:nvPr>
            <p:ph type="body" idx="1"/>
          </p:nvPr>
        </p:nvSpPr>
        <p:spPr>
          <a:xfrm>
            <a:off x="1104900" y="1081300"/>
            <a:ext cx="8039100" cy="3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2000" dirty="0"/>
              <a:t>Datadog is an observability service for cloud-scale applications, providing monitoring of servers, databases, tools, and services, through a SaaS-based data analytics platform</a:t>
            </a:r>
            <a:endParaRPr sz="2000" dirty="0"/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2000" dirty="0"/>
              <a:t>Types of monitoring:</a:t>
            </a:r>
            <a:endParaRPr sz="2000"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-US" sz="2000" dirty="0"/>
              <a:t>Host</a:t>
            </a:r>
            <a:endParaRPr sz="2000"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-US" sz="2000" dirty="0"/>
              <a:t>Event</a:t>
            </a:r>
            <a:endParaRPr sz="2000"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-US" sz="2000" dirty="0"/>
              <a:t>Security – TLS</a:t>
            </a:r>
            <a:endParaRPr sz="2000"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-US" sz="2000" dirty="0"/>
              <a:t>UX-Monitoring</a:t>
            </a:r>
            <a:endParaRPr sz="2000" dirty="0"/>
          </a:p>
        </p:txBody>
      </p:sp>
      <p:sp>
        <p:nvSpPr>
          <p:cNvPr id="156" name="Google Shape;156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 dirty="0"/>
              <a:t>Monitor Downtimes</a:t>
            </a:r>
            <a:endParaRPr dirty="0"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Known maintenance</a:t>
            </a:r>
          </a:p>
          <a:p>
            <a:pPr lvl="1" indent="-419100">
              <a:spcBef>
                <a:spcPts val="600"/>
              </a:spcBef>
              <a:buSzPts val="3000"/>
              <a:buChar char="▸"/>
            </a:pPr>
            <a:r>
              <a:rPr lang="en-US" dirty="0"/>
              <a:t>Schedule downtime</a:t>
            </a:r>
            <a:endParaRPr dirty="0"/>
          </a:p>
          <a:p>
            <a:pPr indent="-381000">
              <a:spcBef>
                <a:spcPts val="0"/>
              </a:spcBef>
              <a:buSzPts val="2400"/>
              <a:buChar char="▹"/>
            </a:pPr>
            <a:r>
              <a:rPr lang="en-US" dirty="0" err="1"/>
              <a:t>Adhoc</a:t>
            </a:r>
            <a:r>
              <a:rPr lang="en-US" dirty="0"/>
              <a:t> maintenance</a:t>
            </a:r>
          </a:p>
          <a:p>
            <a:pPr lvl="1"/>
            <a:r>
              <a:rPr lang="en-US" dirty="0"/>
              <a:t>Mute monitors</a:t>
            </a:r>
            <a:endParaRPr dirty="0"/>
          </a:p>
        </p:txBody>
      </p:sp>
      <p:sp>
        <p:nvSpPr>
          <p:cNvPr id="163" name="Google Shape;163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Alerting</a:t>
            </a: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dirty="0"/>
              <a:t>Emails</a:t>
            </a:r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dirty="0"/>
              <a:t>Slack Channels</a:t>
            </a:r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dirty="0"/>
              <a:t>PagerDuty</a:t>
            </a:r>
            <a:endParaRPr dirty="0"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70" name="Google Shape;170;p1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https://www.datadoghq.com/</a:t>
            </a:r>
            <a:endParaRPr dirty="0"/>
          </a:p>
        </p:txBody>
      </p:sp>
      <p:sp>
        <p:nvSpPr>
          <p:cNvPr id="177" name="Google Shape;177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</a:pPr>
            <a:r>
              <a:rPr lang="en-US" sz="6000" b="0" i="0" u="none" strike="noStrike" cap="none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THANKS!</a:t>
            </a:r>
            <a:endParaRPr sz="6000" b="0" i="0" u="none" strike="noStrike" cap="none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325F"/>
              </a:buClr>
              <a:buSzPts val="3000"/>
              <a:buFont typeface="Raleway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Any questions?</a:t>
            </a:r>
            <a:endParaRPr sz="2400" b="1" i="0" u="none" strike="noStrike" cap="none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You can find me </a:t>
            </a:r>
            <a:r>
              <a:rPr lang="en-US" sz="2400" dirty="0">
                <a:solidFill>
                  <a:schemeClr val="lt1"/>
                </a:solidFill>
              </a:rPr>
              <a:t>@</a:t>
            </a:r>
            <a:r>
              <a:rPr lang="en-US" sz="2400" dirty="0" err="1">
                <a:solidFill>
                  <a:schemeClr val="lt1"/>
                </a:solidFill>
              </a:rPr>
              <a:t>noothanshah</a:t>
            </a:r>
            <a:endParaRPr sz="2400" b="1" i="0" u="none" strike="noStrike" cap="none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5" name="Google Shape;185;p16"/>
          <p:cNvPicPr preferRelativeResize="0"/>
          <p:nvPr/>
        </p:nvPicPr>
        <p:blipFill rotWithShape="1">
          <a:blip r:embed="rId3">
            <a:alphaModFix/>
          </a:blip>
          <a:srcRect t="33742" b="34007"/>
          <a:stretch/>
        </p:blipFill>
        <p:spPr>
          <a:xfrm>
            <a:off x="6439550" y="317225"/>
            <a:ext cx="2529401" cy="81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>
            <a:spLocks noGrp="1"/>
          </p:cNvSpPr>
          <p:nvPr>
            <p:ph type="ctrTitle" idx="4294967295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HELLO!</a:t>
            </a:r>
            <a:endParaRPr sz="6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" name="Google Shape;54;p2"/>
          <p:cNvSpPr txBox="1">
            <a:spLocks noGrp="1"/>
          </p:cNvSpPr>
          <p:nvPr>
            <p:ph type="subTitle" idx="4294967295"/>
          </p:nvPr>
        </p:nvSpPr>
        <p:spPr>
          <a:xfrm>
            <a:off x="5081000" y="1868575"/>
            <a:ext cx="3823200" cy="219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325F"/>
              </a:buClr>
              <a:buSzPts val="3000"/>
              <a:buFont typeface="Raleway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 am Noothan Shah</a:t>
            </a:r>
            <a:endParaRPr sz="2400" b="1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 am here because I am passionate about DevOps. </a:t>
            </a:r>
            <a:endParaRPr sz="2400" b="1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Google Shape;55;p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56" name="Google Shape;56;p2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 flipH="1">
            <a:off x="1112669" y="679475"/>
            <a:ext cx="3742800" cy="21054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ctrTitle"/>
          </p:nvPr>
        </p:nvSpPr>
        <p:spPr>
          <a:xfrm>
            <a:off x="1028475" y="1995055"/>
            <a:ext cx="5220000" cy="151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/>
              <a:t>Monitoring and Observability</a:t>
            </a:r>
            <a:endParaRPr dirty="0"/>
          </a:p>
        </p:txBody>
      </p:sp>
      <p:sp>
        <p:nvSpPr>
          <p:cNvPr id="63" name="Google Shape;63;p3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645090" cy="3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Backstory</a:t>
            </a:r>
          </a:p>
          <a:p>
            <a:pPr lvl="0"/>
            <a:r>
              <a:rPr lang="en-US" sz="2000" dirty="0"/>
              <a:t>Use Case</a:t>
            </a:r>
          </a:p>
          <a:p>
            <a:pPr lvl="0"/>
            <a:r>
              <a:rPr lang="en-US" sz="2000" dirty="0"/>
              <a:t>Why Monitoring</a:t>
            </a:r>
          </a:p>
          <a:p>
            <a:pPr lvl="0"/>
            <a:r>
              <a:rPr lang="en-US" sz="2000" dirty="0"/>
              <a:t>What to Monitor</a:t>
            </a:r>
          </a:p>
          <a:p>
            <a:pPr lvl="0"/>
            <a:r>
              <a:rPr lang="en-US" sz="2000" dirty="0"/>
              <a:t>How to Monitor</a:t>
            </a:r>
          </a:p>
          <a:p>
            <a:pPr lvl="0"/>
            <a:r>
              <a:rPr lang="en-US" sz="2000" dirty="0"/>
              <a:t>Observability and Monitoring</a:t>
            </a:r>
          </a:p>
          <a:p>
            <a:pPr lvl="0"/>
            <a:r>
              <a:rPr lang="en-US" sz="2000" dirty="0"/>
              <a:t>Tools - Datadog</a:t>
            </a:r>
          </a:p>
          <a:p>
            <a:pPr lvl="0"/>
            <a:endParaRPr lang="en-US" sz="2000" dirty="0"/>
          </a:p>
          <a:p>
            <a:pPr lvl="0"/>
            <a:endParaRPr dirty="0"/>
          </a:p>
          <a:p>
            <a:pPr marL="381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8321-431D-E946-A5EC-FEA8FB81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Backstory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E6152-FDAD-2048-96A2-9DC563E69D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82F89E-82BA-C548-A2BA-C55C71F5B3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8" r="22830"/>
          <a:stretch/>
        </p:blipFill>
        <p:spPr>
          <a:xfrm>
            <a:off x="2529145" y="1322879"/>
            <a:ext cx="723208" cy="901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6A3D23-55BB-4641-B8C3-703863845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8" r="22830"/>
          <a:stretch/>
        </p:blipFill>
        <p:spPr>
          <a:xfrm>
            <a:off x="5516630" y="2634488"/>
            <a:ext cx="723208" cy="901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611CED-D905-C448-9212-56D83648F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8" r="22830"/>
          <a:stretch/>
        </p:blipFill>
        <p:spPr>
          <a:xfrm>
            <a:off x="3504505" y="2646565"/>
            <a:ext cx="723208" cy="901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A71FE8-A0DD-7745-A05D-069410A7B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8" r="22830"/>
          <a:stretch/>
        </p:blipFill>
        <p:spPr>
          <a:xfrm>
            <a:off x="4355175" y="1322879"/>
            <a:ext cx="723208" cy="901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F993AB-F9A0-2344-89D3-47A50AAAE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8" r="22830"/>
          <a:stretch/>
        </p:blipFill>
        <p:spPr>
          <a:xfrm>
            <a:off x="6691496" y="1322879"/>
            <a:ext cx="723208" cy="9017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05EB4F-E5B5-8041-97BC-8B64DD29587C}"/>
              </a:ext>
            </a:extLst>
          </p:cNvPr>
          <p:cNvSpPr/>
          <p:nvPr/>
        </p:nvSpPr>
        <p:spPr>
          <a:xfrm>
            <a:off x="5881450" y="3208713"/>
            <a:ext cx="872837" cy="25769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6E747-2FBA-5746-8D7C-DB4F3EC08FB4}"/>
              </a:ext>
            </a:extLst>
          </p:cNvPr>
          <p:cNvSpPr/>
          <p:nvPr/>
        </p:nvSpPr>
        <p:spPr>
          <a:xfrm>
            <a:off x="1944485" y="1949070"/>
            <a:ext cx="892231" cy="3638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Resource crunch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C7AE40-5B03-8049-A478-5C404E350E59}"/>
              </a:ext>
            </a:extLst>
          </p:cNvPr>
          <p:cNvSpPr/>
          <p:nvPr/>
        </p:nvSpPr>
        <p:spPr>
          <a:xfrm>
            <a:off x="4748643" y="1949070"/>
            <a:ext cx="872837" cy="3638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Response Latency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CA3150-588E-5940-AF81-D8C81F252EF5}"/>
              </a:ext>
            </a:extLst>
          </p:cNvPr>
          <p:cNvSpPr/>
          <p:nvPr/>
        </p:nvSpPr>
        <p:spPr>
          <a:xfrm>
            <a:off x="3918756" y="3290570"/>
            <a:ext cx="872837" cy="3638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Hardware Down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AC8FBF-BFFB-644A-A159-B5657E7CC29D}"/>
              </a:ext>
            </a:extLst>
          </p:cNvPr>
          <p:cNvSpPr/>
          <p:nvPr/>
        </p:nvSpPr>
        <p:spPr>
          <a:xfrm>
            <a:off x="7117770" y="1949069"/>
            <a:ext cx="1008168" cy="3638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Overloaded</a:t>
            </a:r>
          </a:p>
        </p:txBody>
      </p:sp>
    </p:spTree>
    <p:extLst>
      <p:ext uri="{BB962C8B-B14F-4D97-AF65-F5344CB8AC3E}">
        <p14:creationId xmlns:p14="http://schemas.microsoft.com/office/powerpoint/2010/main" val="267253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EE6D-3FD3-8E40-AB16-A9CAFB7E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E1219-7C23-3C4E-B043-272DCEB9A3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9FB1E-B682-6045-8296-3F8FCB41B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48" r="22830"/>
          <a:stretch/>
        </p:blipFill>
        <p:spPr>
          <a:xfrm>
            <a:off x="2616724" y="1304992"/>
            <a:ext cx="723208" cy="901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F8E6BF-51B4-4C47-A94A-48AAAE1668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l="23448" r="22830"/>
          <a:stretch/>
        </p:blipFill>
        <p:spPr>
          <a:xfrm>
            <a:off x="2044795" y="2762817"/>
            <a:ext cx="723208" cy="901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FC6DD8-C20F-5C43-A41A-4B08EC6030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48" r="22830"/>
          <a:stretch/>
        </p:blipFill>
        <p:spPr>
          <a:xfrm>
            <a:off x="3293160" y="2762817"/>
            <a:ext cx="723208" cy="901700"/>
          </a:xfrm>
          <a:prstGeom prst="rect">
            <a:avLst/>
          </a:prstGeom>
        </p:spPr>
      </p:pic>
      <p:pic>
        <p:nvPicPr>
          <p:cNvPr id="1026" name="Picture 2" descr="User Profile Flat icons by Dighital on Dribbble">
            <a:extLst>
              <a:ext uri="{FF2B5EF4-FFF2-40B4-BE49-F238E27FC236}">
                <a16:creationId xmlns:a16="http://schemas.microsoft.com/office/drawing/2014/main" id="{F30837AA-938B-7147-97FD-841397363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070" y="1295760"/>
            <a:ext cx="1216428" cy="91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ftware Development - Desktop Application Development Icon Transparent PNG  - 400x400 - Free Download on NicePNG">
            <a:extLst>
              <a:ext uri="{FF2B5EF4-FFF2-40B4-BE49-F238E27FC236}">
                <a16:creationId xmlns:a16="http://schemas.microsoft.com/office/drawing/2014/main" id="{D0253BD4-6594-BB4F-8CC8-995CD72273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6" r="22807"/>
          <a:stretch/>
        </p:blipFill>
        <p:spPr bwMode="auto">
          <a:xfrm>
            <a:off x="6987441" y="3021078"/>
            <a:ext cx="841959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CFCA9F-D966-2A46-A602-6920E5563D27}"/>
              </a:ext>
            </a:extLst>
          </p:cNvPr>
          <p:cNvSpPr/>
          <p:nvPr/>
        </p:nvSpPr>
        <p:spPr>
          <a:xfrm>
            <a:off x="1332115" y="1112866"/>
            <a:ext cx="4245725" cy="304349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6E23A53-4905-154D-AF41-54766A2313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48" r="22830"/>
          <a:stretch/>
        </p:blipFill>
        <p:spPr>
          <a:xfrm>
            <a:off x="4327565" y="1322007"/>
            <a:ext cx="723208" cy="9017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11DF3E8-63FA-064B-9E2C-63AA0970EF9F}"/>
              </a:ext>
            </a:extLst>
          </p:cNvPr>
          <p:cNvSpPr/>
          <p:nvPr/>
        </p:nvSpPr>
        <p:spPr>
          <a:xfrm>
            <a:off x="4128589" y="2000135"/>
            <a:ext cx="1164127" cy="294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Auth Service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759C-0E33-D349-91C6-DEE4E1D60696}"/>
              </a:ext>
            </a:extLst>
          </p:cNvPr>
          <p:cNvSpPr/>
          <p:nvPr/>
        </p:nvSpPr>
        <p:spPr>
          <a:xfrm>
            <a:off x="3180938" y="3457960"/>
            <a:ext cx="947651" cy="294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Database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9A017C-BA55-1B49-A248-D724A8EE6F5D}"/>
              </a:ext>
            </a:extLst>
          </p:cNvPr>
          <p:cNvSpPr/>
          <p:nvPr/>
        </p:nvSpPr>
        <p:spPr>
          <a:xfrm>
            <a:off x="1906188" y="3471928"/>
            <a:ext cx="947651" cy="294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Database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2C9566-38CE-4C48-99C4-352A348A0C58}"/>
              </a:ext>
            </a:extLst>
          </p:cNvPr>
          <p:cNvSpPr/>
          <p:nvPr/>
        </p:nvSpPr>
        <p:spPr>
          <a:xfrm>
            <a:off x="1647668" y="2755073"/>
            <a:ext cx="2701637" cy="115190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48D9981-FAFC-3E4B-9B7C-1A34002BB3C7}"/>
              </a:ext>
            </a:extLst>
          </p:cNvPr>
          <p:cNvCxnSpPr>
            <a:cxnSpLocks/>
            <a:stCxn id="17" idx="2"/>
            <a:endCxn id="18" idx="3"/>
          </p:cNvCxnSpPr>
          <p:nvPr/>
        </p:nvCxnSpPr>
        <p:spPr>
          <a:xfrm rot="5400000">
            <a:off x="4011994" y="2632369"/>
            <a:ext cx="1035970" cy="361348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6D7BA4-7909-5549-B703-FF21F4A903A7}"/>
              </a:ext>
            </a:extLst>
          </p:cNvPr>
          <p:cNvCxnSpPr>
            <a:cxnSpLocks/>
            <a:stCxn id="1026" idx="2"/>
          </p:cNvCxnSpPr>
          <p:nvPr/>
        </p:nvCxnSpPr>
        <p:spPr>
          <a:xfrm>
            <a:off x="7410284" y="2208081"/>
            <a:ext cx="0" cy="9123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133E5568-58B5-6D44-996A-4133EBD00D4D}"/>
              </a:ext>
            </a:extLst>
          </p:cNvPr>
          <p:cNvCxnSpPr>
            <a:cxnSpLocks/>
            <a:stCxn id="1028" idx="1"/>
            <a:endCxn id="16" idx="3"/>
          </p:cNvCxnSpPr>
          <p:nvPr/>
        </p:nvCxnSpPr>
        <p:spPr>
          <a:xfrm rot="10800000">
            <a:off x="5577841" y="2634616"/>
            <a:ext cx="1409601" cy="837313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7D81D17-22C8-3146-9248-9D44F12B0478}"/>
              </a:ext>
            </a:extLst>
          </p:cNvPr>
          <p:cNvSpPr/>
          <p:nvPr/>
        </p:nvSpPr>
        <p:spPr>
          <a:xfrm>
            <a:off x="2414582" y="2000135"/>
            <a:ext cx="1164127" cy="294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Sync Service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ED1E038-B1A6-494B-888B-A9F891A651EC}"/>
              </a:ext>
            </a:extLst>
          </p:cNvPr>
          <p:cNvCxnSpPr>
            <a:stCxn id="18" idx="0"/>
            <a:endCxn id="42" idx="2"/>
          </p:cNvCxnSpPr>
          <p:nvPr/>
        </p:nvCxnSpPr>
        <p:spPr>
          <a:xfrm flipH="1" flipV="1">
            <a:off x="2996646" y="2295058"/>
            <a:ext cx="1841" cy="4600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Wrong false icon design template isolated Vector Image">
            <a:extLst>
              <a:ext uri="{FF2B5EF4-FFF2-40B4-BE49-F238E27FC236}">
                <a16:creationId xmlns:a16="http://schemas.microsoft.com/office/drawing/2014/main" id="{07B841D7-AFC0-BB48-ABD6-7BE464303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9" t="11255" r="15941" b="20902"/>
          <a:stretch/>
        </p:blipFill>
        <p:spPr bwMode="auto">
          <a:xfrm>
            <a:off x="7520428" y="2314052"/>
            <a:ext cx="470061" cy="49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56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Why Monitoring</a:t>
            </a:r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209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2000" dirty="0"/>
              <a:t>Better Visibility and Transparency</a:t>
            </a:r>
            <a:endParaRPr dirty="0"/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2000" dirty="0"/>
              <a:t>Facilitates Rapid Responses</a:t>
            </a:r>
            <a:endParaRPr dirty="0"/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2000" dirty="0"/>
              <a:t>Minimizes System Downtime</a:t>
            </a:r>
            <a:endParaRPr dirty="0"/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2000" dirty="0"/>
              <a:t>Assists with Healthy Business Performance</a:t>
            </a:r>
            <a:endParaRPr dirty="0"/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2000" dirty="0"/>
              <a:t>Cost Effective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2000" dirty="0"/>
          </a:p>
        </p:txBody>
      </p:sp>
      <p:sp>
        <p:nvSpPr>
          <p:cNvPr id="96" name="Google Shape;96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DE01AEF-9CC9-EC4B-A31F-5CC3B1E37323}"/>
              </a:ext>
            </a:extLst>
          </p:cNvPr>
          <p:cNvSpPr/>
          <p:nvPr/>
        </p:nvSpPr>
        <p:spPr>
          <a:xfrm>
            <a:off x="3092335" y="3640975"/>
            <a:ext cx="2834640" cy="63176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Better Serve the Business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 dirty="0"/>
              <a:t>What can we Monitor</a:t>
            </a:r>
            <a:endParaRPr dirty="0"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2000" dirty="0"/>
              <a:t>Infrastructure</a:t>
            </a:r>
            <a:endParaRPr dirty="0"/>
          </a:p>
          <a:p>
            <a:r>
              <a:rPr lang="en-US" sz="2000" dirty="0"/>
              <a:t>Applications</a:t>
            </a:r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2000" dirty="0"/>
              <a:t>CI Pipeline</a:t>
            </a:r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2000" dirty="0"/>
              <a:t>Certificates</a:t>
            </a:r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endParaRPr sz="2000" dirty="0"/>
          </a:p>
        </p:txBody>
      </p:sp>
      <p:sp>
        <p:nvSpPr>
          <p:cNvPr id="103" name="Google Shape;103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BD0B-5A6E-D24E-8072-C7DF2255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monitor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8FE2C-04D9-C14C-8F7C-C164F0980B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2FC430-FC6D-DD44-AB95-55E865D5B9F0}"/>
              </a:ext>
            </a:extLst>
          </p:cNvPr>
          <p:cNvSpPr/>
          <p:nvPr/>
        </p:nvSpPr>
        <p:spPr>
          <a:xfrm>
            <a:off x="1820487" y="1388225"/>
            <a:ext cx="2019993" cy="78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Trigger alerts when metrics exceed certain thresholds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895E513-CF26-2B49-B980-8C152F8A4641}"/>
              </a:ext>
            </a:extLst>
          </p:cNvPr>
          <p:cNvSpPr/>
          <p:nvPr/>
        </p:nvSpPr>
        <p:spPr>
          <a:xfrm>
            <a:off x="5303520" y="1305097"/>
            <a:ext cx="2019993" cy="78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100" lvl="0">
              <a:spcBef>
                <a:spcPts val="600"/>
              </a:spcBef>
              <a:buSzPts val="3000"/>
            </a:pPr>
            <a:r>
              <a:rPr lang="en-US" sz="1200" dirty="0"/>
              <a:t>Collect metrics over time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EA3593-5EA4-B54C-B973-7B274A6F3A5B}"/>
              </a:ext>
            </a:extLst>
          </p:cNvPr>
          <p:cNvSpPr/>
          <p:nvPr/>
        </p:nvSpPr>
        <p:spPr>
          <a:xfrm>
            <a:off x="3840480" y="2837411"/>
            <a:ext cx="2019993" cy="78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100" lvl="0">
              <a:spcBef>
                <a:spcPts val="600"/>
              </a:spcBef>
              <a:buSzPts val="3000"/>
            </a:pPr>
            <a:r>
              <a:rPr lang="en-US" sz="1200" dirty="0"/>
              <a:t>Provide a dashboard of key service health components in a glance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164D342-8132-8746-883D-CBA058A9AB0C}"/>
              </a:ext>
            </a:extLst>
          </p:cNvPr>
          <p:cNvSpPr/>
          <p:nvPr/>
        </p:nvSpPr>
        <p:spPr>
          <a:xfrm>
            <a:off x="7089370" y="2837411"/>
            <a:ext cx="2019993" cy="78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100" lvl="0">
              <a:spcBef>
                <a:spcPts val="600"/>
              </a:spcBef>
              <a:buSzPts val="3000"/>
            </a:pPr>
            <a:r>
              <a:rPr lang="en-US" sz="1200" dirty="0"/>
              <a:t>Create databases of logs that can be queried</a:t>
            </a:r>
          </a:p>
        </p:txBody>
      </p:sp>
      <p:pic>
        <p:nvPicPr>
          <p:cNvPr id="10" name="Google Shape;111;p8" descr="307,871 Alert Stock Photos, Alert Images | Depositphotos®">
            <a:extLst>
              <a:ext uri="{FF2B5EF4-FFF2-40B4-BE49-F238E27FC236}">
                <a16:creationId xmlns:a16="http://schemas.microsoft.com/office/drawing/2014/main" id="{AE9A1AEF-85D5-024C-8746-B7A856CFC792}"/>
              </a:ext>
            </a:extLst>
          </p:cNvPr>
          <p:cNvPicPr preferRelativeResize="0"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525883" y="1151496"/>
            <a:ext cx="589207" cy="473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2;p8" descr="PR metrics and analytics: 10 trends to watch in 2019 - PR Daily">
            <a:extLst>
              <a:ext uri="{FF2B5EF4-FFF2-40B4-BE49-F238E27FC236}">
                <a16:creationId xmlns:a16="http://schemas.microsoft.com/office/drawing/2014/main" id="{D6ABFEAA-C457-5C45-A06D-74146E970B67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E4A12F"/>
              </a:clrFrom>
              <a:clrTo>
                <a:srgbClr val="E4A12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4956524" y="1151496"/>
            <a:ext cx="589206" cy="385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13;p8" descr="Amazon ELB Dashboard | Datadog">
            <a:extLst>
              <a:ext uri="{FF2B5EF4-FFF2-40B4-BE49-F238E27FC236}">
                <a16:creationId xmlns:a16="http://schemas.microsoft.com/office/drawing/2014/main" id="{386130C5-24D4-0742-AB65-0180D64B3F7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2633" t="12978"/>
          <a:stretch/>
        </p:blipFill>
        <p:spPr>
          <a:xfrm>
            <a:off x="3507677" y="2628837"/>
            <a:ext cx="517963" cy="394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14;p8" descr="Use Log Analytics to Understand What&amp;#39;s Going On In Your Systems">
            <a:extLst>
              <a:ext uri="{FF2B5EF4-FFF2-40B4-BE49-F238E27FC236}">
                <a16:creationId xmlns:a16="http://schemas.microsoft.com/office/drawing/2014/main" id="{0C80B354-1694-7641-B50A-6FAB74C85434}"/>
              </a:ext>
            </a:extLst>
          </p:cNvPr>
          <p:cNvPicPr preferRelativeResize="0"/>
          <p:nvPr/>
        </p:nvPicPr>
        <p:blipFill rotWithShape="1">
          <a:blip r:embed="rId5">
            <a:clrChange>
              <a:clrFrom>
                <a:srgbClr val="FDEDCC"/>
              </a:clrFrom>
              <a:clrTo>
                <a:srgbClr val="FDEDCC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6824748" y="2628837"/>
            <a:ext cx="580259" cy="382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0695827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246</Words>
  <Application>Microsoft Macintosh PowerPoint</Application>
  <PresentationFormat>On-screen Show (16:9)</PresentationFormat>
  <Paragraphs>86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Dosis</vt:lpstr>
      <vt:lpstr>Raleway</vt:lpstr>
      <vt:lpstr>Arial</vt:lpstr>
      <vt:lpstr>Roboto</vt:lpstr>
      <vt:lpstr>William template</vt:lpstr>
      <vt:lpstr>DevOps Bootcamp</vt:lpstr>
      <vt:lpstr>HELLO!</vt:lpstr>
      <vt:lpstr>Monitoring and Observability</vt:lpstr>
      <vt:lpstr>Agenda</vt:lpstr>
      <vt:lpstr>Backstory</vt:lpstr>
      <vt:lpstr>Use Case</vt:lpstr>
      <vt:lpstr>Why Monitoring</vt:lpstr>
      <vt:lpstr>What can we Monitor</vt:lpstr>
      <vt:lpstr>How to monitor</vt:lpstr>
      <vt:lpstr>Observability and Monitoring</vt:lpstr>
      <vt:lpstr>Monitoring Tools</vt:lpstr>
      <vt:lpstr>Datadog</vt:lpstr>
      <vt:lpstr>Monitor Downtimes</vt:lpstr>
      <vt:lpstr>Alerting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Bootcamp</dc:title>
  <cp:lastModifiedBy>Noothan Shah</cp:lastModifiedBy>
  <cp:revision>111</cp:revision>
  <dcterms:modified xsi:type="dcterms:W3CDTF">2022-01-20T23:10:30Z</dcterms:modified>
</cp:coreProperties>
</file>