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41" autoAdjust="0"/>
    <p:restoredTop sz="94576" autoAdjust="0"/>
  </p:normalViewPr>
  <p:slideViewPr>
    <p:cSldViewPr>
      <p:cViewPr>
        <p:scale>
          <a:sx n="70" d="100"/>
          <a:sy n="70" d="100"/>
        </p:scale>
        <p:origin x="-11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650B94-9F40-41C4-AA83-A3CCF87F23D1}" type="datetimeFigureOut">
              <a:rPr lang="en-US" smtClean="0"/>
              <a:pPr/>
              <a:t>2/28/2010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9C8A5F-FB5E-408C-B3C5-A127035C5E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JAXP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Integrating XML with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XML.</a:t>
            </a:r>
          </a:p>
          <a:p>
            <a:r>
              <a:rPr lang="en-US" dirty="0" smtClean="0"/>
              <a:t>Parsers and Parsing.</a:t>
            </a:r>
          </a:p>
          <a:p>
            <a:r>
              <a:rPr lang="en-US" dirty="0" smtClean="0"/>
              <a:t>JAXP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937953"/>
            <a:ext cx="3833812" cy="366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</a:t>
            </a:r>
          </a:p>
          <a:p>
            <a:pPr lvl="1"/>
            <a:r>
              <a:rPr lang="en-US" dirty="0" smtClean="0"/>
              <a:t>Process data using programs (parsers).</a:t>
            </a:r>
          </a:p>
          <a:p>
            <a:pPr lvl="1"/>
            <a:r>
              <a:rPr lang="en-US" dirty="0" smtClean="0"/>
              <a:t>These programs are able to extract and manipulate data in XML documents.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Language Independent: XML is written with Chinese, French, Italian or English.</a:t>
            </a:r>
          </a:p>
          <a:p>
            <a:pPr lvl="2"/>
            <a:r>
              <a:rPr lang="en-US" dirty="0" smtClean="0"/>
              <a:t>Code Independent: focuses on the syntax &amp; the data present in that syntactical format.</a:t>
            </a:r>
          </a:p>
          <a:p>
            <a:pPr lvl="2"/>
            <a:r>
              <a:rPr lang="en-US" dirty="0" smtClean="0"/>
              <a:t>Flexibility: can be used with different types of data and with different levels of complexity.</a:t>
            </a:r>
          </a:p>
          <a:p>
            <a:pPr lvl="2"/>
            <a:r>
              <a:rPr lang="en-US" dirty="0" smtClean="0"/>
              <a:t>Suitability: access various types of data and domain.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and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Parsers</a:t>
            </a:r>
          </a:p>
          <a:p>
            <a:pPr lvl="1"/>
            <a:r>
              <a:rPr lang="en-US" dirty="0" smtClean="0"/>
              <a:t>Parsers are software program that check the syntax used in an xml file.</a:t>
            </a:r>
          </a:p>
          <a:p>
            <a:pPr lvl="1"/>
            <a:r>
              <a:rPr lang="en-US" dirty="0" smtClean="0"/>
              <a:t>Types of Parser:</a:t>
            </a:r>
          </a:p>
          <a:p>
            <a:pPr lvl="2"/>
            <a:r>
              <a:rPr lang="en-US" dirty="0" smtClean="0"/>
              <a:t>Non-validating Parser:</a:t>
            </a:r>
          </a:p>
          <a:p>
            <a:pPr lvl="3"/>
            <a:r>
              <a:rPr lang="en-US" dirty="0" smtClean="0"/>
              <a:t>Check the document follows the xml syntax rules.</a:t>
            </a:r>
          </a:p>
          <a:p>
            <a:pPr lvl="3"/>
            <a:r>
              <a:rPr lang="en-US" dirty="0" smtClean="0"/>
              <a:t>It builds tree structure from the tags used in an XML document.</a:t>
            </a:r>
          </a:p>
          <a:p>
            <a:pPr lvl="3"/>
            <a:r>
              <a:rPr lang="en-US" dirty="0" smtClean="0"/>
              <a:t>It is faster, because doesn’t check every element against DTD/Schema.</a:t>
            </a:r>
          </a:p>
          <a:p>
            <a:pPr lvl="2"/>
            <a:r>
              <a:rPr lang="en-US" dirty="0" smtClean="0"/>
              <a:t>Validating Parser:</a:t>
            </a:r>
          </a:p>
          <a:p>
            <a:pPr lvl="3"/>
            <a:r>
              <a:rPr lang="en-US" dirty="0" smtClean="0"/>
              <a:t>Checks the syntax, builds the tree structure.</a:t>
            </a:r>
          </a:p>
          <a:p>
            <a:pPr lvl="3"/>
            <a:r>
              <a:rPr lang="en-US" dirty="0" smtClean="0"/>
              <a:t>Compares the structure of xml against DTD/Schema.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and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XML.</a:t>
            </a:r>
          </a:p>
          <a:p>
            <a:r>
              <a:rPr lang="en-US" dirty="0" smtClean="0"/>
              <a:t>Parsers and Parsing.</a:t>
            </a:r>
          </a:p>
          <a:p>
            <a:r>
              <a:rPr lang="en-US" dirty="0" smtClean="0"/>
              <a:t>JAXP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JAXP (Java API for XML)</a:t>
            </a:r>
          </a:p>
          <a:p>
            <a:pPr lvl="1"/>
            <a:r>
              <a:rPr lang="en-US" dirty="0" smtClean="0"/>
              <a:t>Is a collection of APIs that you can use in your Java applications to process and translate XML documents.</a:t>
            </a:r>
          </a:p>
          <a:p>
            <a:pPr lvl="1"/>
            <a:r>
              <a:rPr lang="en-US" dirty="0" smtClean="0"/>
              <a:t>Consists of three APIs: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Simple API for XML (SAX)</a:t>
            </a:r>
            <a:r>
              <a:rPr lang="en-US" dirty="0" smtClean="0"/>
              <a:t>: allows you to use a SAX parser to process the XML documents serially.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Document Object Model (DOM)</a:t>
            </a:r>
            <a:r>
              <a:rPr lang="en-US" dirty="0" smtClean="0"/>
              <a:t>: allows you to use a DOM parser to process the XML documents in an object-oriented manner.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XML Stylesheet Language for Transformation (XSLT)</a:t>
            </a:r>
            <a:r>
              <a:rPr lang="en-US" dirty="0" smtClean="0"/>
              <a:t>: allows you to transform XML documents in other formats, such as HTML.</a:t>
            </a:r>
          </a:p>
          <a:p>
            <a:pPr lvl="1"/>
            <a:r>
              <a:rPr lang="en-US" dirty="0" smtClean="0"/>
              <a:t>Classifies the XML parser as: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Event-based Parsers</a:t>
            </a:r>
            <a:r>
              <a:rPr lang="en-US" dirty="0" smtClean="0"/>
              <a:t>: generate events while traversing through an XML document (SAX).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Object-based Parsers</a:t>
            </a:r>
            <a:r>
              <a:rPr lang="en-US" dirty="0" smtClean="0"/>
              <a:t>: arrange XML document in a tree-like structure (DOM).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JAXP API packages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092960"/>
          <a:ext cx="7467600" cy="3774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89632"/>
                <a:gridCol w="5077968"/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Packages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Descriptions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java.xml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important XML constants</a:t>
                      </a:r>
                      <a:r>
                        <a:rPr lang="en-US" sz="1600" baseline="0" dirty="0" smtClean="0"/>
                        <a:t> and functionality from the XML specifications of W3C.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javax.xml.datatype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mapping from XML to Java.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javax.xml.namespace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classes for processing</a:t>
                      </a:r>
                      <a:r>
                        <a:rPr lang="en-US" sz="1600" baseline="0" dirty="0" smtClean="0"/>
                        <a:t> the XML namespace.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javax.xml.parsers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classes for processing the XML documents.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javax.xml.transform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Defines the generic APIs for</a:t>
                      </a:r>
                      <a:r>
                        <a:rPr lang="en-US" sz="1600" baseline="0" dirty="0" smtClean="0"/>
                        <a:t> processing transformation instructions.</a:t>
                      </a:r>
                    </a:p>
                    <a:p>
                      <a:r>
                        <a:rPr lang="en-US" sz="1600" baseline="0" dirty="0" smtClean="0"/>
                        <a:t>Performing a transformation from source to result.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JAXP API packages (cont)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092960"/>
          <a:ext cx="7467600" cy="3624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4419600"/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Packages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Descriptions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javax.xml.transform.dom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Implements DOM specific</a:t>
                      </a:r>
                      <a:r>
                        <a:rPr lang="en-US" sz="1600" baseline="0" dirty="0" smtClean="0"/>
                        <a:t> transformation APIs.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javax.xml.transform.sax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Implements SAX2 specific</a:t>
                      </a:r>
                      <a:r>
                        <a:rPr lang="en-US" sz="1600" baseline="0" dirty="0" smtClean="0"/>
                        <a:t> transformation APIs.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javax.xml.transform.stream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Implements stream and URI specific</a:t>
                      </a:r>
                      <a:r>
                        <a:rPr lang="en-US" sz="1600" baseline="0" dirty="0" smtClean="0"/>
                        <a:t> transformation APIs.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javax.xml.validation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an API for processing the XML documents.</a:t>
                      </a:r>
                      <a:endParaRPr lang="en-US" sz="16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javax.xml.xpath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</a:t>
                      </a:r>
                      <a:r>
                        <a:rPr lang="en-US" sz="1600" baseline="0" dirty="0" smtClean="0"/>
                        <a:t> an object model neutral API for the evaluation of Xpath expressions.</a:t>
                      </a:r>
                    </a:p>
                    <a:p>
                      <a:r>
                        <a:rPr lang="en-US" sz="1600" baseline="0" dirty="0" smtClean="0"/>
                        <a:t>Access to the evaluation environment.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Simple API for XML (SAX)</a:t>
            </a:r>
          </a:p>
          <a:p>
            <a:pPr lvl="1"/>
            <a:r>
              <a:rPr lang="en-US" dirty="0" smtClean="0"/>
              <a:t>Is an event-based parser.</a:t>
            </a:r>
          </a:p>
          <a:p>
            <a:pPr lvl="1"/>
            <a:r>
              <a:rPr lang="en-US" dirty="0" smtClean="0"/>
              <a:t>SAX parsers generate events and call event-handler in the application whenever it encounters elements or nodes in the document.</a:t>
            </a:r>
          </a:p>
          <a:p>
            <a:pPr lvl="1"/>
            <a:r>
              <a:rPr lang="en-US" dirty="0" smtClean="0"/>
              <a:t>Is highly efficient in parsing large documents and requires less memory resources as compared to DOM to perform parsing.</a:t>
            </a:r>
          </a:p>
          <a:p>
            <a:pPr lvl="1"/>
            <a:r>
              <a:rPr lang="en-US" dirty="0" smtClean="0"/>
              <a:t>The SAX API contains various classes containing methods to parse an XML document, such as </a:t>
            </a:r>
            <a:r>
              <a:rPr lang="en-US" i="1" dirty="0" smtClean="0">
                <a:solidFill>
                  <a:srgbClr val="FFC000"/>
                </a:solidFill>
              </a:rPr>
              <a:t>SAXParserFactory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SAXReader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Simple API for XML (SAX) </a:t>
            </a:r>
            <a:r>
              <a:rPr lang="en-US" dirty="0" smtClean="0"/>
              <a:t>(cont)</a:t>
            </a:r>
          </a:p>
          <a:p>
            <a:pPr lvl="1"/>
            <a:r>
              <a:rPr lang="en-US" dirty="0" smtClean="0"/>
              <a:t>Provide the classes and interfaces falling into five groups as following: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74532" y="2867660"/>
          <a:ext cx="7543800" cy="30759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414016"/>
                <a:gridCol w="5129784"/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Interfaces Implemented by the Parser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Parser, Attribute List</a:t>
                      </a:r>
                      <a:r>
                        <a:rPr lang="en-US" sz="1400" baseline="0" dirty="0" smtClean="0"/>
                        <a:t> and Locator.</a:t>
                      </a:r>
                      <a:endParaRPr lang="en-US" sz="1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Interfaces Implemented by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DocumentHandler, ErrorHandler,</a:t>
                      </a:r>
                      <a:r>
                        <a:rPr lang="en-US" sz="1400" baseline="0" dirty="0" smtClean="0"/>
                        <a:t> DTDHandler, EntityResolver.</a:t>
                      </a:r>
                      <a:endParaRPr lang="en-US" sz="1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</a:t>
                      </a:r>
                      <a:r>
                        <a:rPr lang="en-US" sz="1400" baseline="0" dirty="0" smtClean="0"/>
                        <a:t> SAX 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InputSource,</a:t>
                      </a:r>
                      <a:r>
                        <a:rPr lang="en-US" sz="1400" baseline="0" dirty="0" smtClean="0"/>
                        <a:t> SAXException, SAXParseException, HandlerBase.</a:t>
                      </a:r>
                      <a:endParaRPr lang="en-US" sz="1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Optional</a:t>
                      </a:r>
                      <a:r>
                        <a:rPr lang="en-US" sz="1400" baseline="0" dirty="0" smtClean="0"/>
                        <a:t> Java-specific Helper 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ParserFactory, AttributeListImpl</a:t>
                      </a:r>
                      <a:r>
                        <a:rPr lang="en-US" sz="1400" baseline="0" dirty="0" smtClean="0"/>
                        <a:t> and LocatorImpl.</a:t>
                      </a:r>
                      <a:endParaRPr lang="en-US" sz="1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Java Demonstration</a:t>
                      </a:r>
                      <a:r>
                        <a:rPr lang="en-US" sz="1400" baseline="0" dirty="0" smtClean="0"/>
                        <a:t> 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SystemIdDemo, ByteStreamDemo, CharacterStreamDemo,</a:t>
                      </a:r>
                      <a:r>
                        <a:rPr lang="en-US" sz="1400" baseline="0" dirty="0" smtClean="0"/>
                        <a:t> EntityDemo and DemoHandler.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Simple API for XML (SAX) </a:t>
            </a:r>
            <a:r>
              <a:rPr lang="en-US" dirty="0" smtClean="0"/>
              <a:t>(cont)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1968064"/>
          <a:ext cx="8153400" cy="3931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52600"/>
                <a:gridCol w="6400800"/>
              </a:tblGrid>
              <a:tr h="303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Interfaces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6765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 used to register users for handling callbacks, which</a:t>
                      </a:r>
                      <a:r>
                        <a:rPr lang="en-US" sz="1400" baseline="0" dirty="0" smtClean="0"/>
                        <a:t> are the programs that respond to event.</a:t>
                      </a:r>
                    </a:p>
                    <a:p>
                      <a:r>
                        <a:rPr lang="en-US" sz="1400" baseline="0" dirty="0" smtClean="0"/>
                        <a:t>Triggers XML parsing and sets the locale for error reporting.</a:t>
                      </a:r>
                      <a:endParaRPr lang="en-US" sz="1400" dirty="0"/>
                    </a:p>
                  </a:txBody>
                  <a:tcPr/>
                </a:tc>
              </a:tr>
              <a:tr h="6765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Allows users to traverse</a:t>
                      </a:r>
                      <a:r>
                        <a:rPr lang="en-US" sz="1400" baseline="0" dirty="0" smtClean="0"/>
                        <a:t> an attribute list.</a:t>
                      </a:r>
                    </a:p>
                    <a:p>
                      <a:r>
                        <a:rPr lang="en-US" sz="1400" baseline="0" dirty="0" smtClean="0"/>
                        <a:t>The parser may implement it in the same where the SAX driver is present or in a different class.</a:t>
                      </a:r>
                      <a:endParaRPr lang="en-US" sz="1400" dirty="0"/>
                    </a:p>
                  </a:txBody>
                  <a:tcPr/>
                </a:tc>
              </a:tr>
              <a:tr h="479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Allows</a:t>
                      </a:r>
                      <a:r>
                        <a:rPr lang="en-US" sz="1400" baseline="0" dirty="0" smtClean="0"/>
                        <a:t> users to find the current location in the XML source document.</a:t>
                      </a:r>
                    </a:p>
                    <a:p>
                      <a:r>
                        <a:rPr lang="en-US" sz="1400" baseline="0" dirty="0" smtClean="0"/>
                        <a:t>Has the same functions as in AttributeList interface.</a:t>
                      </a:r>
                      <a:endParaRPr lang="en-US" sz="1400" dirty="0"/>
                    </a:p>
                  </a:txBody>
                  <a:tcPr/>
                </a:tc>
              </a:tr>
              <a:tr h="479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DocumentHandler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Notifies the basic document-related</a:t>
                      </a:r>
                      <a:r>
                        <a:rPr lang="en-US" sz="1400" baseline="0" dirty="0" smtClean="0"/>
                        <a:t> events, such as start and end of elements.</a:t>
                      </a:r>
                      <a:endParaRPr lang="en-US" sz="1400" dirty="0"/>
                    </a:p>
                  </a:txBody>
                  <a:tcPr/>
                </a:tc>
              </a:tr>
              <a:tr h="3038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ErrorHandler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 implemented for error handling.</a:t>
                      </a:r>
                      <a:endParaRPr lang="en-US" sz="1400" dirty="0"/>
                    </a:p>
                  </a:txBody>
                  <a:tcPr/>
                </a:tc>
              </a:tr>
              <a:tr h="479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DTDHandler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 implemented to receive notification of the NOTATION and ENTITY</a:t>
                      </a:r>
                      <a:r>
                        <a:rPr lang="en-US" sz="1400" baseline="0" dirty="0" smtClean="0"/>
                        <a:t> declarations.</a:t>
                      </a:r>
                      <a:endParaRPr lang="en-US" sz="1400" dirty="0"/>
                    </a:p>
                  </a:txBody>
                  <a:tcPr/>
                </a:tc>
              </a:tr>
              <a:tr h="3038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EntityResolver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 implemented to redirect the URIs</a:t>
                      </a:r>
                      <a:r>
                        <a:rPr lang="en-US" sz="1400" baseline="0" dirty="0" smtClean="0"/>
                        <a:t> in a document.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V1.0: KhanhLT.</a:t>
            </a:r>
          </a:p>
          <a:p>
            <a:r>
              <a:rPr lang="en-US" dirty="0" smtClean="0"/>
              <a:t>V2.0: DoanNX (20100227).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Simple API for XML (SAX)</a:t>
            </a:r>
            <a:r>
              <a:rPr lang="en-US" dirty="0" smtClean="0"/>
              <a:t> (cont)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2057400"/>
          <a:ext cx="8153400" cy="3505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68366"/>
                <a:gridCol w="6385034"/>
              </a:tblGrid>
              <a:tr h="25460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Classes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Descriptions</a:t>
                      </a:r>
                      <a:endParaRPr lang="en-US" sz="1300" dirty="0"/>
                    </a:p>
                  </a:txBody>
                  <a:tcPr/>
                </a:tc>
              </a:tr>
              <a:tr h="76380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InputSource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Consists</a:t>
                      </a:r>
                      <a:r>
                        <a:rPr lang="en-US" sz="1300" baseline="0" dirty="0" smtClean="0"/>
                        <a:t> of all the necessary information for a single input source, such as public identifier, system identifier, byte stream, and character stream.</a:t>
                      </a:r>
                    </a:p>
                    <a:p>
                      <a:r>
                        <a:rPr lang="en-US" sz="1300" baseline="0" dirty="0" smtClean="0"/>
                        <a:t>Is instantiated by the application for the parser and others may be instantiated by the EntityHandler.</a:t>
                      </a:r>
                      <a:endParaRPr lang="en-US" sz="13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SAXException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Presents generalized SAX exceptions.</a:t>
                      </a:r>
                      <a:endParaRPr lang="en-US" sz="13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SAXParseException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Presents a SAX exception for a specific</a:t>
                      </a:r>
                      <a:r>
                        <a:rPr lang="en-US" sz="1300" baseline="0" dirty="0" smtClean="0"/>
                        <a:t> point in an XML source document.</a:t>
                      </a:r>
                      <a:endParaRPr lang="en-US" sz="1300" dirty="0"/>
                    </a:p>
                  </a:txBody>
                  <a:tcPr/>
                </a:tc>
              </a:tr>
              <a:tr h="42433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HandleBase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Presents</a:t>
                      </a:r>
                      <a:r>
                        <a:rPr lang="en-US" sz="1300" baseline="0" dirty="0" smtClean="0"/>
                        <a:t> default implementations for DocumentHandler, ErrorHandler, DTDHandler and EntityResolver.</a:t>
                      </a:r>
                      <a:endParaRPr lang="en-US" sz="13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ParseFactor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Loads the SAX parser dynamically at run time depending on the class name.</a:t>
                      </a:r>
                      <a:endParaRPr lang="en-US" sz="1300" dirty="0"/>
                    </a:p>
                  </a:txBody>
                  <a:tcPr/>
                </a:tc>
              </a:tr>
              <a:tr h="42433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AttributeListImpl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Generates a recurring</a:t>
                      </a:r>
                      <a:r>
                        <a:rPr lang="en-US" sz="1300" baseline="0" dirty="0" smtClean="0"/>
                        <a:t> copy of the AttributeList interface or it can also be used to supply a default implementation.</a:t>
                      </a:r>
                      <a:endParaRPr lang="en-US" sz="1300" dirty="0"/>
                    </a:p>
                  </a:txBody>
                  <a:tcPr/>
                </a:tc>
              </a:tr>
              <a:tr h="43023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LocatorImpl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Makes a recurring snapshot of a locator’s value at a specific point during parsing.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Document Object Model (DOM)</a:t>
            </a:r>
          </a:p>
          <a:p>
            <a:pPr lvl="1"/>
            <a:r>
              <a:rPr lang="en-US" dirty="0" smtClean="0"/>
              <a:t>Provides reference of the complete tree structure of an XML document and stores it in memory.</a:t>
            </a:r>
          </a:p>
          <a:p>
            <a:pPr lvl="1"/>
            <a:r>
              <a:rPr lang="en-US" dirty="0" smtClean="0"/>
              <a:t>DOM parsers load the entire data into memory and arrange it in tree-like structure.</a:t>
            </a:r>
          </a:p>
          <a:p>
            <a:pPr lvl="1"/>
            <a:r>
              <a:rPr lang="en-US" dirty="0" smtClean="0"/>
              <a:t>Uses various classes and interfaces that are defined in the DOM API to process XML document in the form a tree structure, known as DOM tree.</a:t>
            </a:r>
          </a:p>
          <a:p>
            <a:pPr lvl="1"/>
            <a:r>
              <a:rPr lang="en-US" dirty="0" smtClean="0"/>
              <a:t>DOM tree consists of nodes, where each node represents a component of the XML document. Different types of nodes supported by DOM API are:</a:t>
            </a:r>
          </a:p>
          <a:p>
            <a:pPr lvl="2"/>
            <a:r>
              <a:rPr lang="en-US" dirty="0" smtClean="0"/>
              <a:t>Element node.</a:t>
            </a:r>
          </a:p>
          <a:p>
            <a:pPr lvl="2"/>
            <a:r>
              <a:rPr lang="en-US" dirty="0" smtClean="0"/>
              <a:t>Text node.</a:t>
            </a:r>
          </a:p>
          <a:p>
            <a:pPr lvl="2"/>
            <a:r>
              <a:rPr lang="en-US" dirty="0" smtClean="0"/>
              <a:t>Attribute node.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Document Object Model (DOM) </a:t>
            </a:r>
            <a:r>
              <a:rPr lang="en-US" dirty="0" smtClean="0"/>
              <a:t>(cont)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2057400"/>
          <a:ext cx="8153400" cy="35052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77966"/>
                <a:gridCol w="5775434"/>
              </a:tblGrid>
              <a:tr h="4499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16815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DocumentBuilderFactory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 class DocumentBuilderFactory extends</a:t>
                      </a:r>
                      <a:r>
                        <a:rPr lang="en-US" sz="1400" baseline="0" dirty="0" smtClean="0"/>
                        <a:t> java.lang.Object</a:t>
                      </a:r>
                    </a:p>
                    <a:p>
                      <a:r>
                        <a:rPr lang="en-US" sz="1400" baseline="0" dirty="0" smtClean="0"/>
                        <a:t>Defines a factory API for enabling applications to get a parser for producing DOM object trees from XML documents</a:t>
                      </a:r>
                    </a:p>
                    <a:p>
                      <a:r>
                        <a:rPr lang="en-US" sz="1400" baseline="0" dirty="0" smtClean="0"/>
                        <a:t>Ex</a:t>
                      </a:r>
                    </a:p>
                    <a:p>
                      <a:r>
                        <a:rPr lang="en-US" sz="1100" i="1" baseline="0" dirty="0" smtClean="0">
                          <a:solidFill>
                            <a:srgbClr val="00B050"/>
                          </a:solidFill>
                        </a:rPr>
                        <a:t>DocumentBuilderFactory docFactory = DocumentBuilderFactory.newInstance</a:t>
                      </a:r>
                      <a:endParaRPr lang="en-US" sz="110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3736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DocumentBuilder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 class DocumentBuilder extends Object</a:t>
                      </a:r>
                    </a:p>
                    <a:p>
                      <a:r>
                        <a:rPr lang="en-US" sz="1400" dirty="0" smtClean="0"/>
                        <a:t>Defines the</a:t>
                      </a:r>
                      <a:r>
                        <a:rPr lang="en-US" sz="1400" baseline="0" dirty="0" smtClean="0"/>
                        <a:t> API to obtain DOM document instances from an XML documents</a:t>
                      </a:r>
                    </a:p>
                    <a:p>
                      <a:r>
                        <a:rPr lang="en-US" sz="1400" baseline="0" dirty="0" smtClean="0"/>
                        <a:t>Ex</a:t>
                      </a:r>
                    </a:p>
                    <a:p>
                      <a:r>
                        <a:rPr lang="en-US" sz="1100" i="1" baseline="0" dirty="0" smtClean="0">
                          <a:solidFill>
                            <a:srgbClr val="00B050"/>
                          </a:solidFill>
                        </a:rPr>
                        <a:t>DocumentBuilder domBuilder = documentFactory.newDocumentBuilder();</a:t>
                      </a:r>
                      <a:endParaRPr lang="en-US" sz="1100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Document Object Model (DOM) </a:t>
            </a:r>
            <a:r>
              <a:rPr lang="en-US" dirty="0" smtClean="0"/>
              <a:t>(cont)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2087880"/>
          <a:ext cx="81534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3166"/>
                <a:gridCol w="6080234"/>
              </a:tblGrid>
              <a:tr h="2546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Interfaces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</a:t>
                      </a:r>
                      <a:r>
                        <a:rPr lang="en-US" sz="1400" baseline="0" dirty="0" smtClean="0"/>
                        <a:t> interface Document extends Node</a:t>
                      </a:r>
                    </a:p>
                    <a:p>
                      <a:r>
                        <a:rPr lang="en-US" sz="1400" baseline="0" dirty="0" smtClean="0"/>
                        <a:t>Represents the entire XML document.</a:t>
                      </a:r>
                      <a:endParaRPr lang="en-US" sz="14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</a:t>
                      </a:r>
                      <a:r>
                        <a:rPr lang="en-US" sz="1400" baseline="0" dirty="0" smtClean="0"/>
                        <a:t> interface Element extends Node</a:t>
                      </a:r>
                    </a:p>
                    <a:p>
                      <a:r>
                        <a:rPr lang="en-US" sz="1400" baseline="0" dirty="0" smtClean="0"/>
                        <a:t>Represents an element in an XML document.</a:t>
                      </a:r>
                      <a:endParaRPr lang="en-US" sz="14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</a:t>
                      </a:r>
                      <a:r>
                        <a:rPr lang="en-US" sz="1400" baseline="0" dirty="0" smtClean="0"/>
                        <a:t> interface Node</a:t>
                      </a:r>
                    </a:p>
                    <a:p>
                      <a:r>
                        <a:rPr lang="en-US" sz="1400" baseline="0" dirty="0" smtClean="0"/>
                        <a:t>Provides the primary data type for the entire document structure.</a:t>
                      </a:r>
                      <a:endParaRPr lang="en-US" sz="1400" dirty="0"/>
                    </a:p>
                  </a:txBody>
                  <a:tcPr/>
                </a:tc>
              </a:tr>
              <a:tr h="4243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</a:t>
                      </a:r>
                      <a:r>
                        <a:rPr lang="en-US" sz="1400" baseline="0" dirty="0" smtClean="0"/>
                        <a:t> interface NodeList</a:t>
                      </a:r>
                    </a:p>
                    <a:p>
                      <a:r>
                        <a:rPr lang="en-US" sz="1400" baseline="0" dirty="0" smtClean="0"/>
                        <a:t>Presents a sequenced collection of nodes without defining or constraining the implementation of its collection.</a:t>
                      </a:r>
                      <a:endParaRPr lang="en-US" sz="14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ProcessingInstruction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</a:t>
                      </a:r>
                      <a:r>
                        <a:rPr lang="en-US" sz="1400" baseline="0" dirty="0" smtClean="0"/>
                        <a:t> interface </a:t>
                      </a:r>
                      <a:r>
                        <a:rPr lang="en-US" sz="1400" dirty="0" smtClean="0"/>
                        <a:t>ProcessingInstruction extends </a:t>
                      </a:r>
                      <a:r>
                        <a:rPr lang="en-US" sz="1400" baseline="0" dirty="0" smtClean="0"/>
                        <a:t>Node</a:t>
                      </a:r>
                    </a:p>
                    <a:p>
                      <a:r>
                        <a:rPr lang="en-US" sz="1400" baseline="0" dirty="0" smtClean="0"/>
                        <a:t>Stores processor-specific information in the text of the document.</a:t>
                      </a:r>
                      <a:endParaRPr lang="en-US" sz="1400" dirty="0"/>
                    </a:p>
                  </a:txBody>
                  <a:tcPr/>
                </a:tc>
              </a:tr>
              <a:tr h="4243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abstract</a:t>
                      </a:r>
                      <a:r>
                        <a:rPr lang="en-US" sz="1400" baseline="0" dirty="0" smtClean="0"/>
                        <a:t> interface Entity extends Node</a:t>
                      </a:r>
                    </a:p>
                    <a:p>
                      <a:r>
                        <a:rPr lang="en-US" sz="1400" baseline="0" dirty="0" smtClean="0"/>
                        <a:t>Presents an entity, either parsed or unparsed in an XML document.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SAX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92D050"/>
                </a:solidFill>
              </a:rPr>
              <a:t>DOM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1968065"/>
          <a:ext cx="8153400" cy="39157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4366"/>
                <a:gridCol w="4099034"/>
              </a:tblGrid>
              <a:tr h="385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DOM</a:t>
                      </a:r>
                      <a:endParaRPr lang="en-US" sz="1600" dirty="0"/>
                    </a:p>
                  </a:txBody>
                  <a:tcPr/>
                </a:tc>
              </a:tr>
              <a:tr h="925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</a:t>
                      </a:r>
                      <a:r>
                        <a:rPr lang="en-US" sz="1600" baseline="0" dirty="0" smtClean="0"/>
                        <a:t> access to a document is prohibited since SAX processes the document sequentially.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 access to a document</a:t>
                      </a:r>
                      <a:r>
                        <a:rPr lang="en-US" sz="1600" baseline="0" dirty="0" smtClean="0"/>
                        <a:t> is possible since DOM builds an in-memory image of the entire document.</a:t>
                      </a:r>
                      <a:endParaRPr lang="en-US" sz="1600" dirty="0"/>
                    </a:p>
                  </a:txBody>
                  <a:tcPr/>
                </a:tc>
              </a:tr>
              <a:tr h="56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Complex searches are not easy to perform.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Complex searches are easy to perform.</a:t>
                      </a:r>
                      <a:endParaRPr lang="en-US" sz="1600" dirty="0"/>
                    </a:p>
                  </a:txBody>
                  <a:tcPr/>
                </a:tc>
              </a:tr>
              <a:tr h="56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 Definition (DTD)</a:t>
                      </a:r>
                      <a:r>
                        <a:rPr lang="en-US" sz="1600" baseline="0" dirty="0" smtClean="0"/>
                        <a:t> is not available.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DTD is available.</a:t>
                      </a:r>
                      <a:endParaRPr lang="en-US" sz="1600" dirty="0"/>
                    </a:p>
                  </a:txBody>
                  <a:tcPr/>
                </a:tc>
              </a:tr>
              <a:tr h="3856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Lexical information is not available.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Lexical</a:t>
                      </a:r>
                      <a:r>
                        <a:rPr lang="en-US" sz="1600" baseline="0" dirty="0" smtClean="0"/>
                        <a:t> information is available.</a:t>
                      </a:r>
                      <a:endParaRPr lang="en-US" sz="1600" dirty="0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SAX is read-only.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</a:t>
                      </a:r>
                      <a:r>
                        <a:rPr lang="en-US" sz="1600" baseline="0" dirty="0" smtClean="0"/>
                        <a:t> can read, modify, search, add to, and delete from a document.</a:t>
                      </a:r>
                      <a:endParaRPr lang="en-US" sz="1600" dirty="0"/>
                    </a:p>
                  </a:txBody>
                  <a:tcPr/>
                </a:tc>
              </a:tr>
              <a:tr h="404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SAX is not supported by any browser.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 is supported</a:t>
                      </a:r>
                      <a:r>
                        <a:rPr lang="en-US" sz="1600" baseline="0" dirty="0" smtClean="0"/>
                        <a:t> by any browser.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SAX</a:t>
            </a:r>
            <a:r>
              <a:rPr lang="en-US" smtClean="0"/>
              <a:t> vs. </a:t>
            </a:r>
            <a:r>
              <a:rPr lang="en-US" smtClean="0">
                <a:solidFill>
                  <a:srgbClr val="92D050"/>
                </a:solidFill>
              </a:rPr>
              <a:t>DOM</a:t>
            </a:r>
            <a:r>
              <a:rPr lang="en-US" smtClean="0"/>
              <a:t> </a:t>
            </a:r>
            <a:r>
              <a:rPr lang="en-US" dirty="0" smtClean="0"/>
              <a:t>(cont)</a:t>
            </a:r>
          </a:p>
          <a:p>
            <a:pPr lvl="1"/>
            <a:r>
              <a:rPr lang="en-US" dirty="0" smtClean="0"/>
              <a:t>Benefits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71902" y="2537412"/>
          <a:ext cx="7086600" cy="310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89"/>
                <a:gridCol w="3562711"/>
              </a:tblGrid>
              <a:tr h="499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DOM</a:t>
                      </a:r>
                      <a:endParaRPr lang="en-US" sz="2000" dirty="0"/>
                    </a:p>
                  </a:txBody>
                  <a:tcPr/>
                </a:tc>
              </a:tr>
              <a:tr h="8450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SAX is able to parse the large</a:t>
                      </a:r>
                      <a:r>
                        <a:rPr lang="en-US" sz="2000" baseline="0" dirty="0" smtClean="0"/>
                        <a:t> files.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DOM is able to parse small</a:t>
                      </a:r>
                      <a:r>
                        <a:rPr lang="en-US" sz="2000" baseline="0" dirty="0" smtClean="0"/>
                        <a:t> files.</a:t>
                      </a:r>
                      <a:endParaRPr lang="en-US" sz="2000" dirty="0"/>
                    </a:p>
                  </a:txBody>
                  <a:tcPr/>
                </a:tc>
              </a:tr>
              <a:tr h="7506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SAX</a:t>
                      </a:r>
                      <a:r>
                        <a:rPr lang="en-US" sz="2000" baseline="0" dirty="0" smtClean="0"/>
                        <a:t> is useful in retrieving a small subset of information.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DOM is useful in retrieving a subset of data.</a:t>
                      </a:r>
                      <a:endParaRPr lang="en-US" sz="2000" dirty="0"/>
                    </a:p>
                  </a:txBody>
                  <a:tcPr/>
                </a:tc>
              </a:tr>
              <a:tr h="7506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SAX is faster as compared to DOM.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DOM is slower</a:t>
                      </a:r>
                      <a:r>
                        <a:rPr lang="en-US" sz="2000" baseline="0" dirty="0" smtClean="0"/>
                        <a:t> than SAX.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XML Stylesheet Language for Transformation (XSLT)</a:t>
            </a:r>
          </a:p>
          <a:p>
            <a:pPr lvl="1"/>
            <a:r>
              <a:rPr lang="en-US" dirty="0" smtClean="0"/>
              <a:t>Used to transform an XML document into other format such as HTML.</a:t>
            </a:r>
          </a:p>
          <a:p>
            <a:pPr lvl="1"/>
            <a:r>
              <a:rPr lang="en-US" dirty="0" smtClean="0"/>
              <a:t>XSLT API need three components:</a:t>
            </a:r>
          </a:p>
          <a:p>
            <a:pPr lvl="2"/>
            <a:r>
              <a:rPr lang="en-US" dirty="0" smtClean="0"/>
              <a:t>An instance of the TransformerFactory.</a:t>
            </a:r>
          </a:p>
          <a:p>
            <a:pPr lvl="2"/>
            <a:r>
              <a:rPr lang="en-US" dirty="0" smtClean="0"/>
              <a:t>An instance of the Transformer.</a:t>
            </a:r>
          </a:p>
          <a:p>
            <a:pPr lvl="2"/>
            <a:r>
              <a:rPr lang="en-US" dirty="0" smtClean="0"/>
              <a:t>The predefined transformation instructions.</a:t>
            </a:r>
          </a:p>
          <a:p>
            <a:pPr lvl="1"/>
            <a:r>
              <a:rPr lang="en-US" dirty="0" smtClean="0"/>
              <a:t>The process of transformation:</a:t>
            </a:r>
          </a:p>
          <a:p>
            <a:pPr lvl="2"/>
            <a:r>
              <a:rPr lang="en-US" dirty="0" smtClean="0"/>
              <a:t>This is done by transforming each XML element into an HTML element.</a:t>
            </a:r>
          </a:p>
          <a:p>
            <a:pPr lvl="2"/>
            <a:r>
              <a:rPr lang="en-US" dirty="0" smtClean="0"/>
              <a:t>The XML source tree is transformed into result tree.</a:t>
            </a:r>
          </a:p>
          <a:p>
            <a:pPr lvl="2"/>
            <a:r>
              <a:rPr lang="en-US" dirty="0" smtClean="0"/>
              <a:t>In the process of this transformation, XSLT uses Xpath that defines parts of the source document, which matches with a predefined template.</a:t>
            </a:r>
          </a:p>
          <a:p>
            <a:pPr lvl="2"/>
            <a:r>
              <a:rPr lang="en-US" dirty="0" smtClean="0"/>
              <a:t>On finding out the match, XSLT transforms the matching part of the source document into the result document.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API for XML (TrAX)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2057400"/>
          <a:ext cx="8153400" cy="32540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5566"/>
                <a:gridCol w="5927834"/>
              </a:tblGrid>
              <a:tr h="4567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Classes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Descriptions</a:t>
                      </a:r>
                      <a:endParaRPr lang="en-US" sz="1600" dirty="0"/>
                    </a:p>
                  </a:txBody>
                  <a:tcPr/>
                </a:tc>
              </a:tr>
              <a:tr h="12049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OutputKeys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 class OutputKeys extends</a:t>
                      </a:r>
                      <a:r>
                        <a:rPr lang="en-US" sz="1600" baseline="0" dirty="0" smtClean="0"/>
                        <a:t> java.lang.Object</a:t>
                      </a:r>
                    </a:p>
                    <a:p>
                      <a:r>
                        <a:rPr lang="en-US" sz="1600" baseline="0" dirty="0" smtClean="0"/>
                        <a:t>Presents string constraints, which are used to set output properties for a Transformer, or retrieve from a Transformer or Templates object.</a:t>
                      </a:r>
                      <a:endParaRPr lang="en-US" sz="1600" dirty="0"/>
                    </a:p>
                  </a:txBody>
                  <a:tcPr/>
                </a:tc>
              </a:tr>
              <a:tr h="7693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Transformer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 abstract class Transformer extends Object</a:t>
                      </a:r>
                    </a:p>
                    <a:p>
                      <a:r>
                        <a:rPr lang="en-US" sz="1600" dirty="0" smtClean="0"/>
                        <a:t>Is used</a:t>
                      </a:r>
                      <a:r>
                        <a:rPr lang="en-US" sz="1600" baseline="0" dirty="0" smtClean="0"/>
                        <a:t> to transforming a source tree to a result tree.</a:t>
                      </a:r>
                      <a:endParaRPr lang="en-US" sz="1600" dirty="0"/>
                    </a:p>
                  </a:txBody>
                  <a:tcPr/>
                </a:tc>
              </a:tr>
              <a:tr h="7693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TransformerFactory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 abstract</a:t>
                      </a:r>
                      <a:r>
                        <a:rPr lang="en-US" sz="1600" baseline="0" dirty="0" smtClean="0"/>
                        <a:t> class TransformerFactory extends java.lang.Object</a:t>
                      </a:r>
                    </a:p>
                    <a:p>
                      <a:r>
                        <a:rPr lang="en-US" sz="1600" baseline="0" dirty="0" smtClean="0"/>
                        <a:t>Creates instances for a Transformer or Templates object.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Transformation API for XML (TrAX) (cont)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JAXP Interfaces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034" y="1981200"/>
          <a:ext cx="8321566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9766"/>
                <a:gridCol w="6781800"/>
              </a:tblGrid>
              <a:tr h="2546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Interfaces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Descriptions</a:t>
                      </a:r>
                      <a:endParaRPr lang="en-US" sz="12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ErrorListener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abstract</a:t>
                      </a:r>
                      <a:r>
                        <a:rPr lang="en-US" sz="1200" baseline="0" dirty="0" smtClean="0"/>
                        <a:t> interface ErrorListener</a:t>
                      </a:r>
                    </a:p>
                    <a:p>
                      <a:r>
                        <a:rPr lang="en-US" sz="1200" baseline="0" dirty="0" smtClean="0"/>
                        <a:t>Provides customization for error handling and uses the setErrorListener() method for registering an instance of the implementation with the Transformer.</a:t>
                      </a:r>
                      <a:endParaRPr lang="en-US" sz="12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abstract</a:t>
                      </a:r>
                      <a:r>
                        <a:rPr lang="en-US" sz="1200" baseline="0" dirty="0" smtClean="0"/>
                        <a:t> interface Result</a:t>
                      </a:r>
                    </a:p>
                    <a:p>
                      <a:r>
                        <a:rPr lang="en-US" sz="1200" baseline="0" dirty="0" smtClean="0"/>
                        <a:t>Implements an object, which contains the information required to build a transformation result tree.</a:t>
                      </a:r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abstract</a:t>
                      </a:r>
                      <a:r>
                        <a:rPr lang="en-US" sz="1200" baseline="0" dirty="0" smtClean="0"/>
                        <a:t> interface Source</a:t>
                      </a:r>
                    </a:p>
                    <a:p>
                      <a:r>
                        <a:rPr lang="en-US" sz="1200" baseline="0" dirty="0" smtClean="0"/>
                        <a:t>Implements an object, which contains the information required to act as source input.</a:t>
                      </a:r>
                      <a:endParaRPr lang="en-US" sz="1200" dirty="0"/>
                    </a:p>
                  </a:txBody>
                  <a:tcPr/>
                </a:tc>
              </a:tr>
              <a:tr h="4243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SourceLocator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abstract</a:t>
                      </a:r>
                      <a:r>
                        <a:rPr lang="en-US" sz="1200" baseline="0" dirty="0" smtClean="0"/>
                        <a:t> interface SourceLocator</a:t>
                      </a:r>
                    </a:p>
                    <a:p>
                      <a:r>
                        <a:rPr lang="en-US" sz="1200" baseline="0" dirty="0" smtClean="0"/>
                        <a:t>Reports an error that would have occurred in the source document or transformation instructions.</a:t>
                      </a:r>
                      <a:endParaRPr lang="en-US" sz="1200" dirty="0"/>
                    </a:p>
                  </a:txBody>
                  <a:tcPr/>
                </a:tc>
              </a:tr>
              <a:tr h="2546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abstract</a:t>
                      </a:r>
                      <a:r>
                        <a:rPr lang="en-US" sz="1200" baseline="0" dirty="0" smtClean="0"/>
                        <a:t> interface </a:t>
                      </a:r>
                      <a:r>
                        <a:rPr lang="en-US" sz="1200" dirty="0" smtClean="0"/>
                        <a:t>Templates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An object, implementing this interface is the runtime representation of processed transformation instructions.</a:t>
                      </a:r>
                      <a:endParaRPr lang="en-US" sz="1200" dirty="0"/>
                    </a:p>
                  </a:txBody>
                  <a:tcPr/>
                </a:tc>
              </a:tr>
              <a:tr h="4243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URIResolver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abstract</a:t>
                      </a:r>
                      <a:r>
                        <a:rPr lang="en-US" sz="1200" baseline="0" dirty="0" smtClean="0"/>
                        <a:t> interface URIResolver</a:t>
                      </a:r>
                    </a:p>
                    <a:p>
                      <a:r>
                        <a:rPr lang="en-US" sz="1200" baseline="0" dirty="0" smtClean="0"/>
                        <a:t>Is called by the processor to turn a URI used in document(), xsl:import, or xsl:include into a source object.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XML.</a:t>
            </a:r>
          </a:p>
          <a:p>
            <a:r>
              <a:rPr lang="en-US" dirty="0" smtClean="0"/>
              <a:t>Parsers and Parsing.</a:t>
            </a:r>
          </a:p>
          <a:p>
            <a:r>
              <a:rPr lang="en-US" dirty="0" smtClean="0"/>
              <a:t>JAXP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XML.</a:t>
            </a:r>
          </a:p>
          <a:p>
            <a:r>
              <a:rPr lang="en-US" dirty="0" smtClean="0"/>
              <a:t>Parsers and Parsing.</a:t>
            </a:r>
          </a:p>
          <a:p>
            <a:r>
              <a:rPr lang="en-US" dirty="0" smtClean="0"/>
              <a:t>JAXP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5435769"/>
            <a:ext cx="259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ym typeface="Wingdings"/>
              </a:rPr>
              <a:t>Time</a:t>
            </a:r>
            <a:r>
              <a:rPr lang="en-US" sz="2700" dirty="0">
                <a:sym typeface="Wingdings"/>
              </a:rPr>
              <a:t>: 45’</a:t>
            </a:r>
            <a:endParaRPr lang="en-US" sz="2700" dirty="0"/>
          </a:p>
        </p:txBody>
      </p:sp>
      <p:pic>
        <p:nvPicPr>
          <p:cNvPr id="6" name="Picture 5" descr="CLOCK 5.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029200"/>
            <a:ext cx="1219200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XML.</a:t>
            </a:r>
          </a:p>
          <a:p>
            <a:r>
              <a:rPr lang="en-US" dirty="0" smtClean="0"/>
              <a:t>Parsers and Parsing.</a:t>
            </a:r>
          </a:p>
          <a:p>
            <a:r>
              <a:rPr lang="en-US" dirty="0" smtClean="0"/>
              <a:t>JAXP 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need creating and presenting data in an interchangeable format progress from </a:t>
            </a:r>
            <a:r>
              <a:rPr lang="en-US" i="1" dirty="0" smtClean="0">
                <a:solidFill>
                  <a:srgbClr val="7030A0"/>
                </a:solidFill>
              </a:rPr>
              <a:t>Standard Generalized Markup Language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SGML</a:t>
            </a:r>
            <a:r>
              <a:rPr lang="en-US" dirty="0" smtClean="0"/>
              <a:t>) to </a:t>
            </a:r>
            <a:r>
              <a:rPr lang="en-US" i="1" dirty="0" smtClean="0">
                <a:solidFill>
                  <a:srgbClr val="00B0F0"/>
                </a:solidFill>
              </a:rPr>
              <a:t>Hypertext Markup Language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HTML</a:t>
            </a:r>
            <a:r>
              <a:rPr lang="en-US" dirty="0" smtClean="0"/>
              <a:t>) then </a:t>
            </a:r>
            <a:r>
              <a:rPr lang="en-US" i="1" dirty="0" smtClean="0">
                <a:solidFill>
                  <a:srgbClr val="FFC000"/>
                </a:solidFill>
              </a:rPr>
              <a:t>Extension Makeup Language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XML</a:t>
            </a:r>
            <a:r>
              <a:rPr lang="en-US" dirty="0" smtClean="0"/>
              <a:t>).</a:t>
            </a:r>
          </a:p>
          <a:p>
            <a:r>
              <a:rPr lang="en-US" smtClean="0"/>
              <a:t>SGML</a:t>
            </a:r>
          </a:p>
          <a:p>
            <a:pPr lvl="1"/>
            <a:r>
              <a:rPr lang="en-US" smtClean="0"/>
              <a:t>Is a metalanguage can generate/define another language.</a:t>
            </a:r>
            <a:endParaRPr lang="en-US" dirty="0" smtClean="0"/>
          </a:p>
          <a:p>
            <a:pPr lvl="1"/>
            <a:r>
              <a:rPr lang="en-US" dirty="0" smtClean="0"/>
              <a:t>Possessed the capability of storing huge amount of data.</a:t>
            </a:r>
          </a:p>
          <a:p>
            <a:pPr lvl="1"/>
            <a:r>
              <a:rPr lang="en-US" dirty="0" smtClean="0"/>
              <a:t>The process of handling heavy data was very complex.</a:t>
            </a:r>
          </a:p>
          <a:p>
            <a:pPr lvl="1"/>
            <a:r>
              <a:rPr lang="en-US" dirty="0" smtClean="0"/>
              <a:t>Proved unsuitable for interchange of data between application.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HTML</a:t>
            </a:r>
          </a:p>
          <a:p>
            <a:pPr lvl="1"/>
            <a:r>
              <a:rPr lang="en-US" dirty="0" smtClean="0"/>
              <a:t>Drew many concepts from SGML.</a:t>
            </a:r>
          </a:p>
          <a:p>
            <a:pPr lvl="1"/>
            <a:r>
              <a:rPr lang="en-US" dirty="0" smtClean="0"/>
              <a:t>Proved to be advantageous over SGML.</a:t>
            </a:r>
          </a:p>
          <a:p>
            <a:pPr lvl="1"/>
            <a:r>
              <a:rPr lang="en-US" dirty="0" smtClean="0"/>
              <a:t>Was not really useful in creating efficient and smart searches on voluminous data.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XML</a:t>
            </a:r>
            <a:endParaRPr lang="en-US" dirty="0"/>
          </a:p>
        </p:txBody>
      </p:sp>
      <p:pic>
        <p:nvPicPr>
          <p:cNvPr id="4" name="Picture 3" descr="xmlevol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523372"/>
            <a:ext cx="3505200" cy="3182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Text-based markup language that enables to store data in a structured format by using meaningful tags.</a:t>
            </a:r>
          </a:p>
          <a:p>
            <a:pPr lvl="1"/>
            <a:r>
              <a:rPr lang="en-US" dirty="0" smtClean="0"/>
              <a:t>Purpose of XML is to store, transfer and describe the data.</a:t>
            </a:r>
          </a:p>
          <a:p>
            <a:pPr lvl="1"/>
            <a:r>
              <a:rPr lang="en-US" dirty="0" smtClean="0"/>
              <a:t>XML is a cross platform, hardware, software and device independent markup language.</a:t>
            </a:r>
          </a:p>
          <a:p>
            <a:pPr lvl="1"/>
            <a:r>
              <a:rPr lang="en-US" dirty="0" smtClean="0"/>
              <a:t>XML file is well-formed </a:t>
            </a:r>
            <a:r>
              <a:rPr lang="en-US" smtClean="0"/>
              <a:t>file.</a:t>
            </a:r>
          </a:p>
          <a:p>
            <a:pPr lvl="2"/>
            <a:r>
              <a:rPr lang="en-US" smtClean="0"/>
              <a:t>Has an unique root node (DocumentElement).</a:t>
            </a:r>
          </a:p>
          <a:p>
            <a:pPr lvl="2"/>
            <a:r>
              <a:rPr lang="en-US" smtClean="0"/>
              <a:t>Each opening tag must correspond with the same closing tag.</a:t>
            </a:r>
          </a:p>
          <a:p>
            <a:pPr lvl="2"/>
            <a:r>
              <a:rPr lang="en-US" smtClean="0"/>
              <a:t>XML tags must be case-sensitive.</a:t>
            </a:r>
          </a:p>
          <a:p>
            <a:pPr lvl="2"/>
            <a:r>
              <a:rPr lang="en-US" smtClean="0"/>
              <a:t>The child element must be placed completely in its parent element.</a:t>
            </a:r>
          </a:p>
          <a:p>
            <a:pPr lvl="2"/>
            <a:r>
              <a:rPr lang="en-US" smtClean="0"/>
              <a:t>The value of attribute in XML must be placed in quotes/apostrophes.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(cont)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Domain Specific Vocabulary – user defined tags.</a:t>
            </a:r>
          </a:p>
          <a:p>
            <a:pPr lvl="2"/>
            <a:r>
              <a:rPr lang="en-US" dirty="0" smtClean="0"/>
              <a:t>Data Interchange between different computer system.</a:t>
            </a:r>
          </a:p>
          <a:p>
            <a:pPr lvl="2"/>
            <a:r>
              <a:rPr lang="en-US" dirty="0" smtClean="0"/>
              <a:t>Enables Smart Searches – Titanic.</a:t>
            </a:r>
          </a:p>
          <a:p>
            <a:pPr lvl="2"/>
            <a:r>
              <a:rPr lang="en-US" dirty="0" smtClean="0"/>
              <a:t>User-selected view of data – CSS, XSL.</a:t>
            </a:r>
          </a:p>
          <a:p>
            <a:pPr lvl="2"/>
            <a:r>
              <a:rPr lang="en-US" dirty="0" smtClean="0"/>
              <a:t>Granular updates.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Roles of XML in Java</a:t>
            </a:r>
          </a:p>
          <a:p>
            <a:pPr lvl="1"/>
            <a:r>
              <a:rPr lang="en-US" dirty="0" smtClean="0"/>
              <a:t>XML is the natural choice for developing enterprise level web application using Java.</a:t>
            </a:r>
          </a:p>
          <a:p>
            <a:pPr lvl="1"/>
            <a:r>
              <a:rPr lang="en-US" dirty="0" smtClean="0"/>
              <a:t>Developers can implement the platform independent feature of the Java programming language to develop applications and exchange application data using XML.</a:t>
            </a:r>
          </a:p>
          <a:p>
            <a:pPr lvl="1"/>
            <a:r>
              <a:rPr lang="en-US" dirty="0" smtClean="0"/>
              <a:t>The advantages of developing web applications using XML are:</a:t>
            </a:r>
          </a:p>
          <a:p>
            <a:pPr lvl="2"/>
            <a:r>
              <a:rPr lang="en-US" dirty="0" smtClean="0"/>
              <a:t>Supports exchange of data between heterogeneous databases and systems.</a:t>
            </a:r>
          </a:p>
          <a:p>
            <a:pPr lvl="2"/>
            <a:r>
              <a:rPr lang="en-US" dirty="0" smtClean="0"/>
              <a:t>Distributes data processing load to the web browser.</a:t>
            </a:r>
          </a:p>
          <a:p>
            <a:pPr lvl="2"/>
            <a:r>
              <a:rPr lang="en-US" dirty="0" smtClean="0"/>
              <a:t>Integrates Java servers with web browsers.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2097</Words>
  <Application>Microsoft Office PowerPoint</Application>
  <PresentationFormat>On-screen Show (4:3)</PresentationFormat>
  <Paragraphs>305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Introduction to JAXP</vt:lpstr>
      <vt:lpstr>History</vt:lpstr>
      <vt:lpstr>Contents</vt:lpstr>
      <vt:lpstr>Contents</vt:lpstr>
      <vt:lpstr>Overview of XML</vt:lpstr>
      <vt:lpstr>Overview of XML</vt:lpstr>
      <vt:lpstr>Overview of XML</vt:lpstr>
      <vt:lpstr>Overview of XML</vt:lpstr>
      <vt:lpstr>Overview of XML</vt:lpstr>
      <vt:lpstr>Contents</vt:lpstr>
      <vt:lpstr>Parsers and Parsing</vt:lpstr>
      <vt:lpstr>Parsers and Parsing</vt:lpstr>
      <vt:lpstr>Contents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JAXP Interfaces</vt:lpstr>
      <vt:lpstr>Summary</vt:lpstr>
    </vt:vector>
  </TitlesOfParts>
  <Company>FPT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joanie</dc:creator>
  <cp:lastModifiedBy>joanie</cp:lastModifiedBy>
  <cp:revision>63</cp:revision>
  <dcterms:created xsi:type="dcterms:W3CDTF">2010-02-27T06:17:36Z</dcterms:created>
  <dcterms:modified xsi:type="dcterms:W3CDTF">2010-02-28T07:44:26Z</dcterms:modified>
</cp:coreProperties>
</file>