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7FAA0-797B-45DF-9528-668B836C8AAE}" type="datetimeFigureOut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B473-C713-44BF-8FD3-D987615498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B473-C713-44BF-8FD3-D9876154980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6B473-C713-44BF-8FD3-D9876154980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6B20-BF0F-4011-BD41-5B508F651595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DB22-0597-4C9D-95A8-B1A208FA52C0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9C61-6B44-48C7-A525-35A09E398678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C8B4-949C-4B60-A353-725D8794A902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0523-5270-4C21-8C16-0AD0C7BA022F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6652-D6AE-4CD3-8E0C-BEDBD389B1BE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5878-6C00-447E-A4FF-2F07F22A27D6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D594-754E-460E-8F2F-25D66B39A870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1EC8-3C11-45B5-A1BE-46C56CB8F67C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7813-0DB9-4BD6-B2C7-C1126638D06C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76FF7F7-F291-4C1D-BD19-5E3864F647D8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E00FB8-70AC-43D0-A242-A3CE55F276AB}" type="datetime1">
              <a:rPr lang="en-US" smtClean="0"/>
              <a:pPr/>
              <a:t>2/19/2010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F5B55B8-CB36-42A0-BE98-7F2863CC9A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</a:t>
            </a:r>
            <a:r>
              <a:rPr smtClean="0"/>
              <a:t>alidation in Struts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smtClean="0"/>
              <a:t>Author: DoanNX</a:t>
            </a:r>
          </a:p>
          <a:p>
            <a:r>
              <a:rPr lang="en-US" i="1" smtClean="0"/>
              <a:t>Version 2.0/</a:t>
            </a:r>
            <a:r>
              <a:rPr lang="en-US" i="1" smtClean="0"/>
              <a:t>Time: 30’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i="1" smtClean="0">
                <a:solidFill>
                  <a:srgbClr val="FFFF00"/>
                </a:solidFill>
              </a:rPr>
              <a:t>validate()</a:t>
            </a:r>
            <a:r>
              <a:rPr lang="en-US" smtClean="0"/>
              <a:t> </a:t>
            </a:r>
            <a:r>
              <a:rPr lang="en-US" dirty="0" smtClean="0"/>
              <a:t>method:</a:t>
            </a:r>
          </a:p>
          <a:p>
            <a:pPr>
              <a:buNone/>
            </a:pPr>
            <a:endParaRPr lang="en-US" sz="24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616875"/>
            <a:ext cx="7696200" cy="2462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public ActionErrors validate (ActionMapping map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HttpServletRequest 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  <a:endParaRPr lang="en-US" sz="1400" smtClean="0">
              <a:solidFill>
                <a:schemeClr val="tx2">
                  <a:lumMod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ActionErrors 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errors = new ActionErrors();</a:t>
            </a: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if (isSomeProblem( getSomeProperty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())) 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// add() method</a:t>
            </a:r>
            <a:endParaRPr lang="en-US" sz="1400" smtClean="0">
              <a:solidFill>
                <a:schemeClr val="tx2">
                  <a:lumMod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errors.add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("someName“, new ActionMessage("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some.key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"));</a:t>
            </a: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// add() method</a:t>
            </a:r>
            <a:endParaRPr lang="en-US" sz="1400" smtClean="0">
              <a:solidFill>
                <a:schemeClr val="tx2">
                  <a:lumMod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errors.add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someOtherName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“, new </a:t>
            </a: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ActionMessage("actual message", false));</a:t>
            </a: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}</a:t>
            </a: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...</a:t>
            </a: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return(errors);</a:t>
            </a:r>
          </a:p>
          <a:p>
            <a:pPr>
              <a:buNone/>
            </a:pPr>
            <a:r>
              <a:rPr lang="en-US" sz="1400" smtClean="0">
                <a:solidFill>
                  <a:schemeClr val="tx2">
                    <a:lumMod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1400">
              <a:solidFill>
                <a:schemeClr val="tx2">
                  <a:lumMod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 validation in the form bean (</a:t>
            </a:r>
            <a:r>
              <a:rPr lang="en-US" i="1" smtClean="0">
                <a:solidFill>
                  <a:srgbClr val="FFFF00"/>
                </a:solidFill>
              </a:rPr>
              <a:t>ActionForm</a:t>
            </a:r>
            <a:r>
              <a:rPr lang="en-US" smtClean="0"/>
              <a:t>) (cont):</a:t>
            </a:r>
            <a:endParaRPr lang="en-US" smtClean="0"/>
          </a:p>
          <a:p>
            <a:pPr lvl="1"/>
            <a:r>
              <a:rPr lang="en-US" smtClean="0"/>
              <a:t>Specifying </a:t>
            </a:r>
            <a:r>
              <a:rPr lang="en-US" dirty="0" smtClean="0"/>
              <a:t>input page in </a:t>
            </a:r>
            <a:r>
              <a:rPr lang="en-US" i="1" dirty="0" smtClean="0">
                <a:solidFill>
                  <a:srgbClr val="FFFF00"/>
                </a:solidFill>
              </a:rPr>
              <a:t>struts-config.xml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mtClean="0"/>
              <a:t>	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276600"/>
            <a:ext cx="6477000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action </a:t>
            </a:r>
            <a:endParaRPr lang="en-US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path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="/somePath/someActionName" </a:t>
            </a:r>
          </a:p>
          <a:p>
            <a:pPr>
              <a:buNone/>
            </a:pP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type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="somePackage.SomeClass"</a:t>
            </a:r>
          </a:p>
          <a:p>
            <a:pPr>
              <a:buNone/>
            </a:pP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name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="someFormBean"</a:t>
            </a:r>
          </a:p>
          <a:p>
            <a:pPr>
              <a:buNone/>
            </a:pP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scope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="request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" </a:t>
            </a:r>
            <a:endParaRPr lang="en-US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</a:t>
            </a:r>
            <a:r>
              <a:rPr lang="en-US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="/</a:t>
            </a:r>
            <a:r>
              <a:rPr lang="en-US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somePath/original-form.jsp“ </a:t>
            </a:r>
            <a:r>
              <a:rPr lang="en-US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 validation in the form bean (</a:t>
            </a:r>
            <a:r>
              <a:rPr lang="en-US" i="1" smtClean="0">
                <a:solidFill>
                  <a:srgbClr val="FFFF00"/>
                </a:solidFill>
              </a:rPr>
              <a:t>ActionForm</a:t>
            </a:r>
            <a:r>
              <a:rPr lang="en-US" smtClean="0"/>
              <a:t>) (cont):</a:t>
            </a:r>
          </a:p>
          <a:p>
            <a:pPr lvl="1"/>
            <a:r>
              <a:rPr lang="en-US" smtClean="0"/>
              <a:t>Create </a:t>
            </a:r>
            <a:r>
              <a:rPr lang="en-US" dirty="0" smtClean="0"/>
              <a:t>a property file with error messages:</a:t>
            </a:r>
          </a:p>
          <a:p>
            <a:pPr lvl="2"/>
            <a:r>
              <a:rPr lang="en-US" dirty="0" smtClean="0"/>
              <a:t>Property names should match keys used </a:t>
            </a:r>
            <a:r>
              <a:rPr lang="en-US" smtClean="0"/>
              <a:t>in </a:t>
            </a:r>
            <a:r>
              <a:rPr lang="en-US" i="1" smtClean="0">
                <a:solidFill>
                  <a:srgbClr val="FFFF00"/>
                </a:solidFill>
              </a:rPr>
              <a:t>ActionMessage</a:t>
            </a:r>
            <a:r>
              <a:rPr lang="en-US" smtClean="0"/>
              <a:t> object.</a:t>
            </a:r>
            <a:endParaRPr lang="en-US" dirty="0" smtClean="0"/>
          </a:p>
          <a:p>
            <a:pPr lvl="2"/>
            <a:r>
              <a:rPr lang="en-US" dirty="0" smtClean="0"/>
              <a:t>We also define how multiple error messages are output.</a:t>
            </a:r>
          </a:p>
          <a:p>
            <a:pPr lvl="2"/>
            <a:r>
              <a:rPr lang="en-US" smtClean="0"/>
              <a:t>Use </a:t>
            </a:r>
            <a:r>
              <a:rPr lang="en-US" i="1" smtClean="0">
                <a:solidFill>
                  <a:srgbClr val="FFFF00"/>
                </a:solidFill>
              </a:rPr>
              <a:t>struts-config.xml</a:t>
            </a:r>
            <a:r>
              <a:rPr lang="en-US" smtClean="0"/>
              <a:t> </a:t>
            </a:r>
            <a:r>
              <a:rPr lang="en-US" dirty="0" smtClean="0"/>
              <a:t>file to declare properties file.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 validation in the form bean (</a:t>
            </a:r>
            <a:r>
              <a:rPr lang="en-US" i="1" smtClean="0">
                <a:solidFill>
                  <a:srgbClr val="FFFF00"/>
                </a:solidFill>
              </a:rPr>
              <a:t>ActionForm</a:t>
            </a:r>
            <a:r>
              <a:rPr lang="en-US" smtClean="0"/>
              <a:t>) (</a:t>
            </a:r>
            <a:r>
              <a:rPr lang="en-US" smtClean="0"/>
              <a:t>cont</a:t>
            </a:r>
            <a:r>
              <a:rPr lang="en-US" smtClean="0"/>
              <a:t>):</a:t>
            </a:r>
            <a:endParaRPr lang="en-US" smtClean="0"/>
          </a:p>
          <a:p>
            <a:pPr lvl="1"/>
            <a:r>
              <a:rPr lang="en-US" smtClean="0"/>
              <a:t>The content of </a:t>
            </a:r>
            <a:r>
              <a:rPr lang="en-US" i="1" smtClean="0">
                <a:solidFill>
                  <a:srgbClr val="00B0F0"/>
                </a:solidFill>
              </a:rPr>
              <a:t>properties file</a:t>
            </a:r>
            <a:r>
              <a:rPr lang="en-US" smtClean="0"/>
              <a:t>: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276600"/>
            <a:ext cx="64770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mtClean="0">
                <a:solidFill>
                  <a:schemeClr val="bg2"/>
                </a:solidFill>
              </a:rPr>
              <a:t># -- Standard errors --</a:t>
            </a:r>
          </a:p>
          <a:p>
            <a:pPr lvl="1">
              <a:buNone/>
            </a:pPr>
            <a:r>
              <a:rPr lang="en-US" smtClean="0">
                <a:solidFill>
                  <a:schemeClr val="bg2"/>
                </a:solidFill>
              </a:rPr>
              <a:t>errors.header = &lt;</a:t>
            </a:r>
            <a:r>
              <a:rPr lang="en-US" smtClean="0">
                <a:solidFill>
                  <a:schemeClr val="bg2"/>
                </a:solidFill>
              </a:rPr>
              <a:t>UL&gt;</a:t>
            </a:r>
          </a:p>
          <a:p>
            <a:pPr lvl="1">
              <a:buNone/>
            </a:pPr>
            <a:r>
              <a:rPr lang="en-US" smtClean="0">
                <a:solidFill>
                  <a:schemeClr val="bg2"/>
                </a:solidFill>
              </a:rPr>
              <a:t>errors.prefix = &lt;</a:t>
            </a:r>
            <a:r>
              <a:rPr lang="en-US" smtClean="0">
                <a:solidFill>
                  <a:schemeClr val="bg2"/>
                </a:solidFill>
              </a:rPr>
              <a:t>LI&gt;&lt;B&gt;&lt;FONT COLOR="RED"&gt;</a:t>
            </a:r>
          </a:p>
          <a:p>
            <a:pPr lvl="1">
              <a:buNone/>
            </a:pPr>
            <a:r>
              <a:rPr lang="en-US" smtClean="0">
                <a:solidFill>
                  <a:schemeClr val="bg2"/>
                </a:solidFill>
              </a:rPr>
              <a:t>errors.suffix = &lt;/</a:t>
            </a:r>
            <a:r>
              <a:rPr lang="en-US" smtClean="0">
                <a:solidFill>
                  <a:schemeClr val="bg2"/>
                </a:solidFill>
              </a:rPr>
              <a:t>FONT&gt;&lt;/B&gt;&lt;/LI&gt;</a:t>
            </a:r>
          </a:p>
          <a:p>
            <a:pPr lvl="1">
              <a:buNone/>
            </a:pPr>
            <a:r>
              <a:rPr lang="en-US" smtClean="0">
                <a:solidFill>
                  <a:schemeClr val="bg2"/>
                </a:solidFill>
              </a:rPr>
              <a:t>errors.footer = &lt;/</a:t>
            </a:r>
            <a:r>
              <a:rPr lang="en-US" smtClean="0">
                <a:solidFill>
                  <a:schemeClr val="bg2"/>
                </a:solidFill>
              </a:rPr>
              <a:t>UL&gt;</a:t>
            </a:r>
          </a:p>
          <a:p>
            <a:pPr lvl="1">
              <a:buNone/>
            </a:pPr>
            <a:r>
              <a:rPr lang="en-US" smtClean="0">
                <a:solidFill>
                  <a:schemeClr val="bg2"/>
                </a:solidFill>
              </a:rPr>
              <a:t># -- Custom validation messages --</a:t>
            </a:r>
          </a:p>
          <a:p>
            <a:pPr lvl="1">
              <a:buNone/>
            </a:pPr>
            <a:r>
              <a:rPr lang="en-US" smtClean="0">
                <a:solidFill>
                  <a:schemeClr val="bg2"/>
                </a:solidFill>
              </a:rPr>
              <a:t>some.key = Some </a:t>
            </a:r>
            <a:r>
              <a:rPr lang="en-US" smtClean="0">
                <a:solidFill>
                  <a:schemeClr val="bg2"/>
                </a:solidFill>
              </a:rPr>
              <a:t>Message</a:t>
            </a:r>
          </a:p>
          <a:p>
            <a:pPr lvl="1">
              <a:buNone/>
            </a:pPr>
            <a:r>
              <a:rPr lang="en-US" smtClean="0">
                <a:solidFill>
                  <a:schemeClr val="bg2"/>
                </a:solidFill>
              </a:rPr>
              <a:t>some.other.key = Some </a:t>
            </a:r>
            <a:r>
              <a:rPr lang="en-US" smtClean="0">
                <a:solidFill>
                  <a:schemeClr val="bg2"/>
                </a:solidFill>
              </a:rPr>
              <a:t>Other Message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mtClean="0"/>
              <a:t>Do validation in the form bean (</a:t>
            </a:r>
            <a:r>
              <a:rPr lang="en-US" i="1" smtClean="0">
                <a:solidFill>
                  <a:srgbClr val="FFFF00"/>
                </a:solidFill>
              </a:rPr>
              <a:t>ActionForm</a:t>
            </a:r>
            <a:r>
              <a:rPr lang="en-US" smtClean="0"/>
              <a:t>) (cont):</a:t>
            </a:r>
          </a:p>
          <a:p>
            <a:pPr lvl="1"/>
            <a:r>
              <a:rPr lang="en-US" smtClean="0"/>
              <a:t>Using </a:t>
            </a:r>
            <a:r>
              <a:rPr lang="en-US" i="1" dirty="0" smtClean="0">
                <a:solidFill>
                  <a:srgbClr val="00B0F0"/>
                </a:solidFill>
              </a:rPr>
              <a:t>parameterized </a:t>
            </a:r>
            <a:r>
              <a:rPr lang="en-US" i="1" smtClean="0">
                <a:solidFill>
                  <a:srgbClr val="00B0F0"/>
                </a:solidFill>
              </a:rPr>
              <a:t>error </a:t>
            </a:r>
            <a:r>
              <a:rPr lang="en-US" i="1" smtClean="0">
                <a:solidFill>
                  <a:srgbClr val="00B0F0"/>
                </a:solidFill>
              </a:rPr>
              <a:t>messages</a:t>
            </a:r>
            <a:r>
              <a:rPr lang="en-US" smtClean="0"/>
              <a:t>:</a:t>
            </a:r>
            <a:endParaRPr lang="en-US" dirty="0" smtClean="0"/>
          </a:p>
          <a:p>
            <a:pPr lvl="2"/>
            <a:r>
              <a:rPr lang="en-US" smtClean="0"/>
              <a:t> </a:t>
            </a:r>
            <a:r>
              <a:rPr lang="en-US" smtClean="0"/>
              <a:t>Benefits:</a:t>
            </a:r>
            <a:endParaRPr lang="en-US" dirty="0" smtClean="0"/>
          </a:p>
          <a:p>
            <a:pPr lvl="3"/>
            <a:r>
              <a:rPr lang="en-US" dirty="0" smtClean="0"/>
              <a:t>Error messages reflect runtime values.</a:t>
            </a:r>
          </a:p>
          <a:p>
            <a:pPr lvl="3"/>
            <a:r>
              <a:rPr lang="en-US" dirty="0" smtClean="0"/>
              <a:t>Less repetition of error messages.</a:t>
            </a:r>
          </a:p>
          <a:p>
            <a:pPr lvl="3"/>
            <a:r>
              <a:rPr lang="en-US" dirty="0" smtClean="0"/>
              <a:t>More meaningful error messages for situations other than missing-data.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Using </a:t>
            </a:r>
            <a:r>
              <a:rPr lang="en-US" i="1" smtClean="0">
                <a:solidFill>
                  <a:srgbClr val="00B0F0"/>
                </a:solidFill>
              </a:rPr>
              <a:t>parameterized </a:t>
            </a:r>
            <a:r>
              <a:rPr lang="en-US" i="1" smtClean="0">
                <a:solidFill>
                  <a:srgbClr val="00B0F0"/>
                </a:solidFill>
              </a:rPr>
              <a:t>error </a:t>
            </a:r>
            <a:r>
              <a:rPr lang="en-US" i="1" smtClean="0">
                <a:solidFill>
                  <a:srgbClr val="00B0F0"/>
                </a:solidFill>
              </a:rPr>
              <a:t>messages</a:t>
            </a:r>
            <a:r>
              <a:rPr lang="en-US" smtClean="0"/>
              <a:t> (cont):</a:t>
            </a:r>
            <a:endParaRPr lang="en-US" smtClean="0"/>
          </a:p>
          <a:p>
            <a:pPr lvl="2"/>
            <a:r>
              <a:rPr lang="en-US" smtClean="0"/>
              <a:t>Properties file:</a:t>
            </a:r>
            <a:endParaRPr lang="en-US" dirty="0" smtClean="0"/>
          </a:p>
          <a:p>
            <a:pPr lvl="3"/>
            <a:r>
              <a:rPr lang="en-US" dirty="0" smtClean="0"/>
              <a:t>Insert placeholders for values with {0}, {1}, etc.</a:t>
            </a:r>
          </a:p>
          <a:p>
            <a:pPr lvl="3"/>
            <a:r>
              <a:rPr lang="en-US" smtClean="0"/>
              <a:t>Ex:  </a:t>
            </a:r>
            <a:r>
              <a:rPr lang="en-US" i="1" smtClean="0">
                <a:solidFill>
                  <a:srgbClr val="FFFF00"/>
                </a:solidFill>
              </a:rPr>
              <a:t>value.required = {</a:t>
            </a:r>
            <a:r>
              <a:rPr lang="en-US" i="1" dirty="0" smtClean="0">
                <a:solidFill>
                  <a:srgbClr val="FFFF00"/>
                </a:solidFill>
              </a:rPr>
              <a:t>0} is required</a:t>
            </a:r>
            <a:r>
              <a:rPr lang="en-US" dirty="0" smtClean="0"/>
              <a:t>.</a:t>
            </a:r>
          </a:p>
          <a:p>
            <a:pPr lvl="2"/>
            <a:r>
              <a:rPr lang="en-US" smtClean="0"/>
              <a:t>In ActionForm class:</a:t>
            </a:r>
            <a:endParaRPr lang="en-US" dirty="0" smtClean="0"/>
          </a:p>
          <a:p>
            <a:pPr lvl="3"/>
            <a:r>
              <a:rPr lang="en-US" dirty="0" smtClean="0"/>
              <a:t>Add extra arguments to </a:t>
            </a:r>
            <a:r>
              <a:rPr lang="en-US" smtClean="0"/>
              <a:t>ActionMessage </a:t>
            </a:r>
            <a:r>
              <a:rPr lang="en-US" smtClean="0"/>
              <a:t>constructor:</a:t>
            </a:r>
            <a:endParaRPr lang="en-US" dirty="0" smtClean="0"/>
          </a:p>
          <a:p>
            <a:pPr lvl="4"/>
            <a:r>
              <a:rPr lang="en-US" dirty="0" smtClean="0"/>
              <a:t>One argument for </a:t>
            </a:r>
            <a:r>
              <a:rPr lang="en-US" smtClean="0"/>
              <a:t>each </a:t>
            </a:r>
            <a:r>
              <a:rPr lang="en-US" smtClean="0"/>
              <a:t>placeholder.</a:t>
            </a:r>
            <a:endParaRPr lang="en-US" dirty="0" smtClean="0"/>
          </a:p>
          <a:p>
            <a:pPr lvl="4"/>
            <a:r>
              <a:rPr lang="en-US" dirty="0" smtClean="0"/>
              <a:t>Up to four separate </a:t>
            </a:r>
            <a:r>
              <a:rPr lang="en-US" smtClean="0"/>
              <a:t>arguments </a:t>
            </a:r>
            <a:r>
              <a:rPr lang="en-US" smtClean="0"/>
              <a:t>allowed (if </a:t>
            </a:r>
            <a:r>
              <a:rPr lang="en-US" dirty="0" smtClean="0"/>
              <a:t>more arguments needed, supply </a:t>
            </a:r>
            <a:r>
              <a:rPr lang="en-US" smtClean="0"/>
              <a:t>an </a:t>
            </a:r>
            <a:r>
              <a:rPr lang="en-US" smtClean="0"/>
              <a:t>array).</a:t>
            </a:r>
            <a:endParaRPr lang="en-US" dirty="0" smtClean="0"/>
          </a:p>
          <a:p>
            <a:pPr lvl="3"/>
            <a:r>
              <a:rPr lang="en-US" dirty="0" smtClean="0"/>
              <a:t>Perform more complex validation (types of arguments, relationship among values, etc.)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many common cases; includes JavaScript.</a:t>
            </a:r>
          </a:p>
          <a:p>
            <a:r>
              <a:rPr lang="en-US" dirty="0" smtClean="0"/>
              <a:t>You can combine approaches in the same application.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FF00"/>
                </a:solidFill>
              </a:rPr>
              <a:t>Manual</a:t>
            </a:r>
            <a:r>
              <a:rPr lang="en-US" smtClean="0"/>
              <a:t> </a:t>
            </a:r>
            <a:r>
              <a:rPr lang="en-US" smtClean="0"/>
              <a:t> vs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rgbClr val="00B0F0"/>
                </a:solidFill>
              </a:rPr>
              <a:t>Automatic</a:t>
            </a:r>
            <a:r>
              <a:rPr lang="en-US" dirty="0" smtClean="0"/>
              <a:t> validation</a:t>
            </a:r>
            <a:r>
              <a:rPr lang="en-US" smtClean="0"/>
              <a:t>: </a:t>
            </a:r>
            <a:r>
              <a:rPr lang="en-US" smtClean="0"/>
              <a:t>choose which?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FFFF00"/>
                </a:solidFill>
              </a:rPr>
              <a:t>Manual</a:t>
            </a:r>
            <a:r>
              <a:rPr lang="en-US" dirty="0" smtClean="0"/>
              <a:t> validation:</a:t>
            </a:r>
          </a:p>
          <a:p>
            <a:pPr lvl="1"/>
            <a:r>
              <a:rPr lang="en-US" dirty="0" smtClean="0"/>
              <a:t>Most flexible.</a:t>
            </a:r>
          </a:p>
          <a:p>
            <a:pPr lvl="1"/>
            <a:r>
              <a:rPr lang="en-US" dirty="0" smtClean="0"/>
              <a:t>Has full access to bean and to business logic and </a:t>
            </a:r>
            <a:r>
              <a:rPr lang="en-US" smtClean="0"/>
              <a:t>database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b="1" i="1" smtClean="0">
                <a:solidFill>
                  <a:srgbClr val="FF0000"/>
                </a:solidFill>
              </a:rPr>
              <a:t>But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Repeats same logic many times.</a:t>
            </a:r>
          </a:p>
          <a:p>
            <a:pPr lvl="1"/>
            <a:r>
              <a:rPr lang="en-US" smtClean="0"/>
              <a:t>Tedious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Embedded in Java code:</a:t>
            </a:r>
          </a:p>
          <a:p>
            <a:pPr lvl="2"/>
            <a:r>
              <a:rPr lang="en-US" dirty="0" smtClean="0"/>
              <a:t>Which violates Struts strategy of having as much as possible in editable XML files.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FF00"/>
                </a:solidFill>
              </a:rPr>
              <a:t>Automatic</a:t>
            </a:r>
            <a:r>
              <a:rPr lang="en-US" dirty="0" smtClean="0"/>
              <a:t> validation:</a:t>
            </a:r>
          </a:p>
          <a:p>
            <a:pPr lvl="1"/>
            <a:r>
              <a:rPr lang="en-US" dirty="0" smtClean="0"/>
              <a:t>Consolidates validation code.</a:t>
            </a:r>
          </a:p>
          <a:p>
            <a:pPr lvl="1"/>
            <a:r>
              <a:rPr lang="en-US" dirty="0" smtClean="0"/>
              <a:t>Lets you use standard validation rules.</a:t>
            </a:r>
          </a:p>
          <a:p>
            <a:pPr lvl="1"/>
            <a:r>
              <a:rPr lang="en-US" dirty="0" smtClean="0"/>
              <a:t>Runs on server; can optionally also run on client.</a:t>
            </a:r>
          </a:p>
          <a:p>
            <a:pPr lvl="1"/>
            <a:r>
              <a:rPr lang="en-US" dirty="0" smtClean="0"/>
              <a:t>Described by XML </a:t>
            </a:r>
            <a:r>
              <a:rPr lang="en-US" smtClean="0"/>
              <a:t>files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b="1" i="1" smtClean="0">
                <a:solidFill>
                  <a:srgbClr val="FF0000"/>
                </a:solidFill>
              </a:rPr>
              <a:t>But…</a:t>
            </a:r>
          </a:p>
          <a:p>
            <a:pPr lvl="1"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ways to solve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There </a:t>
            </a:r>
            <a:r>
              <a:rPr lang="en-US" dirty="0" smtClean="0"/>
              <a:t>are 2 main ways:</a:t>
            </a:r>
          </a:p>
          <a:p>
            <a:r>
              <a:rPr lang="en-US" smtClean="0"/>
              <a:t>Client-side: </a:t>
            </a:r>
          </a:p>
          <a:p>
            <a:pPr lvl="1"/>
            <a:r>
              <a:rPr lang="en-US" smtClean="0"/>
              <a:t>Using </a:t>
            </a:r>
            <a:r>
              <a:rPr lang="en-US" i="1" smtClean="0">
                <a:solidFill>
                  <a:srgbClr val="FFC000"/>
                </a:solidFill>
              </a:rPr>
              <a:t>JavaScript</a:t>
            </a:r>
            <a:r>
              <a:rPr lang="en-US" smtClean="0"/>
              <a:t> (now one very good option is </a:t>
            </a:r>
            <a:r>
              <a:rPr lang="en-US" i="1" smtClean="0">
                <a:solidFill>
                  <a:srgbClr val="92D050"/>
                </a:solidFill>
              </a:rPr>
              <a:t>JQuery</a:t>
            </a:r>
            <a:r>
              <a:rPr lang="en-US" smtClean="0"/>
              <a:t>).</a:t>
            </a:r>
            <a:endParaRPr lang="en-US" dirty="0" smtClean="0"/>
          </a:p>
          <a:p>
            <a:r>
              <a:rPr lang="en-US" smtClean="0"/>
              <a:t>Server-side:</a:t>
            </a:r>
            <a:endParaRPr lang="en-US" dirty="0" smtClean="0"/>
          </a:p>
          <a:p>
            <a:pPr lvl="1"/>
            <a:r>
              <a:rPr lang="en-US" smtClean="0"/>
              <a:t>Manually.</a:t>
            </a:r>
            <a:endParaRPr lang="en-US" dirty="0" smtClean="0"/>
          </a:p>
          <a:p>
            <a:pPr lvl="1"/>
            <a:r>
              <a:rPr lang="en-US" smtClean="0"/>
              <a:t>Automatically </a:t>
            </a:r>
            <a:r>
              <a:rPr lang="en-US" smtClean="0"/>
              <a:t>(using </a:t>
            </a:r>
            <a:r>
              <a:rPr lang="en-US" i="1" smtClean="0">
                <a:solidFill>
                  <a:srgbClr val="FFC000"/>
                </a:solidFill>
              </a:rPr>
              <a:t>Struts </a:t>
            </a:r>
            <a:r>
              <a:rPr lang="en-US" i="1" smtClean="0">
                <a:solidFill>
                  <a:srgbClr val="FFC000"/>
                </a:solidFill>
              </a:rPr>
              <a:t>Validator Framework</a:t>
            </a:r>
            <a:r>
              <a:rPr lang="en-US" smtClean="0"/>
              <a:t>).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Another </a:t>
            </a:r>
            <a:r>
              <a:rPr lang="en-US" smtClean="0"/>
              <a:t>battle:</a:t>
            </a:r>
          </a:p>
          <a:p>
            <a:pPr lvl="1"/>
            <a:r>
              <a:rPr lang="en-US" i="1" smtClean="0">
                <a:solidFill>
                  <a:srgbClr val="FFFF00"/>
                </a:solidFill>
              </a:rPr>
              <a:t>Client-Side</a:t>
            </a:r>
            <a:r>
              <a:rPr lang="en-US" smtClean="0"/>
              <a:t> </a:t>
            </a:r>
            <a:r>
              <a:rPr lang="en-US" dirty="0" smtClean="0"/>
              <a:t>vs. </a:t>
            </a:r>
            <a:r>
              <a:rPr lang="en-US" i="1" smtClean="0">
                <a:solidFill>
                  <a:srgbClr val="FFFF00"/>
                </a:solidFill>
              </a:rPr>
              <a:t>Server-Side</a:t>
            </a:r>
            <a:r>
              <a:rPr lang="en-US" smtClean="0"/>
              <a:t> </a:t>
            </a:r>
            <a:r>
              <a:rPr lang="en-US" smtClean="0"/>
              <a:t>validation: who </a:t>
            </a:r>
            <a:r>
              <a:rPr lang="en-US" dirty="0" smtClean="0"/>
              <a:t>win?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>
                <a:solidFill>
                  <a:srgbClr val="FFFF00"/>
                </a:solidFill>
              </a:rPr>
              <a:t>Client-side</a:t>
            </a:r>
            <a:r>
              <a:rPr lang="en-US" dirty="0" smtClean="0"/>
              <a:t> validation:</a:t>
            </a:r>
            <a:endParaRPr lang="en-US" u="sng" dirty="0" smtClean="0"/>
          </a:p>
          <a:p>
            <a:pPr lvl="1"/>
            <a:r>
              <a:rPr lang="en-US" dirty="0" smtClean="0"/>
              <a:t>JavaScript code verifies format of fields.</a:t>
            </a:r>
          </a:p>
          <a:p>
            <a:pPr lvl="1"/>
            <a:r>
              <a:rPr lang="en-US" dirty="0" smtClean="0"/>
              <a:t>Dialog box warns users of illegal values.</a:t>
            </a:r>
          </a:p>
          <a:p>
            <a:pPr lvl="1"/>
            <a:r>
              <a:rPr lang="en-US" dirty="0" smtClean="0"/>
              <a:t>Submission blocked </a:t>
            </a:r>
            <a:r>
              <a:rPr lang="en-US" smtClean="0"/>
              <a:t>if </a:t>
            </a:r>
            <a:r>
              <a:rPr lang="en-US" smtClean="0"/>
              <a:t>invalid.</a:t>
            </a:r>
            <a:endParaRPr lang="en-US" dirty="0" smtClean="0"/>
          </a:p>
          <a:p>
            <a:pPr lvl="1"/>
            <a:r>
              <a:rPr lang="en-US" smtClean="0"/>
              <a:t>Fast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b="1" i="1" smtClean="0">
                <a:solidFill>
                  <a:srgbClr val="FF0000"/>
                </a:solidFill>
              </a:rPr>
              <a:t>But</a:t>
            </a:r>
          </a:p>
          <a:p>
            <a:pPr lvl="1"/>
            <a:r>
              <a:rPr lang="en-US" smtClean="0"/>
              <a:t>Can </a:t>
            </a:r>
            <a:r>
              <a:rPr lang="en-US" dirty="0" smtClean="0"/>
              <a:t>be deliberately or </a:t>
            </a:r>
            <a:r>
              <a:rPr lang="en-US" smtClean="0"/>
              <a:t>accidentally </a:t>
            </a:r>
            <a:r>
              <a:rPr lang="en-US" smtClean="0"/>
              <a:t>by passed</a:t>
            </a:r>
            <a:r>
              <a:rPr lang="en-US" dirty="0" smtClean="0"/>
              <a:t>.</a:t>
            </a:r>
          </a:p>
          <a:p>
            <a:pPr lvl="1"/>
            <a:r>
              <a:rPr lang="en-US" smtClean="0"/>
              <a:t>Can not </a:t>
            </a:r>
            <a:r>
              <a:rPr lang="en-US" dirty="0" smtClean="0"/>
              <a:t>do validation that requires much application logic.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FF00"/>
                </a:solidFill>
              </a:rPr>
              <a:t>Server-side</a:t>
            </a:r>
            <a:r>
              <a:rPr lang="en-US" dirty="0" smtClean="0"/>
              <a:t> validation:</a:t>
            </a:r>
            <a:endParaRPr lang="en-US" u="sng" dirty="0" smtClean="0"/>
          </a:p>
          <a:p>
            <a:pPr lvl="1"/>
            <a:r>
              <a:rPr lang="en-US" dirty="0" smtClean="0"/>
              <a:t>Java code on server verifies format of fields.</a:t>
            </a:r>
          </a:p>
          <a:p>
            <a:pPr lvl="1"/>
            <a:r>
              <a:rPr lang="en-US" dirty="0" smtClean="0"/>
              <a:t>Form is redisplayed (with warnings) if illegal values.</a:t>
            </a:r>
          </a:p>
          <a:p>
            <a:pPr lvl="1"/>
            <a:r>
              <a:rPr lang="en-US" dirty="0" smtClean="0"/>
              <a:t>You must do this regardless of whether or not you do client-side validation!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mtClean="0"/>
              <a:t>Using </a:t>
            </a:r>
            <a:r>
              <a:rPr lang="en-US" i="1" smtClean="0">
                <a:solidFill>
                  <a:srgbClr val="FFFF00"/>
                </a:solidFill>
              </a:rPr>
              <a:t>Struts Validator Framework</a:t>
            </a:r>
            <a:r>
              <a:rPr lang="en-US" smtClean="0"/>
              <a:t>:</a:t>
            </a:r>
            <a:endParaRPr lang="en-US" dirty="0" smtClean="0"/>
          </a:p>
          <a:p>
            <a:pPr lvl="1"/>
            <a:r>
              <a:rPr lang="en-US" smtClean="0"/>
              <a:t>Configure </a:t>
            </a:r>
            <a:r>
              <a:rPr lang="en-US" i="1" smtClean="0">
                <a:solidFill>
                  <a:srgbClr val="00B0F0"/>
                </a:solidFill>
              </a:rPr>
              <a:t>struts-config.xml</a:t>
            </a:r>
            <a:r>
              <a:rPr lang="en-US" smtClean="0"/>
              <a:t> file:</a:t>
            </a:r>
            <a:endParaRPr lang="en-US" dirty="0" smtClean="0"/>
          </a:p>
          <a:p>
            <a:pPr lvl="2"/>
            <a:r>
              <a:rPr lang="en-US" dirty="0" smtClean="0"/>
              <a:t>List the address of the input form.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&lt;action path="..." type="..." name="..." scope</a:t>
            </a:r>
            <a:r>
              <a:rPr lang="en-US" sz="1400" smtClean="0">
                <a:solidFill>
                  <a:srgbClr val="FFFF00"/>
                </a:solidFill>
              </a:rPr>
              <a:t>="</a:t>
            </a:r>
            <a:r>
              <a:rPr lang="en-US" sz="1400" smtClean="0">
                <a:solidFill>
                  <a:srgbClr val="FFFF00"/>
                </a:solidFill>
              </a:rPr>
              <a:t>request“ input="</a:t>
            </a:r>
            <a:r>
              <a:rPr lang="en-US" sz="1400" i="1" smtClean="0">
                <a:solidFill>
                  <a:srgbClr val="FFFF00"/>
                </a:solidFill>
              </a:rPr>
              <a:t>inputFormAddress.jsp</a:t>
            </a:r>
            <a:r>
              <a:rPr lang="en-US" sz="1400" dirty="0" smtClean="0">
                <a:solidFill>
                  <a:srgbClr val="FFFF00"/>
                </a:solidFill>
              </a:rPr>
              <a:t>"&gt;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r>
              <a:rPr lang="en-US" dirty="0" smtClean="0"/>
              <a:t>List the properties file (resource </a:t>
            </a:r>
            <a:r>
              <a:rPr lang="en-US" smtClean="0"/>
              <a:t>bundle</a:t>
            </a:r>
            <a:r>
              <a:rPr lang="en-US" smtClean="0"/>
              <a:t>).</a:t>
            </a:r>
            <a:endParaRPr lang="en-US" dirty="0" smtClean="0"/>
          </a:p>
          <a:p>
            <a:pPr lvl="2"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&lt;message-resources parameter="</a:t>
            </a:r>
            <a:r>
              <a:rPr lang="en-US" sz="1600" i="1" dirty="0" smtClean="0">
                <a:solidFill>
                  <a:srgbClr val="FFFF00"/>
                </a:solidFill>
              </a:rPr>
              <a:t>MessageResources</a:t>
            </a:r>
            <a:r>
              <a:rPr lang="en-US" sz="1600" dirty="0" smtClean="0">
                <a:solidFill>
                  <a:srgbClr val="FFFF00"/>
                </a:solidFill>
              </a:rPr>
              <a:t>"/&gt;</a:t>
            </a:r>
            <a:endParaRPr lang="en-US" sz="2800" dirty="0" smtClean="0">
              <a:solidFill>
                <a:srgbClr val="FFFF00"/>
              </a:solidFill>
            </a:endParaRPr>
          </a:p>
          <a:p>
            <a:pPr lvl="3"/>
            <a:r>
              <a:rPr lang="en-US" smtClean="0"/>
              <a:t>Refers </a:t>
            </a:r>
            <a:r>
              <a:rPr lang="en-US" smtClean="0"/>
              <a:t>to </a:t>
            </a:r>
            <a:r>
              <a:rPr lang="en-US" sz="1600" smtClean="0">
                <a:solidFill>
                  <a:srgbClr val="FFFF00"/>
                </a:solidFill>
              </a:rPr>
              <a:t>WEB-INF/classes/MessageResources.properties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 smtClean="0"/>
              <a:t>file.</a:t>
            </a:r>
          </a:p>
          <a:p>
            <a:pPr lvl="2"/>
            <a:r>
              <a:rPr lang="en-US" smtClean="0"/>
              <a:t>Turn on the automatic validator.</a:t>
            </a:r>
          </a:p>
          <a:p>
            <a:pPr lvl="3"/>
            <a:r>
              <a:rPr lang="en-US" smtClean="0"/>
              <a:t>Don't enter by hand: uncomment </a:t>
            </a:r>
            <a:r>
              <a:rPr lang="en-US" smtClean="0"/>
              <a:t>the </a:t>
            </a:r>
            <a:r>
              <a:rPr lang="en-US" smtClean="0"/>
              <a:t>auto declaration.</a:t>
            </a:r>
            <a:endParaRPr lang="en-US" smtClean="0"/>
          </a:p>
          <a:p>
            <a:pPr lvl="4">
              <a:buNone/>
            </a:pPr>
            <a:r>
              <a:rPr lang="en-US" sz="1300" smtClean="0">
                <a:solidFill>
                  <a:srgbClr val="FFFF00"/>
                </a:solidFill>
              </a:rPr>
              <a:t>&lt;</a:t>
            </a:r>
            <a:r>
              <a:rPr lang="en-US" sz="1300" smtClean="0">
                <a:solidFill>
                  <a:srgbClr val="FFFF00"/>
                </a:solidFill>
              </a:rPr>
              <a:t>plug-in className</a:t>
            </a:r>
            <a:r>
              <a:rPr lang="en-US" sz="1300" smtClean="0">
                <a:solidFill>
                  <a:srgbClr val="FFFF00"/>
                </a:solidFill>
              </a:rPr>
              <a:t>="org.apache.struts.validator.ValidatorPlugIn"&gt;</a:t>
            </a:r>
          </a:p>
          <a:p>
            <a:pPr lvl="4">
              <a:buNone/>
            </a:pPr>
            <a:r>
              <a:rPr lang="en-US" sz="1300" smtClean="0">
                <a:solidFill>
                  <a:srgbClr val="FFFF00"/>
                </a:solidFill>
              </a:rPr>
              <a:t>		&lt;set-property property</a:t>
            </a:r>
            <a:r>
              <a:rPr lang="en-US" sz="1300" smtClean="0">
                <a:solidFill>
                  <a:srgbClr val="FFFF00"/>
                </a:solidFill>
              </a:rPr>
              <a:t>="</a:t>
            </a:r>
            <a:r>
              <a:rPr lang="en-US" sz="1300" smtClean="0">
                <a:solidFill>
                  <a:srgbClr val="FFFF00"/>
                </a:solidFill>
              </a:rPr>
              <a:t>pathnames” </a:t>
            </a:r>
          </a:p>
          <a:p>
            <a:pPr lvl="4">
              <a:buNone/>
            </a:pPr>
            <a:r>
              <a:rPr lang="en-US" sz="1300" smtClean="0">
                <a:solidFill>
                  <a:srgbClr val="FFFF00"/>
                </a:solidFill>
              </a:rPr>
              <a:t>	</a:t>
            </a:r>
            <a:r>
              <a:rPr lang="en-US" sz="1300" smtClean="0">
                <a:solidFill>
                  <a:srgbClr val="FFFF00"/>
                </a:solidFill>
              </a:rPr>
              <a:t>		    value</a:t>
            </a:r>
            <a:r>
              <a:rPr lang="en-US" sz="1300" smtClean="0">
                <a:solidFill>
                  <a:srgbClr val="FFFF00"/>
                </a:solidFill>
              </a:rPr>
              <a:t>="/</a:t>
            </a:r>
            <a:r>
              <a:rPr lang="en-US" sz="1300" smtClean="0">
                <a:solidFill>
                  <a:srgbClr val="FFFF00"/>
                </a:solidFill>
              </a:rPr>
              <a:t>WEB-INF/validator-rules.xml</a:t>
            </a:r>
            <a:r>
              <a:rPr lang="en-US" sz="1300" smtClean="0">
                <a:solidFill>
                  <a:srgbClr val="FFFF00"/>
                </a:solidFill>
              </a:rPr>
              <a:t>, /</a:t>
            </a:r>
            <a:r>
              <a:rPr lang="en-US" sz="1300" smtClean="0">
                <a:solidFill>
                  <a:srgbClr val="FFFF00"/>
                </a:solidFill>
              </a:rPr>
              <a:t>WEB-INF/validation.xml“ /&gt;</a:t>
            </a:r>
          </a:p>
          <a:p>
            <a:pPr lvl="4">
              <a:buNone/>
            </a:pPr>
            <a:r>
              <a:rPr lang="en-US" sz="1300" smtClean="0">
                <a:solidFill>
                  <a:srgbClr val="FFFF00"/>
                </a:solidFill>
              </a:rPr>
              <a:t>&lt;/plug-in&gt;</a:t>
            </a:r>
            <a:endParaRPr lang="en-US" sz="4300" smtClean="0">
              <a:solidFill>
                <a:srgbClr val="FFFF00"/>
              </a:solidFill>
            </a:endParaRPr>
          </a:p>
          <a:p>
            <a:pPr lvl="2"/>
            <a:endParaRPr lang="en-US" dirty="0" smtClean="0">
              <a:solidFill>
                <a:srgbClr val="FFFF00"/>
              </a:solidFill>
            </a:endParaRP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mtClean="0"/>
              <a:t>Using </a:t>
            </a:r>
            <a:r>
              <a:rPr lang="en-US" i="1" smtClean="0">
                <a:solidFill>
                  <a:srgbClr val="FFFF00"/>
                </a:solidFill>
              </a:rPr>
              <a:t>Struts Validator Framework </a:t>
            </a:r>
            <a:r>
              <a:rPr lang="en-US" smtClean="0"/>
              <a:t>(</a:t>
            </a:r>
            <a:r>
              <a:rPr lang="en-US" smtClean="0"/>
              <a:t>cont</a:t>
            </a:r>
            <a:r>
              <a:rPr lang="en-US" smtClean="0"/>
              <a:t>):</a:t>
            </a:r>
            <a:endParaRPr lang="en-US" u="sng" smtClean="0"/>
          </a:p>
          <a:p>
            <a:pPr lvl="1"/>
            <a:r>
              <a:rPr lang="en-US" smtClean="0"/>
              <a:t>Edit </a:t>
            </a:r>
            <a:r>
              <a:rPr lang="en-US" i="1" smtClean="0">
                <a:solidFill>
                  <a:srgbClr val="00B0F0"/>
                </a:solidFill>
              </a:rPr>
              <a:t>the properties file</a:t>
            </a:r>
            <a:r>
              <a:rPr lang="en-US" smtClean="0"/>
              <a:t>:</a:t>
            </a:r>
          </a:p>
          <a:p>
            <a:pPr lvl="2"/>
            <a:r>
              <a:rPr lang="en-US" smtClean="0"/>
              <a:t>Put </a:t>
            </a:r>
            <a:r>
              <a:rPr lang="en-US" i="1" smtClean="0">
                <a:solidFill>
                  <a:srgbClr val="FFFF00"/>
                </a:solidFill>
              </a:rPr>
              <a:t>errors.footer</a:t>
            </a:r>
            <a:r>
              <a:rPr lang="en-US" smtClean="0"/>
              <a:t>, </a:t>
            </a:r>
            <a:r>
              <a:rPr lang="en-US" i="1" smtClean="0">
                <a:solidFill>
                  <a:srgbClr val="FFFF00"/>
                </a:solidFill>
              </a:rPr>
              <a:t>errors.header</a:t>
            </a:r>
            <a:r>
              <a:rPr lang="en-US" smtClean="0"/>
              <a:t> for </a:t>
            </a:r>
            <a:r>
              <a:rPr lang="en-US" i="1" smtClean="0">
                <a:solidFill>
                  <a:srgbClr val="FFFF00"/>
                </a:solidFill>
              </a:rPr>
              <a:t>html:errors</a:t>
            </a:r>
            <a:r>
              <a:rPr lang="en-US" smtClean="0"/>
              <a:t> </a:t>
            </a:r>
            <a:r>
              <a:rPr lang="en-US" smtClean="0"/>
              <a:t>like as the previous slides.</a:t>
            </a:r>
            <a:endParaRPr lang="en-US" smtClean="0"/>
          </a:p>
          <a:p>
            <a:pPr lvl="3"/>
            <a:r>
              <a:rPr lang="en-US" smtClean="0"/>
              <a:t>Example:</a:t>
            </a:r>
            <a:endParaRPr lang="en-US" smtClean="0"/>
          </a:p>
          <a:p>
            <a:pPr lvl="4">
              <a:buNone/>
            </a:pPr>
            <a:r>
              <a:rPr lang="en-US" sz="2400" smtClean="0">
                <a:solidFill>
                  <a:srgbClr val="92D050"/>
                </a:solidFill>
              </a:rPr>
              <a:t>errors.header=&lt;UL&gt;</a:t>
            </a:r>
          </a:p>
          <a:p>
            <a:pPr lvl="4">
              <a:buNone/>
            </a:pPr>
            <a:r>
              <a:rPr lang="en-US" sz="2400" smtClean="0">
                <a:solidFill>
                  <a:srgbClr val="92D050"/>
                </a:solidFill>
              </a:rPr>
              <a:t>errors.prefix=&lt;LI&gt;&lt;B&gt;&lt;FONT COLOR="RED"&gt;</a:t>
            </a:r>
          </a:p>
          <a:p>
            <a:pPr lvl="4">
              <a:buNone/>
            </a:pPr>
            <a:r>
              <a:rPr lang="en-US" sz="2400" smtClean="0">
                <a:solidFill>
                  <a:srgbClr val="92D050"/>
                </a:solidFill>
              </a:rPr>
              <a:t>errors.suffix=&lt;/FONT&gt;&lt;/B&gt;&lt;/LI&gt;</a:t>
            </a:r>
          </a:p>
          <a:p>
            <a:pPr lvl="4">
              <a:buNone/>
            </a:pPr>
            <a:r>
              <a:rPr lang="en-US" sz="2400" smtClean="0">
                <a:solidFill>
                  <a:srgbClr val="92D050"/>
                </a:solidFill>
              </a:rPr>
              <a:t>errors.footer=&lt;/UL&gt;</a:t>
            </a:r>
          </a:p>
          <a:p>
            <a:pPr lvl="2">
              <a:buNone/>
            </a:pPr>
            <a:endParaRPr lang="en-US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lvl="1"/>
            <a:r>
              <a:rPr lang="en-US" smtClean="0"/>
              <a:t>Edit </a:t>
            </a:r>
            <a:r>
              <a:rPr lang="en-US" i="1" smtClean="0">
                <a:solidFill>
                  <a:srgbClr val="00B0F0"/>
                </a:solidFill>
              </a:rPr>
              <a:t>the </a:t>
            </a:r>
            <a:r>
              <a:rPr lang="en-US" i="1" smtClean="0">
                <a:solidFill>
                  <a:srgbClr val="00B0F0"/>
                </a:solidFill>
              </a:rPr>
              <a:t>properties </a:t>
            </a:r>
            <a:r>
              <a:rPr lang="en-US" i="1" smtClean="0">
                <a:solidFill>
                  <a:srgbClr val="00B0F0"/>
                </a:solidFill>
              </a:rPr>
              <a:t>file</a:t>
            </a:r>
            <a:r>
              <a:rPr lang="en-US" i="1" smtClean="0">
                <a:solidFill>
                  <a:srgbClr val="00B0F0"/>
                </a:solidFill>
              </a:rPr>
              <a:t> </a:t>
            </a:r>
            <a:r>
              <a:rPr lang="en-US" smtClean="0"/>
              <a:t>(cont):</a:t>
            </a:r>
            <a:endParaRPr lang="en-US" u="sng" smtClean="0"/>
          </a:p>
          <a:p>
            <a:pPr lvl="2"/>
            <a:r>
              <a:rPr lang="en-US" smtClean="0"/>
              <a:t>Edit standard validator messages (errors.invalid, etc).</a:t>
            </a:r>
          </a:p>
          <a:p>
            <a:pPr lvl="2">
              <a:buNone/>
            </a:pPr>
            <a:r>
              <a:rPr lang="en-US" smtClean="0">
                <a:solidFill>
                  <a:srgbClr val="FFC000"/>
                </a:solidFill>
              </a:rPr>
              <a:t>	</a:t>
            </a:r>
            <a:r>
              <a:rPr lang="en-US" i="1" smtClean="0">
                <a:solidFill>
                  <a:srgbClr val="FFFF00"/>
                </a:solidFill>
              </a:rPr>
              <a:t>errors.invalid</a:t>
            </a:r>
            <a:r>
              <a:rPr lang="en-US" i="1" smtClean="0">
                <a:solidFill>
                  <a:srgbClr val="FFFF00"/>
                </a:solidFill>
              </a:rPr>
              <a:t>={0} is invalid.</a:t>
            </a:r>
          </a:p>
          <a:p>
            <a:pPr lvl="2">
              <a:buNone/>
            </a:pPr>
            <a:r>
              <a:rPr lang="en-US" i="1" smtClean="0">
                <a:solidFill>
                  <a:srgbClr val="FFFF00"/>
                </a:solidFill>
              </a:rPr>
              <a:t>	errors.maxlength</a:t>
            </a:r>
            <a:r>
              <a:rPr lang="en-US" i="1" smtClean="0">
                <a:solidFill>
                  <a:srgbClr val="FFFF00"/>
                </a:solidFill>
              </a:rPr>
              <a:t>={0} cannot be greater than {1} characters.</a:t>
            </a:r>
          </a:p>
          <a:p>
            <a:pPr lvl="2"/>
            <a:r>
              <a:rPr lang="en-US" smtClean="0"/>
              <a:t>Create names to replace {0}, {1} in standard messages.</a:t>
            </a:r>
          </a:p>
          <a:p>
            <a:pPr lvl="3">
              <a:buNone/>
            </a:pPr>
            <a:r>
              <a:rPr lang="en-US" sz="2400" i="1" smtClean="0">
                <a:solidFill>
                  <a:srgbClr val="FFFF00"/>
                </a:solidFill>
              </a:rPr>
              <a:t>inputForm.firstName=First name</a:t>
            </a:r>
          </a:p>
          <a:p>
            <a:pPr lvl="3">
              <a:buNone/>
            </a:pPr>
            <a:r>
              <a:rPr lang="en-US" sz="2400" i="1" smtClean="0">
                <a:solidFill>
                  <a:srgbClr val="FFFF00"/>
                </a:solidFill>
              </a:rPr>
              <a:t>inputForm.lastName=Last name</a:t>
            </a:r>
          </a:p>
          <a:p>
            <a:pPr lvl="3">
              <a:buNone/>
            </a:pPr>
            <a:r>
              <a:rPr lang="en-US" sz="2400" i="1" smtClean="0">
                <a:solidFill>
                  <a:srgbClr val="FFFF00"/>
                </a:solidFill>
              </a:rPr>
              <a:t>inputForm.zipCode=5-digit ZIP Code</a:t>
            </a:r>
            <a:endParaRPr lang="en-US" i="1" dirty="0" smtClean="0">
              <a:solidFill>
                <a:srgbClr val="FFFF00"/>
              </a:solidFill>
            </a:endParaRPr>
          </a:p>
          <a:p>
            <a:pPr lvl="2">
              <a:buNone/>
            </a:pPr>
            <a:endParaRPr lang="en-US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mtClean="0"/>
              <a:t>Using </a:t>
            </a:r>
            <a:r>
              <a:rPr lang="en-US" i="1" smtClean="0">
                <a:solidFill>
                  <a:srgbClr val="FFFF00"/>
                </a:solidFill>
              </a:rPr>
              <a:t>Struts Validator Framework </a:t>
            </a:r>
            <a:r>
              <a:rPr lang="en-US" smtClean="0"/>
              <a:t>(</a:t>
            </a:r>
            <a:r>
              <a:rPr lang="en-US" smtClean="0"/>
              <a:t>cont</a:t>
            </a:r>
            <a:r>
              <a:rPr lang="en-US" smtClean="0"/>
              <a:t>):</a:t>
            </a:r>
            <a:endParaRPr lang="en-US" smtClean="0"/>
          </a:p>
          <a:p>
            <a:pPr lvl="1"/>
            <a:r>
              <a:rPr lang="en-US" smtClean="0"/>
              <a:t>Put </a:t>
            </a:r>
            <a:r>
              <a:rPr lang="en-US" smtClean="0"/>
              <a:t>validation rules in </a:t>
            </a:r>
            <a:r>
              <a:rPr lang="en-US" i="1" smtClean="0">
                <a:solidFill>
                  <a:srgbClr val="92D050"/>
                </a:solidFill>
              </a:rPr>
              <a:t>validation.xml</a:t>
            </a:r>
            <a:r>
              <a:rPr lang="en-US" smtClean="0"/>
              <a:t>:</a:t>
            </a:r>
            <a:endParaRPr lang="en-US" smtClean="0"/>
          </a:p>
          <a:p>
            <a:pPr lvl="2"/>
            <a:r>
              <a:rPr lang="en-US" smtClean="0"/>
              <a:t>For each field, specify one or more validation </a:t>
            </a:r>
            <a:r>
              <a:rPr lang="en-US" smtClean="0"/>
              <a:t>rules.</a:t>
            </a:r>
            <a:endParaRPr lang="en-US" smtClean="0"/>
          </a:p>
          <a:p>
            <a:pPr lvl="3"/>
            <a:r>
              <a:rPr lang="en-US" i="1" smtClean="0"/>
              <a:t>required, mask, email, intRange, maxLength, etc</a:t>
            </a:r>
            <a:r>
              <a:rPr lang="en-US" smtClean="0"/>
              <a:t>. </a:t>
            </a:r>
          </a:p>
          <a:p>
            <a:pPr lvl="2"/>
            <a:r>
              <a:rPr lang="en-US" smtClean="0"/>
              <a:t>Find the name of the corresponding error </a:t>
            </a:r>
            <a:r>
              <a:rPr lang="en-US" smtClean="0"/>
              <a:t>message.</a:t>
            </a:r>
            <a:endParaRPr lang="en-US" smtClean="0"/>
          </a:p>
          <a:p>
            <a:pPr lvl="3"/>
            <a:r>
              <a:rPr lang="en-US" smtClean="0"/>
              <a:t>Usually </a:t>
            </a:r>
            <a:r>
              <a:rPr lang="en-US" i="1" smtClean="0">
                <a:solidFill>
                  <a:srgbClr val="FFFF00"/>
                </a:solidFill>
              </a:rPr>
              <a:t>errors.ruleName</a:t>
            </a:r>
            <a:r>
              <a:rPr lang="en-US" smtClean="0"/>
              <a:t>, but given in </a:t>
            </a:r>
            <a:r>
              <a:rPr lang="en-US" i="1" smtClean="0">
                <a:solidFill>
                  <a:srgbClr val="00B0F0"/>
                </a:solidFill>
              </a:rPr>
              <a:t>validator-rules.xml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Look in properties file to see how many args </a:t>
            </a:r>
            <a:r>
              <a:rPr lang="en-US" smtClean="0"/>
              <a:t>needed.</a:t>
            </a:r>
            <a:endParaRPr lang="en-US" smtClean="0"/>
          </a:p>
          <a:p>
            <a:pPr lvl="3">
              <a:buNone/>
            </a:pPr>
            <a:r>
              <a:rPr lang="en-US" i="1" smtClean="0">
                <a:solidFill>
                  <a:srgbClr val="FFFF00"/>
                </a:solidFill>
              </a:rPr>
              <a:t>errors.invalid={0} is invalid.</a:t>
            </a:r>
          </a:p>
          <a:p>
            <a:pPr lvl="3">
              <a:buNone/>
            </a:pPr>
            <a:r>
              <a:rPr lang="en-US" i="1" smtClean="0">
                <a:solidFill>
                  <a:srgbClr val="FFFF00"/>
                </a:solidFill>
              </a:rPr>
              <a:t>errors.maxlength={0} cannot be greater than {1} characters.</a:t>
            </a:r>
          </a:p>
          <a:p>
            <a:pPr lvl="2"/>
            <a:r>
              <a:rPr lang="en-US" smtClean="0"/>
              <a:t>Supply arg0 ... argN as </a:t>
            </a:r>
            <a:r>
              <a:rPr lang="en-US" smtClean="0"/>
              <a:t>necessary.</a:t>
            </a:r>
            <a:endParaRPr lang="en-US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US" smtClean="0"/>
              <a:t>Put </a:t>
            </a:r>
            <a:r>
              <a:rPr lang="en-US" smtClean="0"/>
              <a:t>validation rules in </a:t>
            </a:r>
            <a:r>
              <a:rPr lang="en-US" i="1" smtClean="0">
                <a:solidFill>
                  <a:srgbClr val="92D050"/>
                </a:solidFill>
              </a:rPr>
              <a:t>validation.xml</a:t>
            </a:r>
            <a:r>
              <a:rPr lang="en-US" i="1" smtClean="0">
                <a:solidFill>
                  <a:srgbClr val="FFFF00"/>
                </a:solidFill>
              </a:rPr>
              <a:t> </a:t>
            </a:r>
            <a:r>
              <a:rPr lang="en-US" smtClean="0"/>
              <a:t>(</a:t>
            </a:r>
            <a:r>
              <a:rPr lang="en-US" smtClean="0"/>
              <a:t>cont</a:t>
            </a:r>
            <a:r>
              <a:rPr lang="en-US" smtClean="0"/>
              <a:t>):</a:t>
            </a:r>
          </a:p>
          <a:p>
            <a:pPr lvl="2"/>
            <a:r>
              <a:rPr lang="en-US" i="1" smtClean="0">
                <a:solidFill>
                  <a:srgbClr val="FFFF00"/>
                </a:solidFill>
              </a:rPr>
              <a:t>&lt;</a:t>
            </a:r>
            <a:r>
              <a:rPr lang="en-US" i="1" smtClean="0">
                <a:solidFill>
                  <a:srgbClr val="FFFF00"/>
                </a:solidFill>
              </a:rPr>
              <a:t>form-validation&gt;</a:t>
            </a:r>
            <a:r>
              <a:rPr lang="en-US" smtClean="0">
                <a:solidFill>
                  <a:srgbClr val="FFFF00"/>
                </a:solidFill>
              </a:rPr>
              <a:t> </a:t>
            </a:r>
            <a:r>
              <a:rPr lang="en-US" smtClean="0"/>
              <a:t>and </a:t>
            </a:r>
            <a:r>
              <a:rPr lang="en-US" i="1" smtClean="0">
                <a:solidFill>
                  <a:srgbClr val="FFFF00"/>
                </a:solidFill>
              </a:rPr>
              <a:t>&lt;formset&gt;</a:t>
            </a:r>
            <a:r>
              <a:rPr lang="en-US" smtClean="0"/>
              <a:t>: main enclosing elements.</a:t>
            </a:r>
          </a:p>
          <a:p>
            <a:pPr lvl="2"/>
            <a:r>
              <a:rPr lang="en-US" i="1" smtClean="0">
                <a:solidFill>
                  <a:srgbClr val="FFFF00"/>
                </a:solidFill>
              </a:rPr>
              <a:t>&lt;form name="beanName“&gt;</a:t>
            </a:r>
            <a:r>
              <a:rPr lang="en-US" smtClean="0"/>
              <a:t>: matches form-bean name from struts-config.xml.</a:t>
            </a:r>
          </a:p>
          <a:p>
            <a:pPr lvl="2"/>
            <a:r>
              <a:rPr lang="en-US" i="1" smtClean="0">
                <a:solidFill>
                  <a:srgbClr val="FFFF00"/>
                </a:solidFill>
              </a:rPr>
              <a:t>&lt;field property="firstName“</a:t>
            </a:r>
            <a:r>
              <a:rPr lang="en-US" smtClean="0"/>
              <a:t>: matches HTML form parameter (ie, bean property) name.</a:t>
            </a:r>
          </a:p>
          <a:p>
            <a:pPr lvl="2"/>
            <a:r>
              <a:rPr lang="en-US" i="1" smtClean="0">
                <a:solidFill>
                  <a:srgbClr val="FFFF00"/>
                </a:solidFill>
              </a:rPr>
              <a:t>depends="required"&gt;</a:t>
            </a:r>
            <a:r>
              <a:rPr lang="en-US" smtClean="0"/>
              <a:t>: matches name of predefined validator rule:</a:t>
            </a:r>
          </a:p>
          <a:p>
            <a:pPr lvl="3"/>
            <a:r>
              <a:rPr lang="en-US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required</a:t>
            </a:r>
            <a:r>
              <a:rPr lang="en-US" smtClean="0"/>
              <a:t>: must be </a:t>
            </a:r>
            <a:r>
              <a:rPr lang="en-US" smtClean="0"/>
              <a:t>non-empty.</a:t>
            </a:r>
            <a:endParaRPr lang="en-US" smtClean="0"/>
          </a:p>
          <a:p>
            <a:pPr lvl="3"/>
            <a:r>
              <a:rPr lang="en-US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mask</a:t>
            </a:r>
            <a:r>
              <a:rPr lang="en-US" smtClean="0"/>
              <a:t>: must match a given regular </a:t>
            </a:r>
            <a:r>
              <a:rPr lang="en-US" smtClean="0"/>
              <a:t>expression.</a:t>
            </a:r>
            <a:endParaRPr lang="en-US" smtClean="0"/>
          </a:p>
          <a:p>
            <a:pPr lvl="3"/>
            <a:r>
              <a:rPr lang="en-US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mtClean="0"/>
              <a:t>: must be an email </a:t>
            </a:r>
            <a:r>
              <a:rPr lang="en-US" smtClean="0"/>
              <a:t>address.</a:t>
            </a:r>
            <a:endParaRPr lang="en-US" smtClean="0"/>
          </a:p>
          <a:p>
            <a:pPr lvl="3"/>
            <a:r>
              <a:rPr lang="en-US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creditCard</a:t>
            </a:r>
            <a:r>
              <a:rPr lang="en-US" smtClean="0"/>
              <a:t>: must be a legal credit card </a:t>
            </a:r>
            <a:r>
              <a:rPr lang="en-US" smtClean="0"/>
              <a:t>number (use </a:t>
            </a:r>
            <a:r>
              <a:rPr lang="en-US" smtClean="0"/>
              <a:t>4111111111111111 for testing</a:t>
            </a:r>
            <a:r>
              <a:rPr lang="en-US" smtClean="0"/>
              <a:t>).</a:t>
            </a:r>
            <a:endParaRPr lang="en-US" smtClean="0"/>
          </a:p>
          <a:p>
            <a:pPr lvl="2"/>
            <a:r>
              <a:rPr lang="en-US" i="1" smtClean="0">
                <a:solidFill>
                  <a:srgbClr val="FFFF00"/>
                </a:solidFill>
              </a:rPr>
              <a:t>&lt;arg0 key="</a:t>
            </a:r>
            <a:r>
              <a:rPr lang="en-US" i="1" smtClean="0">
                <a:solidFill>
                  <a:srgbClr val="FFFF00"/>
                </a:solidFill>
              </a:rPr>
              <a:t>property.subname“/&gt;</a:t>
            </a:r>
            <a:r>
              <a:rPr lang="en-US" smtClean="0"/>
              <a:t>: </a:t>
            </a:r>
            <a:r>
              <a:rPr lang="en-US" smtClean="0"/>
              <a:t>replaces </a:t>
            </a:r>
            <a:r>
              <a:rPr lang="en-US" i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{0}</a:t>
            </a:r>
            <a:r>
              <a:rPr lang="en-US" smtClean="0"/>
              <a:t> in error message from </a:t>
            </a:r>
            <a:r>
              <a:rPr lang="en-US" smtClean="0"/>
              <a:t>properties file.</a:t>
            </a:r>
            <a:endParaRPr lang="en-US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mtClean="0"/>
              <a:t>Using </a:t>
            </a:r>
            <a:r>
              <a:rPr lang="en-US" i="1" smtClean="0">
                <a:solidFill>
                  <a:srgbClr val="FFFF00"/>
                </a:solidFill>
              </a:rPr>
              <a:t>Struts Validator Framework </a:t>
            </a:r>
            <a:r>
              <a:rPr lang="en-US" smtClean="0"/>
              <a:t>(</a:t>
            </a:r>
            <a:r>
              <a:rPr lang="en-US" smtClean="0"/>
              <a:t>cont</a:t>
            </a:r>
            <a:r>
              <a:rPr lang="en-US" smtClean="0"/>
              <a:t>):</a:t>
            </a:r>
            <a:endParaRPr lang="en-US" u="sng" smtClean="0"/>
          </a:p>
          <a:p>
            <a:pPr lvl="1"/>
            <a:r>
              <a:rPr lang="en-US" smtClean="0"/>
              <a:t>Have </a:t>
            </a:r>
            <a:r>
              <a:rPr lang="en-US" smtClean="0"/>
              <a:t>your form bean extend </a:t>
            </a:r>
            <a:r>
              <a:rPr lang="en-US" i="1" smtClean="0">
                <a:solidFill>
                  <a:srgbClr val="92D050"/>
                </a:solidFill>
              </a:rPr>
              <a:t>ValidatorForm</a:t>
            </a:r>
            <a:r>
              <a:rPr lang="en-US" i="1" smtClean="0">
                <a:solidFill>
                  <a:srgbClr val="92D050"/>
                </a:solidFill>
              </a:rPr>
              <a:t> </a:t>
            </a:r>
            <a:r>
              <a:rPr lang="en-US" smtClean="0"/>
              <a:t>base class, </a:t>
            </a:r>
            <a:r>
              <a:rPr lang="en-US" smtClean="0"/>
              <a:t>not </a:t>
            </a:r>
            <a:r>
              <a:rPr lang="en-US" i="1" smtClean="0">
                <a:solidFill>
                  <a:srgbClr val="92D050"/>
                </a:solidFill>
              </a:rPr>
              <a:t>ActionForm</a:t>
            </a:r>
            <a:r>
              <a:rPr lang="en-US" smtClean="0"/>
              <a:t> </a:t>
            </a:r>
            <a:r>
              <a:rPr lang="en-US" smtClean="0"/>
              <a:t>class directly.</a:t>
            </a:r>
            <a:endParaRPr lang="en-US" smtClean="0"/>
          </a:p>
          <a:p>
            <a:pPr lvl="1">
              <a:buNone/>
            </a:pPr>
            <a:r>
              <a:rPr lang="en-US" smtClean="0"/>
              <a:t>	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import org.apache.struts.validator.*;</a:t>
            </a:r>
          </a:p>
          <a:p>
            <a:pPr lvl="1">
              <a:buNone/>
            </a:pP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public class OrderFormBean extends ValidatorForm 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</a:p>
          <a:p>
            <a:pPr lvl="1">
              <a:buNone/>
            </a:pP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…</a:t>
            </a:r>
          </a:p>
          <a:p>
            <a:pPr lvl="1">
              <a:buNone/>
            </a:pP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200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  <a:endParaRPr lang="en-US" sz="200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mtClean="0"/>
              <a:t>Using </a:t>
            </a:r>
            <a:r>
              <a:rPr lang="en-US" i="1" smtClean="0">
                <a:solidFill>
                  <a:srgbClr val="FFFF00"/>
                </a:solidFill>
              </a:rPr>
              <a:t>Struts Validator Framework </a:t>
            </a:r>
            <a:r>
              <a:rPr lang="en-US" smtClean="0"/>
              <a:t>(</a:t>
            </a:r>
            <a:r>
              <a:rPr lang="en-US" smtClean="0"/>
              <a:t>cont</a:t>
            </a:r>
            <a:r>
              <a:rPr lang="en-US" smtClean="0"/>
              <a:t>):</a:t>
            </a:r>
            <a:endParaRPr lang="en-US" u="sng" smtClean="0"/>
          </a:p>
          <a:p>
            <a:pPr lvl="1"/>
            <a:r>
              <a:rPr lang="en-US" smtClean="0"/>
              <a:t>Put </a:t>
            </a:r>
            <a:r>
              <a:rPr lang="en-US" i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&lt;html:errors/&gt;</a:t>
            </a:r>
            <a:r>
              <a:rPr lang="en-US" smtClean="0"/>
              <a:t> in input </a:t>
            </a:r>
            <a:r>
              <a:rPr lang="en-US" smtClean="0"/>
              <a:t>page.</a:t>
            </a:r>
            <a:endParaRPr lang="en-US" smtClean="0"/>
          </a:p>
          <a:p>
            <a:pPr lvl="2"/>
            <a:r>
              <a:rPr lang="en-US" smtClean="0"/>
              <a:t>Edit properties file to customize form of error message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Enable </a:t>
            </a:r>
            <a:r>
              <a:rPr lang="en-US" smtClean="0"/>
              <a:t>JavaScript </a:t>
            </a:r>
            <a:r>
              <a:rPr lang="en-US" smtClean="0"/>
              <a:t>validation </a:t>
            </a:r>
            <a:r>
              <a:rPr lang="en-US" smtClean="0"/>
              <a:t>(</a:t>
            </a:r>
            <a:r>
              <a:rPr lang="en-US" smtClean="0">
                <a:solidFill>
                  <a:srgbClr val="FFC000"/>
                </a:solidFill>
              </a:rPr>
              <a:t>optional</a:t>
            </a:r>
            <a:r>
              <a:rPr lang="en-US" smtClean="0"/>
              <a:t>).</a:t>
            </a:r>
            <a:endParaRPr lang="en-US" smtClean="0"/>
          </a:p>
          <a:p>
            <a:pPr lvl="2"/>
            <a:r>
              <a:rPr lang="en-US" smtClean="0"/>
              <a:t>Add </a:t>
            </a:r>
            <a:r>
              <a:rPr lang="en-US" i="1" smtClean="0">
                <a:solidFill>
                  <a:srgbClr val="92D050"/>
                </a:solidFill>
              </a:rPr>
              <a:t>&lt;html:javascript formName="beanName"/&gt;</a:t>
            </a:r>
            <a:r>
              <a:rPr lang="en-US" smtClean="0">
                <a:solidFill>
                  <a:srgbClr val="92D050"/>
                </a:solidFill>
              </a:rPr>
              <a:t> </a:t>
            </a:r>
            <a:r>
              <a:rPr lang="en-US" smtClean="0"/>
              <a:t>anywhere.</a:t>
            </a:r>
          </a:p>
          <a:p>
            <a:pPr lvl="2"/>
            <a:r>
              <a:rPr lang="en-US" smtClean="0"/>
              <a:t>Add </a:t>
            </a:r>
            <a:r>
              <a:rPr lang="en-US" i="1" smtClean="0">
                <a:solidFill>
                  <a:srgbClr val="FFFF00"/>
                </a:solidFill>
              </a:rPr>
              <a:t>onsubmit="return validateBeanName(this);"</a:t>
            </a:r>
            <a:r>
              <a:rPr lang="en-US" smtClean="0"/>
              <a:t> to </a:t>
            </a:r>
            <a:r>
              <a:rPr lang="en-US" i="1" smtClean="0">
                <a:solidFill>
                  <a:srgbClr val="FFFF00"/>
                </a:solidFill>
              </a:rPr>
              <a:t>html:form</a:t>
            </a:r>
            <a:r>
              <a:rPr lang="en-US" smtClean="0"/>
              <a:t>.</a:t>
            </a:r>
            <a:endParaRPr lang="en-US" smtClean="0">
              <a:solidFill>
                <a:srgbClr val="FFC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 </a:t>
            </a:r>
            <a:r>
              <a:rPr lang="en-US" smtClean="0"/>
              <a:t>Automatically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Client-side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JavaScript.</a:t>
            </a:r>
          </a:p>
          <a:p>
            <a:pPr lvl="1"/>
            <a:r>
              <a:rPr lang="en-US" i="1" smtClean="0">
                <a:solidFill>
                  <a:srgbClr val="FFFF00"/>
                </a:solidFill>
              </a:rPr>
              <a:t>Do it yourself</a:t>
            </a:r>
            <a:r>
              <a:rPr lang="en-US" smtClean="0">
                <a:solidFill>
                  <a:srgbClr val="FFFF00"/>
                </a:solidFill>
              </a:rPr>
              <a:t>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 document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FF00"/>
                </a:solidFill>
              </a:rPr>
              <a:t>http://www.courses.coreservlets.com</a:t>
            </a:r>
          </a:p>
          <a:p>
            <a:r>
              <a:rPr lang="en-US" i="1" smtClean="0">
                <a:solidFill>
                  <a:srgbClr val="FFFF00"/>
                </a:solidFill>
              </a:rPr>
              <a:t>http://www.roseindia.net/struts/</a:t>
            </a:r>
          </a:p>
          <a:p>
            <a:r>
              <a:rPr lang="en-US" i="1" smtClean="0">
                <a:solidFill>
                  <a:srgbClr val="FFFF00"/>
                </a:solidFill>
              </a:rPr>
              <a:t>http://struts.apache.org/</a:t>
            </a:r>
          </a:p>
          <a:p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Server-side Validation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Manually</a:t>
            </a:r>
            <a:r>
              <a:rPr lang="en-US" dirty="0" smtClean="0"/>
              <a:t>.</a:t>
            </a:r>
          </a:p>
          <a:p>
            <a:r>
              <a:rPr lang="en-US" smtClean="0"/>
              <a:t>Automatically</a:t>
            </a:r>
            <a:r>
              <a:rPr lang="en-US" smtClean="0"/>
              <a:t> </a:t>
            </a:r>
            <a:r>
              <a:rPr lang="en-US" smtClean="0"/>
              <a:t>(</a:t>
            </a:r>
            <a:r>
              <a:rPr lang="en-US" smtClean="0"/>
              <a:t>using </a:t>
            </a:r>
            <a:r>
              <a:rPr lang="en-US" i="1" smtClean="0">
                <a:solidFill>
                  <a:srgbClr val="FFC000"/>
                </a:solidFill>
              </a:rPr>
              <a:t>Struts Validator </a:t>
            </a:r>
            <a:r>
              <a:rPr lang="en-US" i="1" smtClean="0">
                <a:solidFill>
                  <a:srgbClr val="FFC000"/>
                </a:solidFill>
              </a:rPr>
              <a:t>Framework</a:t>
            </a:r>
            <a:r>
              <a:rPr lang="en-US" smtClean="0"/>
              <a:t>).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Execute manually:</a:t>
            </a:r>
          </a:p>
          <a:p>
            <a:pPr lvl="1"/>
            <a:r>
              <a:rPr lang="en-US" smtClean="0"/>
              <a:t>Performing in </a:t>
            </a:r>
            <a:r>
              <a:rPr lang="en-US" smtClean="0"/>
              <a:t>the </a:t>
            </a:r>
            <a:r>
              <a:rPr lang="en-US" i="1" smtClean="0">
                <a:solidFill>
                  <a:srgbClr val="FFFF00"/>
                </a:solidFill>
              </a:rPr>
              <a:t>Action</a:t>
            </a:r>
            <a:r>
              <a:rPr lang="en-US" smtClean="0"/>
              <a:t> classes:</a:t>
            </a:r>
            <a:endParaRPr lang="en-US" dirty="0" smtClean="0"/>
          </a:p>
          <a:p>
            <a:pPr lvl="2"/>
            <a:r>
              <a:rPr lang="en-US" dirty="0" smtClean="0"/>
              <a:t>Most powerful, we can access to BL as well as DB.</a:t>
            </a:r>
          </a:p>
          <a:p>
            <a:pPr lvl="2"/>
            <a:r>
              <a:rPr lang="en-US" dirty="0" smtClean="0"/>
              <a:t>It requires repetition in multiple Actions.</a:t>
            </a:r>
          </a:p>
          <a:p>
            <a:pPr lvl="2"/>
            <a:r>
              <a:rPr lang="en-US" dirty="0" smtClean="0"/>
              <a:t>We must map conditions back to the input page.</a:t>
            </a:r>
          </a:p>
          <a:p>
            <a:pPr lvl="1"/>
            <a:r>
              <a:rPr lang="en-US" dirty="0" smtClean="0"/>
              <a:t>Do validation in the form bean (</a:t>
            </a:r>
            <a:r>
              <a:rPr lang="en-US" i="1" dirty="0" smtClean="0">
                <a:solidFill>
                  <a:srgbClr val="FFFF00"/>
                </a:solidFill>
              </a:rPr>
              <a:t>ActionForm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In individual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setter methods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Using the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validate methods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It doesn’t require repetition in multiple Actions.</a:t>
            </a:r>
          </a:p>
          <a:p>
            <a:pPr lvl="3"/>
            <a:r>
              <a:rPr lang="en-US" dirty="0" smtClean="0"/>
              <a:t>It will automatically redisplay input page.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23950" y="1676400"/>
            <a:ext cx="6896100" cy="35052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14400" y="5345668"/>
            <a:ext cx="735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</a:rPr>
              <a:t>Fig 1</a:t>
            </a:r>
            <a:r>
              <a:rPr lang="en-US" i="1" smtClean="0">
                <a:solidFill>
                  <a:srgbClr val="FFFF00"/>
                </a:solidFill>
              </a:rPr>
              <a:t>. </a:t>
            </a:r>
            <a:r>
              <a:rPr lang="en-US" i="1" smtClean="0">
                <a:solidFill>
                  <a:srgbClr val="FFFF00"/>
                </a:solidFill>
              </a:rPr>
              <a:t>Flow </a:t>
            </a:r>
            <a:r>
              <a:rPr lang="en-US" i="1" smtClean="0">
                <a:solidFill>
                  <a:srgbClr val="FFFF00"/>
                </a:solidFill>
              </a:rPr>
              <a:t>of </a:t>
            </a:r>
            <a:r>
              <a:rPr lang="en-US" i="1" smtClean="0">
                <a:solidFill>
                  <a:srgbClr val="FFFF00"/>
                </a:solidFill>
              </a:rPr>
              <a:t>Control when performing validation in the Action classes.</a:t>
            </a:r>
            <a:endParaRPr lang="en-US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Performing in the </a:t>
            </a:r>
            <a:r>
              <a:rPr lang="en-US" i="1" smtClean="0">
                <a:solidFill>
                  <a:srgbClr val="FFFF00"/>
                </a:solidFill>
              </a:rPr>
              <a:t>Action</a:t>
            </a:r>
            <a:r>
              <a:rPr lang="en-US" smtClean="0"/>
              <a:t> </a:t>
            </a:r>
            <a:r>
              <a:rPr lang="en-US" smtClean="0"/>
              <a:t>classes:</a:t>
            </a:r>
            <a:endParaRPr lang="en-US" smtClean="0"/>
          </a:p>
          <a:p>
            <a:pPr lvl="1"/>
            <a:r>
              <a:rPr lang="en-US" smtClean="0"/>
              <a:t>Start </a:t>
            </a:r>
            <a:r>
              <a:rPr lang="en-US" dirty="0" smtClean="0"/>
              <a:t>normally:</a:t>
            </a:r>
          </a:p>
          <a:p>
            <a:pPr lvl="2"/>
            <a:r>
              <a:rPr lang="en-US" dirty="0" smtClean="0"/>
              <a:t>Cast </a:t>
            </a:r>
            <a:r>
              <a:rPr lang="en-US" i="1" dirty="0" smtClean="0">
                <a:solidFill>
                  <a:srgbClr val="FFC000"/>
                </a:solidFill>
              </a:rPr>
              <a:t>ActionForm</a:t>
            </a:r>
            <a:r>
              <a:rPr lang="en-US" dirty="0" smtClean="0"/>
              <a:t> to specific type.</a:t>
            </a:r>
          </a:p>
          <a:p>
            <a:pPr lvl="2"/>
            <a:r>
              <a:rPr lang="en-US" dirty="0" smtClean="0"/>
              <a:t>Call </a:t>
            </a:r>
            <a:r>
              <a:rPr lang="en-US" i="1" dirty="0" smtClean="0">
                <a:solidFill>
                  <a:srgbClr val="FFFF00"/>
                </a:solidFill>
              </a:rPr>
              <a:t>getter methods </a:t>
            </a:r>
            <a:r>
              <a:rPr lang="en-US" dirty="0" smtClean="0"/>
              <a:t>to retrieve field values.</a:t>
            </a:r>
          </a:p>
          <a:p>
            <a:pPr lvl="1"/>
            <a:r>
              <a:rPr lang="en-US" dirty="0" smtClean="0"/>
              <a:t>For each missing or invalid value:</a:t>
            </a:r>
          </a:p>
          <a:p>
            <a:pPr lvl="2"/>
            <a:r>
              <a:rPr lang="en-US" dirty="0" smtClean="0"/>
              <a:t>Add </a:t>
            </a:r>
            <a:r>
              <a:rPr lang="en-US" i="1" dirty="0" smtClean="0">
                <a:solidFill>
                  <a:srgbClr val="FFFF00"/>
                </a:solidFill>
              </a:rPr>
              <a:t>an error message</a:t>
            </a:r>
            <a:r>
              <a:rPr lang="en-US" dirty="0" smtClean="0"/>
              <a:t> to a bean.</a:t>
            </a:r>
          </a:p>
          <a:p>
            <a:pPr lvl="2"/>
            <a:r>
              <a:rPr lang="en-US" dirty="0" smtClean="0"/>
              <a:t>Use </a:t>
            </a:r>
            <a:r>
              <a:rPr lang="en-US" i="1" dirty="0" smtClean="0">
                <a:solidFill>
                  <a:srgbClr val="FFFF00"/>
                </a:solidFill>
              </a:rPr>
              <a:t>mapping.findForward</a:t>
            </a:r>
            <a:r>
              <a:rPr lang="en-US" dirty="0" smtClean="0"/>
              <a:t> to return </a:t>
            </a:r>
            <a:r>
              <a:rPr lang="en-US" smtClean="0"/>
              <a:t>error </a:t>
            </a:r>
            <a:r>
              <a:rPr lang="en-US" smtClean="0"/>
              <a:t>code.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i="1" dirty="0" smtClean="0">
                <a:solidFill>
                  <a:srgbClr val="FFFF00"/>
                </a:solidFill>
              </a:rPr>
              <a:t>struts-config.xml</a:t>
            </a:r>
            <a:r>
              <a:rPr lang="en-US" dirty="0" smtClean="0"/>
              <a:t> to map the error code back to the input form.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>
                <a:solidFill>
                  <a:srgbClr val="FFFF00"/>
                </a:solidFill>
              </a:rPr>
              <a:t>bean:write</a:t>
            </a:r>
            <a:r>
              <a:rPr lang="en-US" dirty="0" smtClean="0"/>
              <a:t> to output error messages in input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3400" y="1733550"/>
            <a:ext cx="7781925" cy="39052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97944" y="5650468"/>
            <a:ext cx="796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rgbClr val="FFFF00"/>
                </a:solidFill>
              </a:rPr>
              <a:t>Fig </a:t>
            </a:r>
            <a:r>
              <a:rPr lang="en-US" i="1" smtClean="0">
                <a:solidFill>
                  <a:srgbClr val="FFFF00"/>
                </a:solidFill>
              </a:rPr>
              <a:t>2. Flow </a:t>
            </a:r>
            <a:r>
              <a:rPr lang="en-US" i="1" smtClean="0">
                <a:solidFill>
                  <a:srgbClr val="FFFF00"/>
                </a:solidFill>
              </a:rPr>
              <a:t>of </a:t>
            </a:r>
            <a:r>
              <a:rPr lang="en-US" i="1" smtClean="0">
                <a:solidFill>
                  <a:srgbClr val="FFFF00"/>
                </a:solidFill>
              </a:rPr>
              <a:t>Control when performing validation in the ActionForm classes.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n-US" smtClean="0"/>
              <a:t>Do validation in the form bean (</a:t>
            </a:r>
            <a:r>
              <a:rPr lang="en-US" i="1" smtClean="0">
                <a:solidFill>
                  <a:srgbClr val="FFFF00"/>
                </a:solidFill>
              </a:rPr>
              <a:t>ActionForm</a:t>
            </a:r>
            <a:r>
              <a:rPr lang="en-US" smtClean="0"/>
              <a:t>):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Using </a:t>
            </a:r>
            <a:r>
              <a:rPr lang="en-US" i="1" smtClean="0">
                <a:solidFill>
                  <a:srgbClr val="FFFF00"/>
                </a:solidFill>
              </a:rPr>
              <a:t>validate()</a:t>
            </a:r>
            <a:r>
              <a:rPr lang="en-US" smtClean="0"/>
              <a:t> method of </a:t>
            </a:r>
            <a:r>
              <a:rPr lang="en-US" i="1" smtClean="0">
                <a:solidFill>
                  <a:srgbClr val="00B0F0"/>
                </a:solidFill>
              </a:rPr>
              <a:t>ActionForm </a:t>
            </a:r>
            <a:r>
              <a:rPr lang="en-US" smtClean="0"/>
              <a:t>class:</a:t>
            </a:r>
            <a:endParaRPr lang="en-US" dirty="0" smtClean="0"/>
          </a:p>
          <a:p>
            <a:pPr lvl="2"/>
            <a:r>
              <a:rPr lang="en-US" dirty="0" smtClean="0"/>
              <a:t>If no errors, return null or an empty </a:t>
            </a:r>
            <a:r>
              <a:rPr lang="en-US" i="1" dirty="0" smtClean="0">
                <a:solidFill>
                  <a:srgbClr val="00B0F0"/>
                </a:solidFill>
              </a:rPr>
              <a:t>ActionErrors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For each error, add </a:t>
            </a:r>
            <a:r>
              <a:rPr lang="en-US" i="1" dirty="0" smtClean="0">
                <a:solidFill>
                  <a:srgbClr val="00B0F0"/>
                </a:solidFill>
              </a:rPr>
              <a:t>ActionMessage</a:t>
            </a:r>
            <a:r>
              <a:rPr lang="en-US" dirty="0" smtClean="0"/>
              <a:t> entries to </a:t>
            </a:r>
            <a:r>
              <a:rPr lang="en-US" i="1" dirty="0" smtClean="0">
                <a:solidFill>
                  <a:srgbClr val="00B0F0"/>
                </a:solidFill>
              </a:rPr>
              <a:t>ActionErrors</a:t>
            </a:r>
            <a:r>
              <a:rPr lang="en-US" dirty="0" smtClean="0"/>
              <a:t>:</a:t>
            </a:r>
          </a:p>
          <a:p>
            <a:pPr lvl="3"/>
            <a:r>
              <a:rPr lang="en-US" i="1" smtClean="0">
                <a:solidFill>
                  <a:srgbClr val="FFFF00"/>
                </a:solidFill>
              </a:rPr>
              <a:t>ActionErrors.add() </a:t>
            </a:r>
            <a:r>
              <a:rPr lang="en-US" dirty="0" smtClean="0"/>
              <a:t>takes a name and </a:t>
            </a:r>
            <a:r>
              <a:rPr lang="en-US" smtClean="0"/>
              <a:t>an </a:t>
            </a:r>
            <a:r>
              <a:rPr lang="en-US" smtClean="0"/>
              <a:t>ActionMessage object.</a:t>
            </a:r>
            <a:endParaRPr lang="en-US" dirty="0" smtClean="0"/>
          </a:p>
          <a:p>
            <a:pPr lvl="3"/>
            <a:r>
              <a:rPr lang="en-US" i="1" dirty="0" smtClean="0">
                <a:solidFill>
                  <a:srgbClr val="FFFF00"/>
                </a:solidFill>
              </a:rPr>
              <a:t>ActionMessage constructor </a:t>
            </a:r>
            <a:r>
              <a:rPr lang="en-US" dirty="0" smtClean="0"/>
              <a:t>takes key:</a:t>
            </a:r>
          </a:p>
          <a:p>
            <a:pPr lvl="4"/>
            <a:r>
              <a:rPr lang="en-US" dirty="0" smtClean="0"/>
              <a:t>Key corresponds to entry in </a:t>
            </a:r>
            <a:r>
              <a:rPr lang="en-US" i="1" dirty="0" smtClean="0">
                <a:solidFill>
                  <a:srgbClr val="FFFF00"/>
                </a:solidFill>
              </a:rPr>
              <a:t>a property file</a:t>
            </a:r>
            <a:r>
              <a:rPr lang="en-US" dirty="0" smtClean="0"/>
              <a:t>.</a:t>
            </a:r>
          </a:p>
          <a:p>
            <a:pPr lvl="4"/>
            <a:r>
              <a:rPr lang="en-US" dirty="0" smtClean="0"/>
              <a:t>Or, supply extra value of false to supply error message directly.</a:t>
            </a:r>
          </a:p>
          <a:p>
            <a:pPr lvl="2"/>
            <a:r>
              <a:rPr lang="en-US" dirty="0" smtClean="0"/>
              <a:t>If you return a non-empty </a:t>
            </a:r>
            <a:r>
              <a:rPr lang="en-US" i="1" dirty="0" smtClean="0">
                <a:solidFill>
                  <a:srgbClr val="00B0F0"/>
                </a:solidFill>
              </a:rPr>
              <a:t>ActionErrors</a:t>
            </a:r>
            <a:r>
              <a:rPr lang="en-US" dirty="0" smtClean="0"/>
              <a:t> object, the system will automatically forward user to the input form.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Server-side </a:t>
            </a:r>
            <a:r>
              <a:rPr lang="en-US" smtClean="0"/>
              <a:t>Validation</a:t>
            </a:r>
            <a:r>
              <a:rPr lang="en-US" smtClean="0"/>
              <a:t> Manually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857</TotalTime>
  <Words>1315</Words>
  <Application>Microsoft Office PowerPoint</Application>
  <PresentationFormat>On-screen Show (4:3)</PresentationFormat>
  <Paragraphs>224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Technic</vt:lpstr>
      <vt:lpstr>Validation in Struts</vt:lpstr>
      <vt:lpstr>The ways to solve it</vt:lpstr>
      <vt:lpstr>Client-side Validation</vt:lpstr>
      <vt:lpstr>Server-side Validation Manually</vt:lpstr>
      <vt:lpstr>Server-side Validation Manually</vt:lpstr>
      <vt:lpstr>Server-side Validation Manually</vt:lpstr>
      <vt:lpstr>Server-side Validation Manually</vt:lpstr>
      <vt:lpstr>Server-side Validation Manually</vt:lpstr>
      <vt:lpstr>Server-side Validation Manually</vt:lpstr>
      <vt:lpstr>Server-side Validation Manually</vt:lpstr>
      <vt:lpstr>Server-side Validation Manually</vt:lpstr>
      <vt:lpstr>Server-side Validation Manually</vt:lpstr>
      <vt:lpstr>Server-side Validation Manually</vt:lpstr>
      <vt:lpstr>Server-side Validation Manually</vt:lpstr>
      <vt:lpstr>Server-side Validation Manually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Server-side Validation Automatically</vt:lpstr>
      <vt:lpstr>Reference document</vt:lpstr>
    </vt:vector>
  </TitlesOfParts>
  <Company>dxn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input data</dc:title>
  <dc:creator>Nguyen Xuan Doan</dc:creator>
  <cp:lastModifiedBy>joanie</cp:lastModifiedBy>
  <cp:revision>218</cp:revision>
  <dcterms:created xsi:type="dcterms:W3CDTF">2007-12-03T07:15:22Z</dcterms:created>
  <dcterms:modified xsi:type="dcterms:W3CDTF">2010-02-19T08:31:07Z</dcterms:modified>
</cp:coreProperties>
</file>