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1"/>
  </p:notesMasterIdLst>
  <p:sldIdLst>
    <p:sldId id="256" r:id="rId2"/>
    <p:sldId id="257" r:id="rId3"/>
    <p:sldId id="258" r:id="rId4"/>
    <p:sldId id="259" r:id="rId5"/>
    <p:sldId id="260" r:id="rId6"/>
    <p:sldId id="261" r:id="rId7"/>
    <p:sldId id="262" r:id="rId8"/>
    <p:sldId id="272" r:id="rId9"/>
    <p:sldId id="273" r:id="rId10"/>
    <p:sldId id="274" r:id="rId11"/>
    <p:sldId id="277" r:id="rId12"/>
    <p:sldId id="276" r:id="rId13"/>
    <p:sldId id="263" r:id="rId14"/>
    <p:sldId id="264" r:id="rId15"/>
    <p:sldId id="265" r:id="rId16"/>
    <p:sldId id="266" r:id="rId17"/>
    <p:sldId id="267" r:id="rId18"/>
    <p:sldId id="269"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C1853D9-ABBF-43C9-AA88-1DC82794AD88}">
          <p14:sldIdLst>
            <p14:sldId id="256"/>
            <p14:sldId id="257"/>
            <p14:sldId id="258"/>
            <p14:sldId id="259"/>
            <p14:sldId id="260"/>
            <p14:sldId id="261"/>
            <p14:sldId id="262"/>
            <p14:sldId id="272"/>
            <p14:sldId id="273"/>
            <p14:sldId id="274"/>
            <p14:sldId id="277"/>
            <p14:sldId id="276"/>
            <p14:sldId id="263"/>
            <p14:sldId id="264"/>
            <p14:sldId id="265"/>
            <p14:sldId id="266"/>
            <p14:sldId id="267"/>
            <p14:sldId id="269"/>
            <p14:sldId id="27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1282"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C106C9-8609-407A-A9C4-5741349B4BFA}" type="datetimeFigureOut">
              <a:rPr lang="en-US" smtClean="0"/>
              <a:t>6/6/2021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F134FC-2B2F-40F3-AF8E-5C30CCA13CF6}" type="slidenum">
              <a:rPr lang="en-US" smtClean="0"/>
              <a:t>‹#›</a:t>
            </a:fld>
            <a:endParaRPr lang="en-US"/>
          </a:p>
        </p:txBody>
      </p:sp>
    </p:spTree>
    <p:extLst>
      <p:ext uri="{BB962C8B-B14F-4D97-AF65-F5344CB8AC3E}">
        <p14:creationId xmlns:p14="http://schemas.microsoft.com/office/powerpoint/2010/main" val="338602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F134FC-2B2F-40F3-AF8E-5C30CCA13CF6}" type="slidenum">
              <a:rPr lang="en-US" smtClean="0"/>
              <a:t>1</a:t>
            </a:fld>
            <a:endParaRPr lang="en-US"/>
          </a:p>
        </p:txBody>
      </p:sp>
    </p:spTree>
    <p:extLst>
      <p:ext uri="{BB962C8B-B14F-4D97-AF65-F5344CB8AC3E}">
        <p14:creationId xmlns:p14="http://schemas.microsoft.com/office/powerpoint/2010/main" val="1801703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F134FC-2B2F-40F3-AF8E-5C30CCA13CF6}" type="slidenum">
              <a:rPr lang="en-US" smtClean="0"/>
              <a:t>3</a:t>
            </a:fld>
            <a:endParaRPr lang="en-US"/>
          </a:p>
        </p:txBody>
      </p:sp>
    </p:spTree>
    <p:extLst>
      <p:ext uri="{BB962C8B-B14F-4D97-AF65-F5344CB8AC3E}">
        <p14:creationId xmlns:p14="http://schemas.microsoft.com/office/powerpoint/2010/main" val="3293010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2DB50F55-9F7A-460B-AEE4-9E7591FA48BD}" type="datetimeFigureOut">
              <a:rPr lang="en-US" smtClean="0"/>
              <a:t>6/6/2021</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D5E0E025-799A-4CC1-9D57-90BBB727393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B50F55-9F7A-460B-AEE4-9E7591FA48BD}"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0E025-799A-4CC1-9D57-90BBB727393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B50F55-9F7A-460B-AEE4-9E7591FA48BD}"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0E025-799A-4CC1-9D57-90BBB727393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B50F55-9F7A-460B-AEE4-9E7591FA48BD}"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0E025-799A-4CC1-9D57-90BBB727393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DB50F55-9F7A-460B-AEE4-9E7591FA48BD}"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0E025-799A-4CC1-9D57-90BBB727393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DB50F55-9F7A-460B-AEE4-9E7591FA48BD}"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E0E025-799A-4CC1-9D57-90BBB727393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2DB50F55-9F7A-460B-AEE4-9E7591FA48BD}" type="datetimeFigureOut">
              <a:rPr lang="en-US" smtClean="0"/>
              <a:t>6/6/2021</a:t>
            </a:fld>
            <a:endParaRPr lang="en-US"/>
          </a:p>
        </p:txBody>
      </p:sp>
      <p:sp>
        <p:nvSpPr>
          <p:cNvPr id="27" name="Slide Number Placeholder 26"/>
          <p:cNvSpPr>
            <a:spLocks noGrp="1"/>
          </p:cNvSpPr>
          <p:nvPr>
            <p:ph type="sldNum" sz="quarter" idx="11"/>
          </p:nvPr>
        </p:nvSpPr>
        <p:spPr/>
        <p:txBody>
          <a:bodyPr rtlCol="0"/>
          <a:lstStyle/>
          <a:p>
            <a:fld id="{D5E0E025-799A-4CC1-9D57-90BBB7273930}"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2DB50F55-9F7A-460B-AEE4-9E7591FA48BD}" type="datetimeFigureOut">
              <a:rPr lang="en-US" smtClean="0"/>
              <a:t>6/6/2021</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D5E0E025-799A-4CC1-9D57-90BBB727393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B50F55-9F7A-460B-AEE4-9E7591FA48BD}" type="datetimeFigureOut">
              <a:rPr lang="en-US" smtClean="0"/>
              <a:t>6/6/2021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E0E025-799A-4CC1-9D57-90BBB727393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DB50F55-9F7A-460B-AEE4-9E7591FA48BD}"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E0E025-799A-4CC1-9D57-90BBB727393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DB50F55-9F7A-460B-AEE4-9E7591FA48BD}"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E0E025-799A-4CC1-9D57-90BBB727393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13000"/>
            <a:lum bright="-39000" contrast="31000"/>
          </a:blip>
          <a:srcRect/>
          <a:stretch>
            <a:fillRect/>
          </a:stretch>
        </a:blipFill>
        <a:effectLst/>
      </p:bgPr>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2DB50F55-9F7A-460B-AEE4-9E7591FA48BD}" type="datetimeFigureOut">
              <a:rPr lang="en-US" smtClean="0"/>
              <a:t>6/6/2021</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D5E0E025-799A-4CC1-9D57-90BBB727393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cikit-learn.org/stable/supervised_learning.html" TargetMode="External"/><Relationship Id="rId2" Type="http://schemas.openxmlformats.org/officeDocument/2006/relationships/hyperlink" Target="https://thecleverprogrammer.com/2020/08/19/hate-speech-detection-model/" TargetMode="External"/><Relationship Id="rId1" Type="http://schemas.openxmlformats.org/officeDocument/2006/relationships/slideLayout" Target="../slideLayouts/slideLayout6.xml"/><Relationship Id="rId4" Type="http://schemas.openxmlformats.org/officeDocument/2006/relationships/hyperlink" Target="https://matplotlib.org/"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990600"/>
            <a:ext cx="7772400" cy="765175"/>
          </a:xfrm>
        </p:spPr>
        <p:txBody>
          <a:bodyPr>
            <a:normAutofit fontScale="90000"/>
          </a:bodyPr>
          <a:lstStyle/>
          <a:p>
            <a:r>
              <a:rPr lang="en-US" b="1" u="sng" cap="all" dirty="0" smtClean="0">
                <a:latin typeface="Constantia" pitchFamily="18" charset="0"/>
              </a:rPr>
              <a:t>Hate </a:t>
            </a:r>
            <a:r>
              <a:rPr lang="en-US" b="1" u="sng" cap="all" dirty="0">
                <a:latin typeface="Constantia" pitchFamily="18" charset="0"/>
              </a:rPr>
              <a:t>speech detection</a:t>
            </a:r>
            <a:r>
              <a:rPr lang="en-US" b="1" u="sng" dirty="0"/>
              <a:t/>
            </a:r>
            <a:br>
              <a:rPr lang="en-US" b="1" u="sng" dirty="0"/>
            </a:br>
            <a:endParaRPr lang="en-US" b="1" u="sng" dirty="0"/>
          </a:p>
        </p:txBody>
      </p:sp>
      <p:sp>
        <p:nvSpPr>
          <p:cNvPr id="3" name="Subtitle 2"/>
          <p:cNvSpPr>
            <a:spLocks noGrp="1"/>
          </p:cNvSpPr>
          <p:nvPr>
            <p:ph type="subTitle" idx="1"/>
          </p:nvPr>
        </p:nvSpPr>
        <p:spPr>
          <a:xfrm>
            <a:off x="1143000" y="4876800"/>
            <a:ext cx="6172200" cy="685800"/>
          </a:xfrm>
        </p:spPr>
        <p:txBody>
          <a:bodyPr/>
          <a:lstStyle/>
          <a:p>
            <a:r>
              <a:rPr lang="en-US" b="1" u="sng" cap="all" dirty="0" smtClean="0">
                <a:solidFill>
                  <a:schemeClr val="tx1"/>
                </a:solidFill>
                <a:latin typeface="Constantia" pitchFamily="18" charset="0"/>
              </a:rPr>
              <a:t>Project </a:t>
            </a:r>
            <a:r>
              <a:rPr lang="en-US" b="1" u="sng" cap="all" dirty="0">
                <a:solidFill>
                  <a:schemeClr val="tx1"/>
                </a:solidFill>
                <a:latin typeface="Constantia" pitchFamily="18" charset="0"/>
              </a:rPr>
              <a:t>Report</a:t>
            </a:r>
            <a:endParaRPr lang="en-US" b="1" u="sng" dirty="0">
              <a:solidFill>
                <a:schemeClr val="tx1"/>
              </a:solidFill>
              <a:latin typeface="Constantia" pitchFamily="18" charset="0"/>
            </a:endParaRPr>
          </a:p>
          <a:p>
            <a:endParaRPr lang="en-US" dirty="0"/>
          </a:p>
          <a:p>
            <a:endParaRPr lang="en-US" dirty="0"/>
          </a:p>
        </p:txBody>
      </p:sp>
      <p:pic>
        <p:nvPicPr>
          <p:cNvPr id="11266" name="Picture 2" descr="http://imsypp.ijs.si/wp-content/uploads/2020/03/13_Tag-cloud.png"/>
          <p:cNvPicPr>
            <a:picLocks noChangeAspect="1" noChangeArrowheads="1"/>
          </p:cNvPicPr>
          <p:nvPr/>
        </p:nvPicPr>
        <p:blipFill>
          <a:blip r:embed="rId3" cstate="print"/>
          <a:srcRect/>
          <a:stretch>
            <a:fillRect/>
          </a:stretch>
        </p:blipFill>
        <p:spPr bwMode="auto">
          <a:xfrm>
            <a:off x="1143000" y="1143000"/>
            <a:ext cx="6629400" cy="3733800"/>
          </a:xfrm>
          <a:prstGeom prst="rect">
            <a:avLst/>
          </a:prstGeom>
          <a:ln>
            <a:noFill/>
          </a:ln>
          <a:effectLst>
            <a:softEdge rad="112500"/>
          </a:effectLst>
        </p:spPr>
      </p:pic>
      <p:sp>
        <p:nvSpPr>
          <p:cNvPr id="5" name="TextBox 4"/>
          <p:cNvSpPr txBox="1"/>
          <p:nvPr/>
        </p:nvSpPr>
        <p:spPr>
          <a:xfrm>
            <a:off x="1143000" y="5486400"/>
            <a:ext cx="3657600" cy="1200329"/>
          </a:xfrm>
          <a:prstGeom prst="rect">
            <a:avLst/>
          </a:prstGeom>
          <a:noFill/>
        </p:spPr>
        <p:txBody>
          <a:bodyPr wrap="square" rtlCol="0">
            <a:spAutoFit/>
          </a:bodyPr>
          <a:lstStyle/>
          <a:p>
            <a:r>
              <a:rPr lang="en-US" sz="2400" b="1" cap="all" dirty="0" smtClean="0">
                <a:latin typeface="Constantia" pitchFamily="18" charset="0"/>
              </a:rPr>
              <a:t>Shahzaib (18k-0272)</a:t>
            </a:r>
          </a:p>
          <a:p>
            <a:r>
              <a:rPr lang="en-US" sz="2400" b="1" cap="all" dirty="0" smtClean="0">
                <a:latin typeface="Constantia" pitchFamily="18" charset="0"/>
              </a:rPr>
              <a:t>Muneeb (18k-1163)</a:t>
            </a:r>
          </a:p>
          <a:p>
            <a:r>
              <a:rPr lang="en-US" sz="2400" b="1" cap="all" dirty="0" err="1" smtClean="0">
                <a:latin typeface="Constantia" pitchFamily="18" charset="0"/>
              </a:rPr>
              <a:t>Ammar</a:t>
            </a:r>
            <a:r>
              <a:rPr lang="en-US" sz="2400" b="1" cap="all" smtClean="0">
                <a:latin typeface="Constantia" pitchFamily="18" charset="0"/>
              </a:rPr>
              <a:t> (18k-1040)</a:t>
            </a:r>
            <a:endParaRPr lang="en-US" sz="2400" b="1" cap="all" dirty="0">
              <a:latin typeface="Constantia"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p>
            <a:r>
              <a:rPr lang="en-US" b="1" u="sng" dirty="0" smtClean="0">
                <a:latin typeface="Constantia" pitchFamily="18" charset="0"/>
              </a:rPr>
              <a:t>Logistic Regression</a:t>
            </a:r>
            <a:endParaRPr lang="en-US" dirty="0"/>
          </a:p>
        </p:txBody>
      </p:sp>
      <p:pic>
        <p:nvPicPr>
          <p:cNvPr id="2050" name="Picture 2" descr="Logistic Regression with Python. Logistic regression was once the most… |  by ODSC - Open Data Science | Mediu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752600"/>
            <a:ext cx="3124200" cy="2057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 y="3962400"/>
            <a:ext cx="82296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Logistic regression is a classification algorithm used to assign observations to a discrete set of </a:t>
            </a:r>
            <a:r>
              <a:rPr lang="en-US" dirty="0" smtClean="0"/>
              <a:t>classes</a:t>
            </a:r>
          </a:p>
          <a:p>
            <a:pPr marL="285750" indent="-285750">
              <a:buFont typeface="Arial" panose="020B0604020202020204" pitchFamily="34" charset="0"/>
              <a:buChar char="•"/>
            </a:pPr>
            <a:r>
              <a:rPr lang="en-US" dirty="0"/>
              <a:t>Logistic Regression uses a more complex cost function, this cost function can be defined as the ‘</a:t>
            </a:r>
            <a:r>
              <a:rPr lang="en-US" b="1" dirty="0"/>
              <a:t>Sigmoid function</a:t>
            </a:r>
            <a:r>
              <a:rPr lang="en-US" dirty="0"/>
              <a:t>’ or also known as the ‘logistic function’ instead of a linear function</a:t>
            </a:r>
            <a:r>
              <a:rPr lang="en-US" dirty="0" smtClean="0"/>
              <a:t>.</a:t>
            </a:r>
          </a:p>
          <a:p>
            <a:pPr marL="285750" indent="-285750">
              <a:buFont typeface="Arial" panose="020B0604020202020204" pitchFamily="34" charset="0"/>
              <a:buChar char="•"/>
            </a:pPr>
            <a:r>
              <a:rPr lang="en-US" dirty="0"/>
              <a:t>In order to map predicted values to probabilities, we use the Sigmoid </a:t>
            </a:r>
            <a:r>
              <a:rPr lang="en-US" dirty="0" smtClean="0"/>
              <a:t>function</a:t>
            </a:r>
          </a:p>
          <a:p>
            <a:pPr marL="285750" indent="-285750">
              <a:buFont typeface="Arial" panose="020B0604020202020204" pitchFamily="34" charset="0"/>
              <a:buChar char="•"/>
            </a:pPr>
            <a:r>
              <a:rPr lang="en-US" dirty="0"/>
              <a:t>We expect our classifier to give us a set of outputs or classes based on probability when we pass the inputs through a prediction function and returns a probability score between 0 and 1.</a:t>
            </a:r>
          </a:p>
        </p:txBody>
      </p:sp>
      <p:pic>
        <p:nvPicPr>
          <p:cNvPr id="2052" name="Picture 4" descr="https://miro.medium.com/max/619/1*2Vsum532aNQX9TgR7_rAz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1" y="1752600"/>
            <a:ext cx="2971800" cy="2032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816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066800"/>
          </a:xfrm>
        </p:spPr>
        <p:txBody>
          <a:bodyPr/>
          <a:lstStyle/>
          <a:p>
            <a:r>
              <a:rPr lang="en-US" b="1" u="sng" dirty="0" smtClean="0">
                <a:latin typeface="Constantia" pitchFamily="18" charset="0"/>
              </a:rPr>
              <a:t>Naive Bayes Classifier</a:t>
            </a:r>
            <a:endParaRPr lang="en-US" dirty="0"/>
          </a:p>
        </p:txBody>
      </p:sp>
      <p:sp>
        <p:nvSpPr>
          <p:cNvPr id="5" name="TextBox 4"/>
          <p:cNvSpPr txBox="1"/>
          <p:nvPr/>
        </p:nvSpPr>
        <p:spPr>
          <a:xfrm>
            <a:off x="381000" y="4555322"/>
            <a:ext cx="8305800"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 </a:t>
            </a:r>
            <a:r>
              <a:rPr lang="en-US" dirty="0"/>
              <a:t>Naive Bayes classifier is a probabilistic machine learning model that’s used for classification task. </a:t>
            </a:r>
            <a:endParaRPr lang="en-US" dirty="0" smtClean="0"/>
          </a:p>
          <a:p>
            <a:pPr marL="285750" indent="-285750">
              <a:buFont typeface="Arial" panose="020B0604020202020204" pitchFamily="34" charset="0"/>
              <a:buChar char="•"/>
            </a:pPr>
            <a:r>
              <a:rPr lang="en-US" dirty="0" smtClean="0"/>
              <a:t>The </a:t>
            </a:r>
            <a:r>
              <a:rPr lang="en-US" dirty="0"/>
              <a:t>crux of the classifier is based on the Bayes theorem</a:t>
            </a:r>
            <a:r>
              <a:rPr lang="en-US" dirty="0" smtClean="0"/>
              <a:t>.</a:t>
            </a:r>
          </a:p>
          <a:p>
            <a:pPr marL="285750" indent="-285750">
              <a:buFont typeface="Arial" panose="020B0604020202020204" pitchFamily="34" charset="0"/>
              <a:buChar char="•"/>
            </a:pPr>
            <a:r>
              <a:rPr lang="en-US" dirty="0"/>
              <a:t>Using Bayes theorem, we can find the probability of </a:t>
            </a:r>
            <a:r>
              <a:rPr lang="en-US" b="1" dirty="0"/>
              <a:t>A</a:t>
            </a:r>
            <a:r>
              <a:rPr lang="en-US" dirty="0"/>
              <a:t> happening, given that </a:t>
            </a:r>
            <a:r>
              <a:rPr lang="en-US" b="1" dirty="0"/>
              <a:t>B</a:t>
            </a:r>
            <a:r>
              <a:rPr lang="en-US" dirty="0"/>
              <a:t> has occurred. Here, </a:t>
            </a:r>
            <a:r>
              <a:rPr lang="en-US" b="1" dirty="0"/>
              <a:t>B</a:t>
            </a:r>
            <a:r>
              <a:rPr lang="en-US" dirty="0"/>
              <a:t> is the evidence and </a:t>
            </a:r>
            <a:r>
              <a:rPr lang="en-US" b="1" dirty="0"/>
              <a:t>A</a:t>
            </a:r>
            <a:r>
              <a:rPr lang="en-US" dirty="0"/>
              <a:t> is the hypothesis. </a:t>
            </a:r>
            <a:endParaRPr lang="en-US" dirty="0" smtClean="0"/>
          </a:p>
          <a:p>
            <a:pPr marL="285750" indent="-285750">
              <a:buFont typeface="Arial" panose="020B0604020202020204" pitchFamily="34" charset="0"/>
              <a:buChar char="•"/>
            </a:pPr>
            <a:r>
              <a:rPr lang="en-US" dirty="0"/>
              <a:t>We make </a:t>
            </a:r>
            <a:r>
              <a:rPr lang="en-US" dirty="0" smtClean="0"/>
              <a:t>assumption that </a:t>
            </a:r>
            <a:r>
              <a:rPr lang="en-US" dirty="0"/>
              <a:t>these predictors are independent.</a:t>
            </a:r>
            <a:endParaRPr lang="en-US" dirty="0"/>
          </a:p>
        </p:txBody>
      </p:sp>
      <p:pic>
        <p:nvPicPr>
          <p:cNvPr id="1028" name="Picture 4" descr="https://miro.medium.com/max/1215/1*y1pZM0oYjQfMJt0rDX-RE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0092"/>
            <a:ext cx="7772400" cy="10287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miro.medium.com/max/605/1*Gb2Ifjn1olE5ML6mqY5WNQ.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750443"/>
            <a:ext cx="4610100" cy="102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763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5223"/>
            <a:ext cx="8229600" cy="1066800"/>
          </a:xfrm>
        </p:spPr>
        <p:txBody>
          <a:bodyPr/>
          <a:lstStyle/>
          <a:p>
            <a:r>
              <a:rPr lang="en-US" b="1" u="sng" dirty="0" smtClean="0">
                <a:latin typeface="Constantia" pitchFamily="18" charset="0"/>
              </a:rPr>
              <a:t>K-Nearest Neighbors (KNN)</a:t>
            </a:r>
            <a:endParaRPr lang="en-US" dirty="0"/>
          </a:p>
        </p:txBody>
      </p:sp>
      <p:pic>
        <p:nvPicPr>
          <p:cNvPr id="4" name="Content Placeholder 3"/>
          <p:cNvPicPr>
            <a:picLocks noGrp="1" noChangeAspect="1"/>
          </p:cNvPicPr>
          <p:nvPr>
            <p:ph idx="1"/>
          </p:nvPr>
        </p:nvPicPr>
        <p:blipFill>
          <a:blip r:embed="rId2"/>
          <a:stretch>
            <a:fillRect/>
          </a:stretch>
        </p:blipFill>
        <p:spPr>
          <a:xfrm>
            <a:off x="2285999" y="1752600"/>
            <a:ext cx="4366033" cy="3313112"/>
          </a:xfrm>
          <a:prstGeom prst="rect">
            <a:avLst/>
          </a:prstGeom>
        </p:spPr>
      </p:pic>
      <p:sp>
        <p:nvSpPr>
          <p:cNvPr id="5" name="TextBox 4"/>
          <p:cNvSpPr txBox="1"/>
          <p:nvPr/>
        </p:nvSpPr>
        <p:spPr>
          <a:xfrm>
            <a:off x="628123" y="5152545"/>
            <a:ext cx="7681784" cy="2308324"/>
          </a:xfrm>
          <a:prstGeom prst="rect">
            <a:avLst/>
          </a:prstGeom>
          <a:noFill/>
        </p:spPr>
        <p:txBody>
          <a:bodyPr wrap="square" rtlCol="0">
            <a:spAutoFit/>
          </a:bodyPr>
          <a:lstStyle/>
          <a:p>
            <a:pPr marL="285750" indent="-285750">
              <a:buFont typeface="Arial" panose="020B0604020202020204" pitchFamily="34" charset="0"/>
              <a:buChar char="•"/>
            </a:pPr>
            <a:r>
              <a:rPr lang="en-US" dirty="0"/>
              <a:t>K-Nearest </a:t>
            </a:r>
            <a:r>
              <a:rPr lang="en-US" dirty="0" smtClean="0"/>
              <a:t>Neighbors </a:t>
            </a:r>
            <a:r>
              <a:rPr lang="en-US" dirty="0"/>
              <a:t>is one of the simplest Machine Learning algorithms based on Supervised Learning technique</a:t>
            </a:r>
            <a:r>
              <a:rPr lang="en-US" dirty="0" smtClean="0"/>
              <a:t>.</a:t>
            </a:r>
          </a:p>
          <a:p>
            <a:pPr marL="285750" indent="-285750">
              <a:buFont typeface="Arial" panose="020B0604020202020204" pitchFamily="34" charset="0"/>
              <a:buChar char="•"/>
            </a:pPr>
            <a:r>
              <a:rPr lang="en-US" dirty="0"/>
              <a:t>KNN algorithm at the training phase just stores the dataset and when it gets new data, then it classifies that data into a category </a:t>
            </a:r>
            <a:r>
              <a:rPr lang="en-US" dirty="0" smtClean="0"/>
              <a:t>that has the most neighbors within those k neighbors.</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64338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tretch>
            <a:fillRect/>
          </a:stretch>
        </p:blipFill>
        <p:spPr>
          <a:xfrm>
            <a:off x="685800" y="762000"/>
            <a:ext cx="7848599" cy="5486400"/>
          </a:xfrm>
          <a:prstGeom prst="rect">
            <a:avLst/>
          </a:prstGeom>
          <a:ln>
            <a:noFill/>
          </a:ln>
          <a:effectLst>
            <a:softEdge rad="112500"/>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762000"/>
          </a:xfrm>
        </p:spPr>
        <p:txBody>
          <a:bodyPr>
            <a:normAutofit fontScale="90000"/>
          </a:bodyPr>
          <a:lstStyle/>
          <a:p>
            <a:r>
              <a:rPr lang="en-US" b="1" u="sng" dirty="0" smtClean="0">
                <a:solidFill>
                  <a:schemeClr val="accent2">
                    <a:lumMod val="75000"/>
                  </a:schemeClr>
                </a:solidFill>
                <a:latin typeface="Constantia" pitchFamily="18" charset="0"/>
              </a:rPr>
              <a:t>Result and Discussion:</a:t>
            </a:r>
            <a:r>
              <a:rPr lang="en-US" b="1" dirty="0" smtClean="0"/>
              <a:t/>
            </a:r>
            <a:br>
              <a:rPr lang="en-US" b="1" dirty="0" smtClean="0"/>
            </a:br>
            <a:endParaRPr lang="en-US" dirty="0"/>
          </a:p>
        </p:txBody>
      </p:sp>
      <p:sp>
        <p:nvSpPr>
          <p:cNvPr id="3" name="Content Placeholder 2"/>
          <p:cNvSpPr>
            <a:spLocks noGrp="1"/>
          </p:cNvSpPr>
          <p:nvPr>
            <p:ph idx="1"/>
          </p:nvPr>
        </p:nvSpPr>
        <p:spPr>
          <a:xfrm>
            <a:off x="457200" y="1447800"/>
            <a:ext cx="8229600" cy="4974336"/>
          </a:xfrm>
        </p:spPr>
        <p:txBody>
          <a:bodyPr/>
          <a:lstStyle/>
          <a:p>
            <a:pPr>
              <a:buNone/>
            </a:pPr>
            <a:r>
              <a:rPr lang="en-US" sz="2000" dirty="0" smtClean="0">
                <a:latin typeface="Constantia" pitchFamily="18" charset="0"/>
              </a:rPr>
              <a:t>   After applying out models to the dataset, we got different scores for each model.</a:t>
            </a:r>
          </a:p>
          <a:p>
            <a:pPr>
              <a:buNone/>
            </a:pPr>
            <a:endParaRPr lang="en-US" dirty="0"/>
          </a:p>
        </p:txBody>
      </p:sp>
      <p:pic>
        <p:nvPicPr>
          <p:cNvPr id="4" name="Picture 3"/>
          <p:cNvPicPr/>
          <p:nvPr/>
        </p:nvPicPr>
        <p:blipFill>
          <a:blip r:embed="rId2" cstate="print"/>
          <a:stretch>
            <a:fillRect/>
          </a:stretch>
        </p:blipFill>
        <p:spPr>
          <a:xfrm>
            <a:off x="1219200" y="2438400"/>
            <a:ext cx="6248400" cy="37338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8915400" cy="5791200"/>
          </a:xfrm>
        </p:spPr>
        <p:txBody>
          <a:bodyPr>
            <a:normAutofit/>
          </a:bodyPr>
          <a:lstStyle/>
          <a:p>
            <a:pPr>
              <a:buNone/>
            </a:pPr>
            <a:r>
              <a:rPr lang="en-US" dirty="0" smtClean="0"/>
              <a:t>   </a:t>
            </a:r>
            <a:r>
              <a:rPr lang="en-US" sz="2000" dirty="0" err="1" smtClean="0">
                <a:latin typeface="Constantia" pitchFamily="18" charset="0"/>
              </a:rPr>
              <a:t>RandomForestClassifier</a:t>
            </a:r>
            <a:r>
              <a:rPr lang="en-US" sz="2000" dirty="0" smtClean="0">
                <a:latin typeface="Constantia" pitchFamily="18" charset="0"/>
              </a:rPr>
              <a:t> performing the best with overall accuracy of 0.92 and f1-score averaging 0.90 for all classes. With data of hate and offensive being highly overlapping this little error occurred due to some of the hate tweets classified as offensive and some offensive tweets as hate. Sometimes words like (f**K) are used in day to language which usually is neither, with model not understanding the context of the sentence it classifies it either hate or offensive.</a:t>
            </a:r>
          </a:p>
          <a:p>
            <a:pPr>
              <a:buNone/>
            </a:pPr>
            <a:r>
              <a:rPr lang="en-US" sz="2000" dirty="0" smtClean="0">
                <a:latin typeface="Constantia" pitchFamily="18" charset="0"/>
              </a:rPr>
              <a:t>    Below shows the scores for Random forest Classifier.</a:t>
            </a:r>
          </a:p>
          <a:p>
            <a:pPr>
              <a:buNone/>
            </a:pPr>
            <a:endParaRPr lang="en-US" sz="2000" dirty="0" smtClean="0">
              <a:latin typeface="Constantia" pitchFamily="18" charset="0"/>
            </a:endParaRPr>
          </a:p>
          <a:p>
            <a:pPr>
              <a:buNone/>
            </a:pPr>
            <a:endParaRPr lang="en-US" dirty="0" smtClean="0">
              <a:latin typeface="Constantia" pitchFamily="18" charset="0"/>
            </a:endParaRPr>
          </a:p>
          <a:p>
            <a:pPr>
              <a:buNone/>
            </a:pPr>
            <a:endParaRPr lang="en-US" dirty="0"/>
          </a:p>
        </p:txBody>
      </p:sp>
      <p:pic>
        <p:nvPicPr>
          <p:cNvPr id="4" name="Picture 3"/>
          <p:cNvPicPr/>
          <p:nvPr/>
        </p:nvPicPr>
        <p:blipFill>
          <a:blip r:embed="rId2" cstate="print"/>
          <a:stretch>
            <a:fillRect/>
          </a:stretch>
        </p:blipFill>
        <p:spPr>
          <a:xfrm>
            <a:off x="1066800" y="3581400"/>
            <a:ext cx="6629400" cy="29718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19200"/>
            <a:ext cx="8229600" cy="685800"/>
          </a:xfrm>
        </p:spPr>
        <p:txBody>
          <a:bodyPr>
            <a:normAutofit fontScale="90000"/>
          </a:bodyPr>
          <a:lstStyle/>
          <a:p>
            <a:r>
              <a:rPr lang="en-US" sz="4400" b="1" u="sng" dirty="0" smtClean="0">
                <a:latin typeface="Constantia" pitchFamily="18" charset="0"/>
              </a:rPr>
              <a:t>Conclusion:</a:t>
            </a:r>
            <a:r>
              <a:rPr lang="en-US" b="1" dirty="0" smtClean="0"/>
              <a:t/>
            </a:r>
            <a:br>
              <a:rPr lang="en-US" b="1" dirty="0" smtClean="0"/>
            </a:br>
            <a:endParaRPr lang="en-US" dirty="0"/>
          </a:p>
        </p:txBody>
      </p:sp>
      <p:sp>
        <p:nvSpPr>
          <p:cNvPr id="3" name="Content Placeholder 2"/>
          <p:cNvSpPr>
            <a:spLocks noGrp="1"/>
          </p:cNvSpPr>
          <p:nvPr>
            <p:ph idx="1"/>
          </p:nvPr>
        </p:nvSpPr>
        <p:spPr>
          <a:xfrm>
            <a:off x="609600" y="1828800"/>
            <a:ext cx="7848600" cy="4325112"/>
          </a:xfrm>
        </p:spPr>
        <p:txBody>
          <a:bodyPr>
            <a:normAutofit/>
          </a:bodyPr>
          <a:lstStyle/>
          <a:p>
            <a:pPr>
              <a:buNone/>
            </a:pPr>
            <a:r>
              <a:rPr lang="en-US" sz="2000" dirty="0" smtClean="0"/>
              <a:t>    This project was proved to be very challenging, sometimes tweets with actual label (hate) were classified as being offensive, the reasons were that data was bit biased towards offensive and other reason was that models can’t understand the context of the sentence. Sometimes tweets which were neither were classified as either hate or offensive just because it contained some slang words which are usually used in our day to day life.</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229600" cy="838200"/>
          </a:xfrm>
        </p:spPr>
        <p:txBody>
          <a:bodyPr>
            <a:normAutofit fontScale="90000"/>
          </a:bodyPr>
          <a:lstStyle/>
          <a:p>
            <a:r>
              <a:rPr lang="en-US" sz="4400" b="1" u="sng" dirty="0" smtClean="0">
                <a:latin typeface="Constantia" pitchFamily="18" charset="0"/>
              </a:rPr>
              <a:t>Future Work:</a:t>
            </a:r>
            <a:r>
              <a:rPr lang="en-US" b="1" dirty="0" smtClean="0"/>
              <a:t/>
            </a:r>
            <a:br>
              <a:rPr lang="en-US" b="1" dirty="0" smtClean="0"/>
            </a:br>
            <a:endParaRPr lang="en-US" dirty="0"/>
          </a:p>
        </p:txBody>
      </p:sp>
      <p:sp>
        <p:nvSpPr>
          <p:cNvPr id="3" name="Content Placeholder 2"/>
          <p:cNvSpPr>
            <a:spLocks noGrp="1"/>
          </p:cNvSpPr>
          <p:nvPr>
            <p:ph idx="1"/>
          </p:nvPr>
        </p:nvSpPr>
        <p:spPr>
          <a:xfrm>
            <a:off x="228600" y="1600200"/>
            <a:ext cx="8229600" cy="4325112"/>
          </a:xfrm>
        </p:spPr>
        <p:txBody>
          <a:bodyPr>
            <a:normAutofit/>
          </a:bodyPr>
          <a:lstStyle/>
          <a:p>
            <a:pPr>
              <a:buNone/>
            </a:pPr>
            <a:r>
              <a:rPr lang="en-US" sz="2000" dirty="0" smtClean="0">
                <a:latin typeface="Constantia" pitchFamily="18" charset="0"/>
              </a:rPr>
              <a:t>    As hate speech continues to be a problem, the need for automatic hate speech detection systems becomes more apparent. We presented the current approaches for this task with our models achieving reasonable accuracy. But there is a huge room of improvement, in future we can make our model understand the context of the sentence. This proposed new approach can outperform existing systems at this task. Given all the challenges that remain, there is a need for more research on this problem. Our struggle to make internet safe for everyone continues.</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685800"/>
          </a:xfrm>
        </p:spPr>
        <p:txBody>
          <a:bodyPr>
            <a:normAutofit fontScale="90000"/>
          </a:bodyPr>
          <a:lstStyle/>
          <a:p>
            <a:r>
              <a:rPr lang="en-US" sz="4400" b="1" u="sng" dirty="0" smtClean="0">
                <a:latin typeface="Constantia" pitchFamily="18" charset="0"/>
              </a:rPr>
              <a:t>References:</a:t>
            </a:r>
            <a:r>
              <a:rPr lang="en-US" b="1" dirty="0" smtClean="0"/>
              <a:t/>
            </a:r>
            <a:br>
              <a:rPr lang="en-US" b="1" dirty="0" smtClean="0"/>
            </a:br>
            <a:endParaRPr lang="en-US" dirty="0"/>
          </a:p>
        </p:txBody>
      </p:sp>
      <p:sp>
        <p:nvSpPr>
          <p:cNvPr id="3" name="Rectangle 2"/>
          <p:cNvSpPr/>
          <p:nvPr/>
        </p:nvSpPr>
        <p:spPr>
          <a:xfrm>
            <a:off x="685800" y="1905000"/>
            <a:ext cx="7086600" cy="1938992"/>
          </a:xfrm>
          <a:prstGeom prst="rect">
            <a:avLst/>
          </a:prstGeom>
        </p:spPr>
        <p:txBody>
          <a:bodyPr wrap="square">
            <a:spAutoFit/>
          </a:bodyPr>
          <a:lstStyle/>
          <a:p>
            <a:pPr lvl="0">
              <a:buFont typeface="Wingdings" pitchFamily="2" charset="2"/>
              <a:buChar char="§"/>
            </a:pPr>
            <a:r>
              <a:rPr lang="en-US" sz="2000" u="sng" dirty="0">
                <a:solidFill>
                  <a:srgbClr val="00B0F0"/>
                </a:solidFill>
                <a:latin typeface="Constantia" pitchFamily="18" charset="0"/>
                <a:hlinkClick r:id="rId2"/>
              </a:rPr>
              <a:t>https://thecleverprogrammer.com/2020/08/19/hate-speech-detection-model/</a:t>
            </a:r>
            <a:endParaRPr lang="en-US" sz="2000" dirty="0">
              <a:solidFill>
                <a:srgbClr val="00B0F0"/>
              </a:solidFill>
              <a:latin typeface="Constantia" pitchFamily="18" charset="0"/>
            </a:endParaRPr>
          </a:p>
          <a:p>
            <a:pPr lvl="0">
              <a:buFont typeface="Wingdings" pitchFamily="2" charset="2"/>
              <a:buChar char="§"/>
            </a:pPr>
            <a:r>
              <a:rPr lang="en-US" sz="2000" u="sng" dirty="0">
                <a:solidFill>
                  <a:srgbClr val="00B0F0"/>
                </a:solidFill>
                <a:latin typeface="Constantia" pitchFamily="18" charset="0"/>
                <a:hlinkClick r:id="rId3"/>
              </a:rPr>
              <a:t>https://scikit-learn.org/stable/supervised_learning.html#supervised-learning</a:t>
            </a:r>
            <a:endParaRPr lang="en-US" sz="2000" dirty="0">
              <a:solidFill>
                <a:srgbClr val="00B0F0"/>
              </a:solidFill>
              <a:latin typeface="Constantia" pitchFamily="18" charset="0"/>
            </a:endParaRPr>
          </a:p>
          <a:p>
            <a:pPr lvl="0">
              <a:buFont typeface="Wingdings" pitchFamily="2" charset="2"/>
              <a:buChar char="§"/>
            </a:pPr>
            <a:r>
              <a:rPr lang="en-US" sz="2000" u="sng" dirty="0">
                <a:solidFill>
                  <a:srgbClr val="00B0F0"/>
                </a:solidFill>
                <a:latin typeface="Constantia" pitchFamily="18" charset="0"/>
                <a:hlinkClick r:id="rId4"/>
              </a:rPr>
              <a:t>https://matplotlib.org/</a:t>
            </a:r>
            <a:endParaRPr lang="en-US" sz="2000" dirty="0">
              <a:solidFill>
                <a:srgbClr val="00B0F0"/>
              </a:solidFill>
              <a:latin typeface="Constantia"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utoShape 2" descr="No Hate Speech Network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8" name="AutoShape 4" descr="No Hate Speech Network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70" name="AutoShape 6" descr="No Hate Speech Network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7" descr="download.png"/>
          <p:cNvPicPr>
            <a:picLocks noChangeAspect="1"/>
          </p:cNvPicPr>
          <p:nvPr/>
        </p:nvPicPr>
        <p:blipFill>
          <a:blip r:embed="rId2" cstate="print"/>
          <a:stretch>
            <a:fillRect/>
          </a:stretch>
        </p:blipFill>
        <p:spPr>
          <a:xfrm>
            <a:off x="457200" y="1066800"/>
            <a:ext cx="8077200" cy="4343400"/>
          </a:xfrm>
          <a:prstGeom prst="rect">
            <a:avLst/>
          </a:prstGeom>
        </p:spPr>
      </p:pic>
      <p:sp>
        <p:nvSpPr>
          <p:cNvPr id="9" name="TextBox 8"/>
          <p:cNvSpPr txBox="1"/>
          <p:nvPr/>
        </p:nvSpPr>
        <p:spPr>
          <a:xfrm>
            <a:off x="3733800" y="4114800"/>
            <a:ext cx="3962400" cy="830997"/>
          </a:xfrm>
          <a:prstGeom prst="rect">
            <a:avLst/>
          </a:prstGeom>
          <a:noFill/>
        </p:spPr>
        <p:txBody>
          <a:bodyPr wrap="square" rtlCol="0">
            <a:spAutoFit/>
          </a:bodyPr>
          <a:lstStyle/>
          <a:p>
            <a:r>
              <a:rPr lang="en-US" sz="4800" b="1" dirty="0" smtClean="0"/>
              <a:t>Thank You!</a:t>
            </a:r>
            <a:endParaRPr lang="en-US" sz="4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715962"/>
          </a:xfrm>
        </p:spPr>
        <p:txBody>
          <a:bodyPr>
            <a:normAutofit fontScale="90000"/>
          </a:bodyPr>
          <a:lstStyle/>
          <a:p>
            <a:pPr algn="l"/>
            <a:r>
              <a:rPr lang="en-US" b="1" u="sng" dirty="0">
                <a:latin typeface="Constantia" pitchFamily="18" charset="0"/>
              </a:rPr>
              <a:t>Abstract:</a:t>
            </a:r>
            <a:r>
              <a:rPr lang="en-US" b="1" dirty="0"/>
              <a:t/>
            </a:r>
            <a:br>
              <a:rPr lang="en-US" b="1" dirty="0"/>
            </a:br>
            <a:endParaRPr lang="en-US" dirty="0"/>
          </a:p>
        </p:txBody>
      </p:sp>
      <p:sp>
        <p:nvSpPr>
          <p:cNvPr id="3" name="Content Placeholder 2"/>
          <p:cNvSpPr>
            <a:spLocks noGrp="1"/>
          </p:cNvSpPr>
          <p:nvPr>
            <p:ph idx="1"/>
          </p:nvPr>
        </p:nvSpPr>
        <p:spPr>
          <a:xfrm>
            <a:off x="152400" y="914400"/>
            <a:ext cx="8534400" cy="6553200"/>
          </a:xfrm>
        </p:spPr>
        <p:txBody>
          <a:bodyPr>
            <a:normAutofit/>
          </a:bodyPr>
          <a:lstStyle/>
          <a:p>
            <a:pPr>
              <a:buNone/>
            </a:pPr>
            <a:r>
              <a:rPr lang="en-US" sz="2400" dirty="0" smtClean="0">
                <a:latin typeface="Constantia" pitchFamily="18" charset="0"/>
              </a:rPr>
              <a:t>    </a:t>
            </a:r>
            <a:r>
              <a:rPr lang="en-US" sz="2000" dirty="0" smtClean="0">
                <a:latin typeface="Constantia" pitchFamily="18" charset="0"/>
              </a:rPr>
              <a:t>As </a:t>
            </a:r>
            <a:r>
              <a:rPr lang="en-US" sz="2000" dirty="0">
                <a:latin typeface="Constantia" pitchFamily="18" charset="0"/>
              </a:rPr>
              <a:t>online content continues to grow, so does the spread of hate speech. </a:t>
            </a:r>
            <a:r>
              <a:rPr lang="en-US" sz="2000" dirty="0" err="1">
                <a:latin typeface="Constantia" pitchFamily="18" charset="0"/>
              </a:rPr>
              <a:t>Cyberbullying</a:t>
            </a:r>
            <a:r>
              <a:rPr lang="en-US" sz="2000" dirty="0">
                <a:latin typeface="Constantia" pitchFamily="18" charset="0"/>
              </a:rPr>
              <a:t> is increasing day by day and effecting many people life. Looking at all this we came up with the idea to classify text/tweets into 3 classes. We got the </a:t>
            </a:r>
            <a:r>
              <a:rPr lang="en-US" sz="2000" dirty="0" err="1">
                <a:latin typeface="Constantia" pitchFamily="18" charset="0"/>
              </a:rPr>
              <a:t>kaggle</a:t>
            </a:r>
            <a:r>
              <a:rPr lang="en-US" sz="2000" dirty="0">
                <a:latin typeface="Constantia" pitchFamily="18" charset="0"/>
              </a:rPr>
              <a:t> dataset for </a:t>
            </a:r>
            <a:r>
              <a:rPr lang="en-US" sz="2000" dirty="0" err="1">
                <a:latin typeface="Constantia" pitchFamily="18" charset="0"/>
              </a:rPr>
              <a:t>hatespeach</a:t>
            </a:r>
            <a:r>
              <a:rPr lang="en-US" sz="2000" dirty="0">
                <a:latin typeface="Constantia" pitchFamily="18" charset="0"/>
              </a:rPr>
              <a:t> containing tweets belonging to 3 classes (Hate, Offensive, Neither) all labeled with the count number of people classified them as (Hate, Offensive, Neither). We marked each tweet with the class which was selected by maximum people. We trained several models using that data and compared their scores. Tweets containing offensive words e.g. (F**k you) etc. were classified in offensive class while simple day to day tweets were classified in neither class.  </a:t>
            </a:r>
            <a:endParaRPr lang="en-US" sz="2400" dirty="0">
              <a:latin typeface="Constantia" pitchFamily="18" charset="0"/>
            </a:endParaRPr>
          </a:p>
          <a:p>
            <a:pPr>
              <a:buNone/>
            </a:pPr>
            <a:r>
              <a:rPr lang="en-US" dirty="0" smtClean="0"/>
              <a:t> </a:t>
            </a:r>
            <a:endParaRPr lang="en-US" dirty="0"/>
          </a:p>
        </p:txBody>
      </p:sp>
      <p:pic>
        <p:nvPicPr>
          <p:cNvPr id="6" name="Picture 4" descr="Hate speech regulation on social media: An intractable contemporary  challenge - Research Outreach"/>
          <p:cNvPicPr>
            <a:picLocks noChangeAspect="1" noChangeArrowheads="1"/>
          </p:cNvPicPr>
          <p:nvPr/>
        </p:nvPicPr>
        <p:blipFill>
          <a:blip r:embed="rId2" cstate="print"/>
          <a:srcRect/>
          <a:stretch>
            <a:fillRect/>
          </a:stretch>
        </p:blipFill>
        <p:spPr bwMode="auto">
          <a:xfrm>
            <a:off x="1066800" y="4572000"/>
            <a:ext cx="3505200" cy="2057400"/>
          </a:xfrm>
          <a:prstGeom prst="rect">
            <a:avLst/>
          </a:prstGeom>
          <a:ln>
            <a:noFill/>
          </a:ln>
          <a:effectLst>
            <a:outerShdw blurRad="292100" dist="139700" dir="2700000" algn="tl" rotWithShape="0">
              <a:srgbClr val="333333">
                <a:alpha val="65000"/>
              </a:srgbClr>
            </a:outerShdw>
          </a:effectLst>
        </p:spPr>
      </p:pic>
      <p:pic>
        <p:nvPicPr>
          <p:cNvPr id="7" name="Picture 6" descr="news-30.jpg"/>
          <p:cNvPicPr>
            <a:picLocks noChangeAspect="1"/>
          </p:cNvPicPr>
          <p:nvPr/>
        </p:nvPicPr>
        <p:blipFill>
          <a:blip r:embed="rId3" cstate="print"/>
          <a:stretch>
            <a:fillRect/>
          </a:stretch>
        </p:blipFill>
        <p:spPr>
          <a:xfrm>
            <a:off x="4876800" y="4572000"/>
            <a:ext cx="3352800" cy="19812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685800"/>
          </a:xfrm>
        </p:spPr>
        <p:txBody>
          <a:bodyPr>
            <a:normAutofit fontScale="90000"/>
          </a:bodyPr>
          <a:lstStyle/>
          <a:p>
            <a:pPr algn="l"/>
            <a:r>
              <a:rPr lang="en-US" b="1" u="sng" dirty="0">
                <a:latin typeface="Constantia" pitchFamily="18" charset="0"/>
              </a:rPr>
              <a:t>Introduction:</a:t>
            </a:r>
            <a:r>
              <a:rPr lang="en-US" b="1" dirty="0"/>
              <a:t/>
            </a:r>
            <a:br>
              <a:rPr lang="en-US" b="1" dirty="0"/>
            </a:br>
            <a:endParaRPr lang="en-US" dirty="0"/>
          </a:p>
        </p:txBody>
      </p:sp>
      <p:sp>
        <p:nvSpPr>
          <p:cNvPr id="3" name="Content Placeholder 2"/>
          <p:cNvSpPr>
            <a:spLocks noGrp="1"/>
          </p:cNvSpPr>
          <p:nvPr>
            <p:ph idx="1"/>
          </p:nvPr>
        </p:nvSpPr>
        <p:spPr>
          <a:xfrm>
            <a:off x="381000" y="1524000"/>
            <a:ext cx="7772400" cy="4648200"/>
          </a:xfrm>
        </p:spPr>
        <p:txBody>
          <a:bodyPr>
            <a:normAutofit fontScale="92500" lnSpcReduction="20000"/>
          </a:bodyPr>
          <a:lstStyle/>
          <a:p>
            <a:r>
              <a:rPr lang="en-US" sz="2600" dirty="0">
                <a:latin typeface="Constantia" pitchFamily="18" charset="0"/>
              </a:rPr>
              <a:t>The debate around the regulation of hate speech is still ongoing it is still not clear whether the best response to it is through legal measures, or other methods Regardless of the means of countering it, the evident harm of hate speech makes its detection crucial. Both the volume of content generated online, particularly in social media, and the psychological burden of manual moderation supports the need for the automatic detection of offensive and hateful content.</a:t>
            </a:r>
          </a:p>
          <a:p>
            <a:r>
              <a:rPr lang="en-US" sz="2600" dirty="0">
                <a:latin typeface="Constantia" pitchFamily="18" charset="0"/>
              </a:rPr>
              <a:t>Hate speech is not at all easy to identify, hence the data we used was labeled as hate, offensive, or neither by individuals. That labels were used as benchmarks to train our model. The models we used were Random Forest, Naive </a:t>
            </a:r>
            <a:r>
              <a:rPr lang="en-US" sz="2600" dirty="0" err="1">
                <a:latin typeface="Constantia" pitchFamily="18" charset="0"/>
              </a:rPr>
              <a:t>Bayes</a:t>
            </a:r>
            <a:r>
              <a:rPr lang="en-US" sz="2600" dirty="0">
                <a:latin typeface="Constantia" pitchFamily="18" charset="0"/>
              </a:rPr>
              <a:t>, Logistic Regression, SVM and KNN</a:t>
            </a:r>
          </a:p>
          <a:p>
            <a:pPr>
              <a:buNone/>
            </a:pP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685800"/>
          </a:xfrm>
        </p:spPr>
        <p:txBody>
          <a:bodyPr>
            <a:normAutofit fontScale="90000"/>
          </a:bodyPr>
          <a:lstStyle/>
          <a:p>
            <a:pPr algn="l"/>
            <a:r>
              <a:rPr lang="en-US" b="1" u="sng" dirty="0">
                <a:latin typeface="Constantia" pitchFamily="18" charset="0"/>
              </a:rPr>
              <a:t>Problem Statement:</a:t>
            </a:r>
            <a:r>
              <a:rPr lang="en-US" b="1" dirty="0"/>
              <a:t/>
            </a:r>
            <a:br>
              <a:rPr lang="en-US" b="1" dirty="0"/>
            </a:br>
            <a:endParaRPr lang="en-US" dirty="0"/>
          </a:p>
        </p:txBody>
      </p:sp>
      <p:sp>
        <p:nvSpPr>
          <p:cNvPr id="3" name="Content Placeholder 2"/>
          <p:cNvSpPr>
            <a:spLocks noGrp="1"/>
          </p:cNvSpPr>
          <p:nvPr>
            <p:ph idx="1"/>
          </p:nvPr>
        </p:nvSpPr>
        <p:spPr>
          <a:xfrm>
            <a:off x="228600" y="1143000"/>
            <a:ext cx="4572000" cy="5715000"/>
          </a:xfrm>
        </p:spPr>
        <p:txBody>
          <a:bodyPr anchor="t">
            <a:normAutofit/>
          </a:bodyPr>
          <a:lstStyle/>
          <a:p>
            <a:pPr algn="just">
              <a:buNone/>
            </a:pPr>
            <a:r>
              <a:rPr lang="en-US" dirty="0" smtClean="0"/>
              <a:t>    </a:t>
            </a:r>
            <a:r>
              <a:rPr lang="en-US" sz="2400" dirty="0" smtClean="0">
                <a:latin typeface="Constantia" pitchFamily="18" charset="0"/>
              </a:rPr>
              <a:t>In this project we aimed to build a model through recognizing patterns in the tweets that in turn can identify the offensive content on the social media and remove it so it doesn’t harm the society. Hate content being automatically detected and removed would make the social platform a lot cleaner and useable.</a:t>
            </a:r>
            <a:endParaRPr lang="en-US" dirty="0">
              <a:latin typeface="Constantia" pitchFamily="18" charset="0"/>
            </a:endParaRPr>
          </a:p>
        </p:txBody>
      </p:sp>
      <p:pic>
        <p:nvPicPr>
          <p:cNvPr id="15362" name="Picture 2" descr="Racial bias observed in hate speech detection algorithm from Google |  TechCrunch"/>
          <p:cNvPicPr>
            <a:picLocks noChangeAspect="1" noChangeArrowheads="1"/>
          </p:cNvPicPr>
          <p:nvPr/>
        </p:nvPicPr>
        <p:blipFill>
          <a:blip r:embed="rId2" cstate="print"/>
          <a:srcRect/>
          <a:stretch>
            <a:fillRect/>
          </a:stretch>
        </p:blipFill>
        <p:spPr bwMode="auto">
          <a:xfrm>
            <a:off x="5029200" y="1219200"/>
            <a:ext cx="4114800" cy="4267200"/>
          </a:xfrm>
          <a:prstGeom prst="rect">
            <a:avLst/>
          </a:prstGeom>
          <a:ln>
            <a:noFill/>
          </a:ln>
          <a:effectLst>
            <a:softEdge rad="112500"/>
          </a:effectLst>
        </p:spPr>
      </p:pic>
      <p:sp>
        <p:nvSpPr>
          <p:cNvPr id="9" name="5-Point Star 8"/>
          <p:cNvSpPr/>
          <p:nvPr/>
        </p:nvSpPr>
        <p:spPr>
          <a:xfrm>
            <a:off x="6324600" y="4800600"/>
            <a:ext cx="228600" cy="2286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229600" cy="609600"/>
          </a:xfrm>
        </p:spPr>
        <p:txBody>
          <a:bodyPr>
            <a:normAutofit fontScale="90000"/>
          </a:bodyPr>
          <a:lstStyle/>
          <a:p>
            <a:pPr algn="l"/>
            <a:r>
              <a:rPr lang="en-US" b="1" u="sng" dirty="0">
                <a:latin typeface="Constantia" pitchFamily="18" charset="0"/>
              </a:rPr>
              <a:t>Dataset Description:</a:t>
            </a:r>
            <a:r>
              <a:rPr lang="en-US" b="1" dirty="0"/>
              <a:t/>
            </a:r>
            <a:br>
              <a:rPr lang="en-US" b="1" dirty="0"/>
            </a:br>
            <a:endParaRPr lang="en-US" dirty="0"/>
          </a:p>
        </p:txBody>
      </p:sp>
      <p:sp>
        <p:nvSpPr>
          <p:cNvPr id="3" name="Content Placeholder 2"/>
          <p:cNvSpPr>
            <a:spLocks noGrp="1"/>
          </p:cNvSpPr>
          <p:nvPr>
            <p:ph idx="1"/>
          </p:nvPr>
        </p:nvSpPr>
        <p:spPr>
          <a:xfrm>
            <a:off x="0" y="1066800"/>
            <a:ext cx="8839200" cy="5562600"/>
          </a:xfrm>
        </p:spPr>
        <p:txBody>
          <a:bodyPr>
            <a:normAutofit lnSpcReduction="10000"/>
          </a:bodyPr>
          <a:lstStyle/>
          <a:p>
            <a:pPr>
              <a:buNone/>
            </a:pPr>
            <a:r>
              <a:rPr lang="en-US" dirty="0"/>
              <a:t> </a:t>
            </a:r>
            <a:r>
              <a:rPr lang="en-US" dirty="0" smtClean="0"/>
              <a:t>   </a:t>
            </a:r>
            <a:r>
              <a:rPr lang="en-US" sz="2000" dirty="0" smtClean="0">
                <a:latin typeface="Constantia" pitchFamily="18" charset="0"/>
              </a:rPr>
              <a:t>Dataset </a:t>
            </a:r>
            <a:r>
              <a:rPr lang="en-US" sz="2000" dirty="0">
                <a:latin typeface="Constantia" pitchFamily="18" charset="0"/>
              </a:rPr>
              <a:t>was taken from </a:t>
            </a:r>
            <a:r>
              <a:rPr lang="en-US" sz="2000" dirty="0" err="1">
                <a:latin typeface="Constantia" pitchFamily="18" charset="0"/>
              </a:rPr>
              <a:t>Kaggle</a:t>
            </a:r>
            <a:r>
              <a:rPr lang="en-US" sz="2000" dirty="0">
                <a:latin typeface="Constantia" pitchFamily="18" charset="0"/>
              </a:rPr>
              <a:t> which containing 27K random unprocessed tweets from all over the world , each tweet was marked as how many people classified it as either Hate, offensive or neither. </a:t>
            </a:r>
            <a:endParaRPr lang="en-US" sz="2000" dirty="0" smtClean="0">
              <a:latin typeface="Constantia" pitchFamily="18" charset="0"/>
            </a:endParaRPr>
          </a:p>
          <a:p>
            <a:pPr>
              <a:buNone/>
            </a:pPr>
            <a:endParaRPr lang="en-US" sz="2000" dirty="0" smtClean="0">
              <a:latin typeface="Constantia" pitchFamily="18" charset="0"/>
            </a:endParaRPr>
          </a:p>
          <a:p>
            <a:pPr>
              <a:buNone/>
            </a:pPr>
            <a:endParaRPr lang="en-US" dirty="0">
              <a:latin typeface="Constantia" pitchFamily="18" charset="0"/>
            </a:endParaRPr>
          </a:p>
          <a:p>
            <a:pPr>
              <a:buNone/>
            </a:pPr>
            <a:endParaRPr lang="en-US" dirty="0" smtClean="0"/>
          </a:p>
          <a:p>
            <a:pPr>
              <a:buNone/>
            </a:pPr>
            <a:endParaRPr lang="en-US" dirty="0"/>
          </a:p>
          <a:p>
            <a:pPr>
              <a:buNone/>
            </a:pPr>
            <a:endParaRPr lang="en-US" dirty="0"/>
          </a:p>
          <a:p>
            <a:pPr>
              <a:buNone/>
            </a:pPr>
            <a:endParaRPr lang="en-US" dirty="0"/>
          </a:p>
          <a:p>
            <a:pPr>
              <a:buNone/>
            </a:pPr>
            <a:r>
              <a:rPr lang="en-US" sz="2600" dirty="0" smtClean="0">
                <a:latin typeface="Constantia" pitchFamily="18" charset="0"/>
              </a:rPr>
              <a:t>    </a:t>
            </a:r>
          </a:p>
          <a:p>
            <a:pPr>
              <a:buNone/>
            </a:pPr>
            <a:r>
              <a:rPr lang="en-US" sz="2600" dirty="0" smtClean="0">
                <a:latin typeface="Constantia" pitchFamily="18" charset="0"/>
              </a:rPr>
              <a:t>   </a:t>
            </a:r>
          </a:p>
          <a:p>
            <a:pPr>
              <a:buNone/>
            </a:pPr>
            <a:r>
              <a:rPr lang="en-US" sz="2600" dirty="0" smtClean="0">
                <a:latin typeface="Constantia" pitchFamily="18" charset="0"/>
              </a:rPr>
              <a:t>  </a:t>
            </a:r>
            <a:r>
              <a:rPr lang="en-US" sz="2200" dirty="0" smtClean="0">
                <a:latin typeface="Constantia" pitchFamily="18" charset="0"/>
              </a:rPr>
              <a:t>We </a:t>
            </a:r>
            <a:r>
              <a:rPr lang="en-US" sz="2200" dirty="0">
                <a:latin typeface="Constantia" pitchFamily="18" charset="0"/>
              </a:rPr>
              <a:t>marked the class label with respect to the max count of individuals marked that to a particular class. If 3 individuals marked a particular tweet as hate and only 1 marked a particular tweet as neither, that tweet was marked as hate.</a:t>
            </a:r>
            <a:endParaRPr lang="en-US" sz="2600" dirty="0">
              <a:latin typeface="Constantia" pitchFamily="18" charset="0"/>
            </a:endParaRPr>
          </a:p>
          <a:p>
            <a:pPr>
              <a:buNone/>
            </a:pPr>
            <a:endParaRPr lang="en-US" dirty="0"/>
          </a:p>
        </p:txBody>
      </p:sp>
      <p:pic>
        <p:nvPicPr>
          <p:cNvPr id="4" name="Picture 3"/>
          <p:cNvPicPr/>
          <p:nvPr/>
        </p:nvPicPr>
        <p:blipFill>
          <a:blip r:embed="rId2" cstate="print"/>
          <a:stretch>
            <a:fillRect/>
          </a:stretch>
        </p:blipFill>
        <p:spPr>
          <a:xfrm>
            <a:off x="457200" y="2286000"/>
            <a:ext cx="8153400" cy="2895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609600"/>
          </a:xfrm>
        </p:spPr>
        <p:txBody>
          <a:bodyPr>
            <a:normAutofit fontScale="90000"/>
          </a:bodyPr>
          <a:lstStyle/>
          <a:p>
            <a:r>
              <a:rPr lang="en-US" b="1" u="sng" dirty="0" smtClean="0">
                <a:latin typeface="Constantia" pitchFamily="18" charset="0"/>
              </a:rPr>
              <a:t>Methodology:  </a:t>
            </a:r>
            <a:r>
              <a:rPr lang="en-US" b="1" dirty="0" smtClean="0"/>
              <a:t/>
            </a:r>
            <a:br>
              <a:rPr lang="en-US" b="1" dirty="0" smtClean="0"/>
            </a:br>
            <a:endParaRPr lang="en-US" dirty="0"/>
          </a:p>
        </p:txBody>
      </p:sp>
      <p:sp>
        <p:nvSpPr>
          <p:cNvPr id="3" name="Content Placeholder 2"/>
          <p:cNvSpPr>
            <a:spLocks noGrp="1"/>
          </p:cNvSpPr>
          <p:nvPr>
            <p:ph idx="1"/>
          </p:nvPr>
        </p:nvSpPr>
        <p:spPr>
          <a:xfrm>
            <a:off x="0" y="1066800"/>
            <a:ext cx="8915400" cy="5410200"/>
          </a:xfrm>
        </p:spPr>
        <p:txBody>
          <a:bodyPr>
            <a:normAutofit/>
          </a:bodyPr>
          <a:lstStyle/>
          <a:p>
            <a:pPr>
              <a:buNone/>
            </a:pPr>
            <a:r>
              <a:rPr lang="en-US" sz="2000" dirty="0" smtClean="0">
                <a:latin typeface="Constantia" pitchFamily="18" charset="0"/>
              </a:rPr>
              <a:t>    Starting with the dataset, tweets were in raw text form, containing </a:t>
            </a:r>
            <a:r>
              <a:rPr lang="en-US" sz="2000" dirty="0" err="1" smtClean="0">
                <a:latin typeface="Constantia" pitchFamily="18" charset="0"/>
              </a:rPr>
              <a:t>retweets</a:t>
            </a:r>
            <a:r>
              <a:rPr lang="en-US" sz="2000" dirty="0" smtClean="0">
                <a:latin typeface="Constantia" pitchFamily="18" charset="0"/>
              </a:rPr>
              <a:t>, links, special characters, stop words, white spaces, and @mentions. Tweets were first preprocessed i.e. all the stop words, special characters, white spaces, etc. were removed and were added to the dataset side by side with unprocessed tweets.</a:t>
            </a:r>
          </a:p>
          <a:p>
            <a:pPr>
              <a:buNone/>
            </a:pPr>
            <a:endParaRPr lang="en-US" sz="2000" dirty="0" smtClean="0">
              <a:latin typeface="Constantia" pitchFamily="18" charset="0"/>
            </a:endParaRPr>
          </a:p>
          <a:p>
            <a:pPr>
              <a:buNone/>
            </a:pPr>
            <a:endParaRPr lang="en-US" dirty="0" smtClean="0"/>
          </a:p>
          <a:p>
            <a:pPr>
              <a:buNone/>
            </a:pPr>
            <a:endParaRPr lang="en-US" dirty="0" smtClean="0"/>
          </a:p>
          <a:p>
            <a:pPr>
              <a:buNone/>
            </a:pPr>
            <a:endParaRPr lang="en-US" dirty="0" smtClean="0"/>
          </a:p>
          <a:p>
            <a:pPr>
              <a:buNone/>
            </a:pPr>
            <a:endParaRPr lang="en-US" sz="2000" dirty="0" smtClean="0">
              <a:latin typeface="Constantia" pitchFamily="18" charset="0"/>
            </a:endParaRPr>
          </a:p>
          <a:p>
            <a:pPr>
              <a:buNone/>
            </a:pPr>
            <a:r>
              <a:rPr lang="en-US" sz="2000" dirty="0" smtClean="0">
                <a:latin typeface="Constantia" pitchFamily="18" charset="0"/>
              </a:rPr>
              <a:t>   </a:t>
            </a:r>
          </a:p>
          <a:p>
            <a:r>
              <a:rPr lang="en-US" sz="2000" dirty="0" smtClean="0">
                <a:latin typeface="Constantia" pitchFamily="18" charset="0"/>
              </a:rPr>
              <a:t> Then through </a:t>
            </a:r>
            <a:r>
              <a:rPr lang="en-US" sz="2000" dirty="0" err="1" smtClean="0">
                <a:latin typeface="Constantia" pitchFamily="18" charset="0"/>
              </a:rPr>
              <a:t>TfidfVectorizer</a:t>
            </a:r>
            <a:r>
              <a:rPr lang="en-US" sz="2000" dirty="0" smtClean="0">
                <a:latin typeface="Constantia" pitchFamily="18" charset="0"/>
              </a:rPr>
              <a:t> we converted those processed tweets into tokens and calculated it tf.idf score. Below a matrix is shown where each row    is a vector or tweet and each column is a feature (token). Each cell represents the tf.idf score.</a:t>
            </a:r>
          </a:p>
          <a:p>
            <a:pPr>
              <a:buNone/>
            </a:pPr>
            <a:endParaRPr lang="en-US" dirty="0" smtClean="0"/>
          </a:p>
        </p:txBody>
      </p:sp>
      <p:pic>
        <p:nvPicPr>
          <p:cNvPr id="4" name="Picture 3"/>
          <p:cNvPicPr/>
          <p:nvPr/>
        </p:nvPicPr>
        <p:blipFill>
          <a:blip r:embed="rId2" cstate="print"/>
          <a:stretch>
            <a:fillRect/>
          </a:stretch>
        </p:blipFill>
        <p:spPr>
          <a:xfrm>
            <a:off x="685800" y="2590800"/>
            <a:ext cx="7848600" cy="2438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398264"/>
            <a:ext cx="8915400" cy="2459736"/>
          </a:xfrm>
        </p:spPr>
        <p:txBody>
          <a:bodyPr>
            <a:normAutofit/>
          </a:bodyPr>
          <a:lstStyle/>
          <a:p>
            <a:r>
              <a:rPr lang="en-US" sz="2000" dirty="0" smtClean="0">
                <a:latin typeface="Constantia" pitchFamily="18" charset="0"/>
              </a:rPr>
              <a:t>Then these vectors were split into the splits of 20% and 80% (training and testing data) several models were trained using these training vectors and then were tested using the testing data.</a:t>
            </a:r>
          </a:p>
          <a:p>
            <a:r>
              <a:rPr lang="en-US" sz="2000" dirty="0" smtClean="0">
                <a:latin typeface="Constantia" pitchFamily="18" charset="0"/>
              </a:rPr>
              <a:t>Several parameters were used in order to improve the accuracy and to make sure model doesn’t </a:t>
            </a:r>
            <a:r>
              <a:rPr lang="en-US" sz="2000" dirty="0" err="1" smtClean="0">
                <a:latin typeface="Constantia" pitchFamily="18" charset="0"/>
              </a:rPr>
              <a:t>overfit</a:t>
            </a:r>
            <a:r>
              <a:rPr lang="en-US" sz="2000" dirty="0" smtClean="0">
                <a:latin typeface="Constantia" pitchFamily="18" charset="0"/>
              </a:rPr>
              <a:t> or </a:t>
            </a:r>
            <a:r>
              <a:rPr lang="en-US" sz="2000" dirty="0" err="1" smtClean="0">
                <a:latin typeface="Constantia" pitchFamily="18" charset="0"/>
              </a:rPr>
              <a:t>underfit</a:t>
            </a:r>
            <a:r>
              <a:rPr lang="en-US" sz="2000" dirty="0" smtClean="0">
                <a:latin typeface="Constantia" pitchFamily="18" charset="0"/>
              </a:rPr>
              <a:t>. For </a:t>
            </a:r>
            <a:r>
              <a:rPr lang="en-US" sz="2000" dirty="0" err="1" smtClean="0">
                <a:latin typeface="Constantia" pitchFamily="18" charset="0"/>
              </a:rPr>
              <a:t>knn</a:t>
            </a:r>
            <a:r>
              <a:rPr lang="en-US" sz="2000" dirty="0" smtClean="0">
                <a:latin typeface="Constantia" pitchFamily="18" charset="0"/>
              </a:rPr>
              <a:t> we first found the K with the lowest error and then used that into our model.</a:t>
            </a:r>
          </a:p>
          <a:p>
            <a:pPr>
              <a:buNone/>
            </a:pPr>
            <a:endParaRPr lang="en-US" dirty="0"/>
          </a:p>
        </p:txBody>
      </p:sp>
      <p:pic>
        <p:nvPicPr>
          <p:cNvPr id="4" name="Picture 3"/>
          <p:cNvPicPr/>
          <p:nvPr/>
        </p:nvPicPr>
        <p:blipFill>
          <a:blip r:embed="rId2" cstate="print"/>
          <a:stretch>
            <a:fillRect/>
          </a:stretch>
        </p:blipFill>
        <p:spPr>
          <a:xfrm>
            <a:off x="762000" y="914400"/>
            <a:ext cx="7696200" cy="3200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90600"/>
            <a:ext cx="8229600" cy="1066800"/>
          </a:xfrm>
        </p:spPr>
        <p:txBody>
          <a:bodyPr/>
          <a:lstStyle/>
          <a:p>
            <a:r>
              <a:rPr lang="en-US" b="1" u="sng" dirty="0" smtClean="0">
                <a:latin typeface="Constantia" pitchFamily="18" charset="0"/>
              </a:rPr>
              <a:t>Random Forest</a:t>
            </a:r>
            <a:endParaRPr lang="en-US" dirty="0"/>
          </a:p>
        </p:txBody>
      </p:sp>
      <p:pic>
        <p:nvPicPr>
          <p:cNvPr id="1026" name="Picture 2" descr="Logistic Regression vs Random Forest Classifier - YouTub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8133" y="2249488"/>
            <a:ext cx="7687733"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756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p>
            <a:r>
              <a:rPr lang="en-US" b="1" u="sng" dirty="0" smtClean="0">
                <a:latin typeface="Constantia" pitchFamily="18" charset="0"/>
              </a:rPr>
              <a:t>Support Vector Machine(SVM)</a:t>
            </a:r>
            <a:endParaRPr lang="en-US" dirty="0"/>
          </a:p>
        </p:txBody>
      </p:sp>
      <p:pic>
        <p:nvPicPr>
          <p:cNvPr id="4" name="Content Placeholder 3"/>
          <p:cNvPicPr>
            <a:picLocks noGrp="1" noChangeAspect="1"/>
          </p:cNvPicPr>
          <p:nvPr>
            <p:ph idx="1"/>
          </p:nvPr>
        </p:nvPicPr>
        <p:blipFill>
          <a:blip r:embed="rId2"/>
          <a:stretch>
            <a:fillRect/>
          </a:stretch>
        </p:blipFill>
        <p:spPr>
          <a:xfrm>
            <a:off x="838200" y="1848666"/>
            <a:ext cx="3124200" cy="2758989"/>
          </a:xfrm>
          <a:prstGeom prst="rect">
            <a:avLst/>
          </a:prstGeom>
        </p:spPr>
      </p:pic>
      <p:pic>
        <p:nvPicPr>
          <p:cNvPr id="6" name="Picture 5"/>
          <p:cNvPicPr>
            <a:picLocks noChangeAspect="1"/>
          </p:cNvPicPr>
          <p:nvPr/>
        </p:nvPicPr>
        <p:blipFill>
          <a:blip r:embed="rId3"/>
          <a:stretch>
            <a:fillRect/>
          </a:stretch>
        </p:blipFill>
        <p:spPr>
          <a:xfrm>
            <a:off x="4724400" y="1842914"/>
            <a:ext cx="2999623" cy="2764741"/>
          </a:xfrm>
          <a:prstGeom prst="rect">
            <a:avLst/>
          </a:prstGeom>
        </p:spPr>
      </p:pic>
      <p:sp>
        <p:nvSpPr>
          <p:cNvPr id="8" name="TextBox 7"/>
          <p:cNvSpPr txBox="1"/>
          <p:nvPr/>
        </p:nvSpPr>
        <p:spPr>
          <a:xfrm>
            <a:off x="457200" y="4697969"/>
            <a:ext cx="82296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Support Vector Machine or SVM is one of the most popular Supervised Learning </a:t>
            </a:r>
            <a:r>
              <a:rPr lang="en-US" dirty="0" smtClean="0"/>
              <a:t>algorithms</a:t>
            </a:r>
            <a:r>
              <a:rPr lang="en-US" dirty="0"/>
              <a:t>, which is used for Classification as well as Regression problems.</a:t>
            </a:r>
            <a:endParaRPr lang="en-US" dirty="0" smtClean="0"/>
          </a:p>
          <a:p>
            <a:pPr marL="285750" indent="-285750">
              <a:buFont typeface="Arial" panose="020B0604020202020204" pitchFamily="34" charset="0"/>
              <a:buChar char="•"/>
            </a:pPr>
            <a:r>
              <a:rPr lang="en-US" dirty="0" smtClean="0"/>
              <a:t>The </a:t>
            </a:r>
            <a:r>
              <a:rPr lang="en-US" dirty="0"/>
              <a:t>goal of the SVM algorithm is to create the best line or decision boundary that can segregate n-dimensional space into classes</a:t>
            </a:r>
            <a:r>
              <a:rPr lang="en-US" dirty="0" smtClean="0">
                <a:latin typeface="Constantia" pitchFamily="18" charset="0"/>
              </a:rPr>
              <a:t>.</a:t>
            </a:r>
            <a:endParaRPr lang="en-US" dirty="0">
              <a:latin typeface="Constantia" pitchFamily="18" charset="0"/>
            </a:endParaRPr>
          </a:p>
          <a:p>
            <a:pPr marL="285750" indent="-285750">
              <a:buFont typeface="Arial" panose="020B0604020202020204" pitchFamily="34" charset="0"/>
              <a:buChar char="•"/>
            </a:pPr>
            <a:r>
              <a:rPr lang="en-US" dirty="0"/>
              <a:t>If data is linearly arranged, then we can separate it by using a straight line, but for non-linear data, we cannot draw a single straight line.</a:t>
            </a:r>
          </a:p>
        </p:txBody>
      </p:sp>
    </p:spTree>
    <p:extLst>
      <p:ext uri="{BB962C8B-B14F-4D97-AF65-F5344CB8AC3E}">
        <p14:creationId xmlns:p14="http://schemas.microsoft.com/office/powerpoint/2010/main" val="7041569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869</TotalTime>
  <Words>1237</Words>
  <Application>Microsoft Office PowerPoint</Application>
  <PresentationFormat>On-screen Show (4:3)</PresentationFormat>
  <Paragraphs>70</Paragraphs>
  <Slides>19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Constantia</vt:lpstr>
      <vt:lpstr>Georgia</vt:lpstr>
      <vt:lpstr>Trebuchet MS</vt:lpstr>
      <vt:lpstr>Wingdings</vt:lpstr>
      <vt:lpstr>Wingdings 2</vt:lpstr>
      <vt:lpstr>Urban</vt:lpstr>
      <vt:lpstr>Hate speech detection </vt:lpstr>
      <vt:lpstr>Abstract: </vt:lpstr>
      <vt:lpstr>Introduction: </vt:lpstr>
      <vt:lpstr>Problem Statement: </vt:lpstr>
      <vt:lpstr>Dataset Description: </vt:lpstr>
      <vt:lpstr>Methodology:   </vt:lpstr>
      <vt:lpstr>PowerPoint Presentation</vt:lpstr>
      <vt:lpstr>Random Forest</vt:lpstr>
      <vt:lpstr>Support Vector Machine(SVM)</vt:lpstr>
      <vt:lpstr>Logistic Regression</vt:lpstr>
      <vt:lpstr>Naive Bayes Classifier</vt:lpstr>
      <vt:lpstr>K-Nearest Neighbors (KNN)</vt:lpstr>
      <vt:lpstr>PowerPoint Presentation</vt:lpstr>
      <vt:lpstr>Result and Discussion: </vt:lpstr>
      <vt:lpstr>PowerPoint Presentation</vt:lpstr>
      <vt:lpstr>Conclusion: </vt:lpstr>
      <vt:lpstr>Future Work: </vt:lpstr>
      <vt:lpstr>References: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speech detection</dc:title>
  <dc:creator>24-8-2020</dc:creator>
  <cp:lastModifiedBy>Microsoft account</cp:lastModifiedBy>
  <cp:revision>24</cp:revision>
  <dcterms:created xsi:type="dcterms:W3CDTF">2021-06-04T15:06:24Z</dcterms:created>
  <dcterms:modified xsi:type="dcterms:W3CDTF">2021-06-06T10:53:50Z</dcterms:modified>
</cp:coreProperties>
</file>