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pilogue" panose="020B0604020202020204" charset="0"/>
      <p:regular r:id="rId21"/>
    </p:embeddedFont>
    <p:embeddedFont>
      <p:font typeface="Fraunces Medium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00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Regular Expressions in JavaScript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Understanding RegExp, Patterns, Modifiers, and Methods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104209"/>
            <a:ext cx="225337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  <a:cs typeface="Epilogue Bold" pitchFamily="34" charset="-120"/>
              </a:rPr>
              <a:t>by muniba khan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74214-81CE-44AD-8467-F6243FE2A17D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345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Regular expressions are </a:t>
            </a: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powerful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tools. They're for working with strings.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27526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They help in pattern matching, searching, and replacing text.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3370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Learn regex to improve text processing in JavaScript!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39887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Thank You!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606766"/>
            <a:ext cx="2173724" cy="807958"/>
          </a:xfrm>
          <a:prstGeom prst="roundRect">
            <a:avLst>
              <a:gd name="adj" fmla="val 1179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721167" y="481143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3194328" y="4833580"/>
            <a:ext cx="16749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Learn Regex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3080861" y="5399484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414A70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5528072"/>
            <a:ext cx="4347567" cy="807958"/>
          </a:xfrm>
          <a:prstGeom prst="roundRect">
            <a:avLst>
              <a:gd name="adj" fmla="val 1179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808089" y="573274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3" name="Text 11"/>
          <p:cNvSpPr/>
          <p:nvPr/>
        </p:nvSpPr>
        <p:spPr>
          <a:xfrm>
            <a:off x="5368171" y="5754886"/>
            <a:ext cx="1960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Improve Skills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5254704" y="6320790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414A70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6449378"/>
            <a:ext cx="6521410" cy="807958"/>
          </a:xfrm>
          <a:prstGeom prst="roundRect">
            <a:avLst>
              <a:gd name="adj" fmla="val 1179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3895011" y="665404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7" name="Text 15"/>
          <p:cNvSpPr/>
          <p:nvPr/>
        </p:nvSpPr>
        <p:spPr>
          <a:xfrm>
            <a:off x="7542014" y="6676192"/>
            <a:ext cx="18923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Be Productive</a:t>
            </a:r>
            <a:endParaRPr lang="en-US" sz="2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CEA4B3-F835-4BD9-936A-A12DBAB24363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4923"/>
            <a:ext cx="8424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What are Regular Expressions?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24473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Regular Expressions (RegExp) are patterns. They are used to match character combinations in strings.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653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They help in searching, replacing, and validating text efficiently.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834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They're used in form validation, search functionalities, and text processing.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301490"/>
            <a:ext cx="13042821" cy="1065848"/>
          </a:xfrm>
          <a:prstGeom prst="roundRect">
            <a:avLst>
              <a:gd name="adj" fmla="val 8938"/>
            </a:avLst>
          </a:prstGeom>
          <a:solidFill>
            <a:srgbClr val="181E34"/>
          </a:solidFill>
          <a:ln/>
        </p:spPr>
      </p:sp>
      <p:sp>
        <p:nvSpPr>
          <p:cNvPr id="7" name="Shape 5"/>
          <p:cNvSpPr/>
          <p:nvPr/>
        </p:nvSpPr>
        <p:spPr>
          <a:xfrm>
            <a:off x="782479" y="4301490"/>
            <a:ext cx="13065443" cy="1065848"/>
          </a:xfrm>
          <a:prstGeom prst="roundRect">
            <a:avLst>
              <a:gd name="adj" fmla="val 3192"/>
            </a:avLst>
          </a:prstGeom>
          <a:solidFill>
            <a:srgbClr val="181E34"/>
          </a:solidFill>
          <a:ln/>
        </p:spPr>
      </p:sp>
      <p:sp>
        <p:nvSpPr>
          <p:cNvPr id="8" name="Text 6"/>
          <p:cNvSpPr/>
          <p:nvPr/>
        </p:nvSpPr>
        <p:spPr>
          <a:xfrm>
            <a:off x="1009293" y="4471511"/>
            <a:ext cx="126118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pattern = /hello/;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console.log(pattern.test("hello world")); // true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622488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8569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63473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specific text.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16962" y="5622488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451396" y="58569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Replace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5451396" y="63473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Change the text.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5622488"/>
            <a:ext cx="4196358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874568" y="58569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Validate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74568" y="63473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 the text is correct.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6CDC56-7F50-4E47-8FD3-E4397FD1296B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0622"/>
            <a:ext cx="7574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RegExp Object in JavaScript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23330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JavaScript provides the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RegExp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object to work with regular expressions.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510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There are two ways to create a RegExp object: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691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Literal notation: /pattern/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113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RegExp constructor: new RegExp("pattern")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4629388"/>
            <a:ext cx="13042821" cy="1065848"/>
          </a:xfrm>
          <a:prstGeom prst="roundRect">
            <a:avLst>
              <a:gd name="adj" fmla="val 8938"/>
            </a:avLst>
          </a:prstGeom>
          <a:solidFill>
            <a:srgbClr val="181E34"/>
          </a:solidFill>
          <a:ln/>
        </p:spPr>
      </p:sp>
      <p:sp>
        <p:nvSpPr>
          <p:cNvPr id="8" name="Shape 6"/>
          <p:cNvSpPr/>
          <p:nvPr/>
        </p:nvSpPr>
        <p:spPr>
          <a:xfrm>
            <a:off x="782479" y="4629388"/>
            <a:ext cx="13065443" cy="1065848"/>
          </a:xfrm>
          <a:prstGeom prst="roundRect">
            <a:avLst>
              <a:gd name="adj" fmla="val 3192"/>
            </a:avLst>
          </a:prstGeom>
          <a:solidFill>
            <a:srgbClr val="181E34"/>
          </a:solidFill>
          <a:ln/>
        </p:spPr>
      </p:sp>
      <p:sp>
        <p:nvSpPr>
          <p:cNvPr id="9" name="Text 7"/>
          <p:cNvSpPr/>
          <p:nvPr/>
        </p:nvSpPr>
        <p:spPr>
          <a:xfrm>
            <a:off x="1009293" y="4799409"/>
            <a:ext cx="126118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regex1 = /test/;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regex2 = new RegExp("test");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620553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78860" y="62480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1530906" y="6205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Literal Notation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530906" y="669595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Simple and concise.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8667" y="620553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513737" y="62480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8165783" y="6205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Constructor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65783" y="669595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More flexible.</a:t>
            </a: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7EE71E-743E-446C-8ADC-6ADC6D58B691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6126"/>
            <a:ext cx="8603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Matching Patterns in JavaScript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2548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test()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method: Checks if a pattern exists in a string.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66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match()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method: Returns matched values.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784640"/>
            <a:ext cx="13042821" cy="1428750"/>
          </a:xfrm>
          <a:prstGeom prst="roundRect">
            <a:avLst>
              <a:gd name="adj" fmla="val 6668"/>
            </a:avLst>
          </a:prstGeom>
          <a:solidFill>
            <a:srgbClr val="181E34"/>
          </a:solidFill>
          <a:ln/>
        </p:spPr>
      </p:sp>
      <p:sp>
        <p:nvSpPr>
          <p:cNvPr id="6" name="Shape 4"/>
          <p:cNvSpPr/>
          <p:nvPr/>
        </p:nvSpPr>
        <p:spPr>
          <a:xfrm>
            <a:off x="782479" y="3784640"/>
            <a:ext cx="13065443" cy="1428750"/>
          </a:xfrm>
          <a:prstGeom prst="roundRect">
            <a:avLst>
              <a:gd name="adj" fmla="val 2381"/>
            </a:avLst>
          </a:prstGeom>
          <a:solidFill>
            <a:srgbClr val="181E34"/>
          </a:solidFill>
          <a:ln/>
        </p:spPr>
      </p:sp>
      <p:sp>
        <p:nvSpPr>
          <p:cNvPr id="7" name="Text 5"/>
          <p:cNvSpPr/>
          <p:nvPr/>
        </p:nvSpPr>
        <p:spPr>
          <a:xfrm>
            <a:off x="1009293" y="3954661"/>
            <a:ext cx="126118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text = "JavaScript is awesome!";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console.log(/JavaScript/.test(text)); // true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console.log(text.match(/awesome/)); // ["awesome"]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953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test()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2764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Returns a boolean.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6953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match()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62764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Returns an array.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01CF64-AC7B-4589-A247-F72C89677378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1773"/>
            <a:ext cx="8468797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Modifiers in Regular Expressions</a:t>
            </a:r>
            <a:endParaRPr lang="en-US" sz="4200" b="1" dirty="0"/>
          </a:p>
        </p:txBody>
      </p:sp>
      <p:sp>
        <p:nvSpPr>
          <p:cNvPr id="3" name="Text 1"/>
          <p:cNvSpPr/>
          <p:nvPr/>
        </p:nvSpPr>
        <p:spPr>
          <a:xfrm>
            <a:off x="793790" y="1956078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Modifiers change how regex behaves.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93790" y="254329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Common Modifiers: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93790" y="3130510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 → Case insensitive match.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93790" y="3550682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 → Global match (find all matches).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93790" y="3970853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 → Multiline matching.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793790" y="4558070"/>
            <a:ext cx="13042821" cy="1012746"/>
          </a:xfrm>
          <a:prstGeom prst="roundRect">
            <a:avLst>
              <a:gd name="adj" fmla="val 8937"/>
            </a:avLst>
          </a:prstGeom>
          <a:solidFill>
            <a:srgbClr val="181E34"/>
          </a:solidFill>
          <a:ln/>
        </p:spPr>
      </p:sp>
      <p:sp>
        <p:nvSpPr>
          <p:cNvPr id="9" name="Shape 7"/>
          <p:cNvSpPr/>
          <p:nvPr/>
        </p:nvSpPr>
        <p:spPr>
          <a:xfrm>
            <a:off x="783074" y="4558070"/>
            <a:ext cx="13064252" cy="1012746"/>
          </a:xfrm>
          <a:prstGeom prst="roundRect">
            <a:avLst>
              <a:gd name="adj" fmla="val 3192"/>
            </a:avLst>
          </a:prstGeom>
          <a:solidFill>
            <a:srgbClr val="181E34"/>
          </a:solidFill>
          <a:ln/>
        </p:spPr>
      </p:sp>
      <p:sp>
        <p:nvSpPr>
          <p:cNvPr id="10" name="Text 8"/>
          <p:cNvSpPr/>
          <p:nvPr/>
        </p:nvSpPr>
        <p:spPr>
          <a:xfrm>
            <a:off x="998458" y="4719638"/>
            <a:ext cx="1263348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str = "Hello hello HELLO";</a:t>
            </a:r>
            <a:endParaRPr lang="en-US" sz="165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console.log(str.match(/hello/gi)); // ["Hello", "hello", "HELLO"]</a:t>
            </a:r>
            <a:endParaRPr lang="en-US" sz="16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813227"/>
            <a:ext cx="538639" cy="538639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793790" y="656724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Case Insensitive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793790" y="7033022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Match upper and lowercase.</a:t>
            </a:r>
            <a:endParaRPr lang="en-US" sz="165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108" y="5813227"/>
            <a:ext cx="538639" cy="538639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249108" y="656724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Global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5249108" y="7033022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all matches.</a:t>
            </a:r>
            <a:endParaRPr lang="en-US" sz="165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427" y="5813227"/>
            <a:ext cx="538639" cy="538639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704427" y="656724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Multiline</a:t>
            </a:r>
            <a:endParaRPr lang="en-US" sz="2100" dirty="0"/>
          </a:p>
        </p:txBody>
      </p:sp>
      <p:sp>
        <p:nvSpPr>
          <p:cNvPr id="19" name="Text 14"/>
          <p:cNvSpPr/>
          <p:nvPr/>
        </p:nvSpPr>
        <p:spPr>
          <a:xfrm>
            <a:off x="9704427" y="7033022"/>
            <a:ext cx="4132183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Match across multiple lines.</a:t>
            </a:r>
            <a:endParaRPr lang="en-US" sz="16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502658-A7FA-43ED-9911-5B3303E28419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5938"/>
            <a:ext cx="7833003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Brackets in Regular Expressions</a:t>
            </a:r>
            <a:endParaRPr lang="en-US" sz="4000" b="1" dirty="0"/>
          </a:p>
        </p:txBody>
      </p:sp>
      <p:sp>
        <p:nvSpPr>
          <p:cNvPr id="3" name="Text 1"/>
          <p:cNvSpPr/>
          <p:nvPr/>
        </p:nvSpPr>
        <p:spPr>
          <a:xfrm>
            <a:off x="793790" y="1882140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Brackets ([])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define character sets.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93790" y="2438400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[abc] → Matches any </a:t>
            </a:r>
            <a:r>
              <a:rPr lang="en-US" sz="16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a, b, or c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93790" y="2994660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[0-9] → Matches any digit.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93790" y="3550920"/>
            <a:ext cx="13042821" cy="959406"/>
          </a:xfrm>
          <a:prstGeom prst="roundRect">
            <a:avLst>
              <a:gd name="adj" fmla="val 8937"/>
            </a:avLst>
          </a:prstGeom>
          <a:solidFill>
            <a:srgbClr val="181E34"/>
          </a:solidFill>
          <a:ln/>
        </p:spPr>
      </p:sp>
      <p:sp>
        <p:nvSpPr>
          <p:cNvPr id="7" name="Shape 5"/>
          <p:cNvSpPr/>
          <p:nvPr/>
        </p:nvSpPr>
        <p:spPr>
          <a:xfrm>
            <a:off x="783669" y="3550920"/>
            <a:ext cx="13063061" cy="959406"/>
          </a:xfrm>
          <a:prstGeom prst="roundRect">
            <a:avLst>
              <a:gd name="adj" fmla="val 3192"/>
            </a:avLst>
          </a:prstGeom>
          <a:solidFill>
            <a:srgbClr val="181E34"/>
          </a:solidFill>
          <a:ln/>
        </p:spPr>
      </p:sp>
      <p:sp>
        <p:nvSpPr>
          <p:cNvPr id="8" name="Text 6"/>
          <p:cNvSpPr/>
          <p:nvPr/>
        </p:nvSpPr>
        <p:spPr>
          <a:xfrm>
            <a:off x="987742" y="3703915"/>
            <a:ext cx="12654915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text = "cat, bat, mat";</a:t>
            </a:r>
            <a:endParaRPr lang="en-US" dirty="0"/>
          </a:p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console.log(text.match(/[cb]at/g)); // ["cat", "bat"]</a:t>
            </a: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7303770" y="4739878"/>
            <a:ext cx="22860" cy="2653665"/>
          </a:xfrm>
          <a:prstGeom prst="roundRect">
            <a:avLst>
              <a:gd name="adj" fmla="val 375070"/>
            </a:avLst>
          </a:prstGeom>
          <a:solidFill>
            <a:srgbClr val="414A70"/>
          </a:solidFill>
          <a:ln/>
        </p:spPr>
      </p:sp>
      <p:sp>
        <p:nvSpPr>
          <p:cNvPr id="10" name="Shape 8"/>
          <p:cNvSpPr/>
          <p:nvPr/>
        </p:nvSpPr>
        <p:spPr>
          <a:xfrm>
            <a:off x="6496110" y="5187553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414A70"/>
          </a:solidFill>
          <a:ln/>
        </p:spPr>
      </p:sp>
      <p:sp>
        <p:nvSpPr>
          <p:cNvPr id="11" name="Shape 9"/>
          <p:cNvSpPr/>
          <p:nvPr/>
        </p:nvSpPr>
        <p:spPr>
          <a:xfrm>
            <a:off x="7085588" y="496943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162086" y="5007650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3742730" y="49439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[abc]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793790" y="5385197"/>
            <a:ext cx="55006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Character set.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521952" y="6208157"/>
            <a:ext cx="612338" cy="22860"/>
          </a:xfrm>
          <a:prstGeom prst="roundRect">
            <a:avLst>
              <a:gd name="adj" fmla="val 375070"/>
            </a:avLst>
          </a:prstGeom>
          <a:solidFill>
            <a:srgbClr val="414A70"/>
          </a:solidFill>
          <a:ln/>
        </p:spPr>
      </p:sp>
      <p:sp>
        <p:nvSpPr>
          <p:cNvPr id="16" name="Shape 14"/>
          <p:cNvSpPr/>
          <p:nvPr/>
        </p:nvSpPr>
        <p:spPr>
          <a:xfrm>
            <a:off x="7085588" y="5990034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162086" y="6028253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8335923" y="596455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[0-9]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8335923" y="6405801"/>
            <a:ext cx="55006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Any digit.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0E8951-B2F2-4110-85AC-F0B8740052DA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7350" y="555784"/>
            <a:ext cx="6101358" cy="410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Metacharacters in Regular Expressions</a:t>
            </a:r>
            <a:endParaRPr lang="en-US" sz="2550" b="1" dirty="0"/>
          </a:p>
        </p:txBody>
      </p:sp>
      <p:sp>
        <p:nvSpPr>
          <p:cNvPr id="3" name="Text 1"/>
          <p:cNvSpPr/>
          <p:nvPr/>
        </p:nvSpPr>
        <p:spPr>
          <a:xfrm>
            <a:off x="707350" y="1228963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Special symbols are used in patterns.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07350" y="1586746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 → Matches any character.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07350" y="1842730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^ → Matches start of a string.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07350" y="2098715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$ → Matches end of a string.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07350" y="2354699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\d → Matches any digit (0-9).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07350" y="2610683"/>
            <a:ext cx="13215699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\s → Matches whitespace.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07350" y="2968466"/>
            <a:ext cx="13215699" cy="616982"/>
          </a:xfrm>
          <a:prstGeom prst="roundRect">
            <a:avLst>
              <a:gd name="adj" fmla="val 8944"/>
            </a:avLst>
          </a:prstGeom>
          <a:solidFill>
            <a:srgbClr val="181E34"/>
          </a:solidFill>
          <a:ln/>
        </p:spPr>
      </p:sp>
      <p:sp>
        <p:nvSpPr>
          <p:cNvPr id="10" name="Shape 8"/>
          <p:cNvSpPr/>
          <p:nvPr/>
        </p:nvSpPr>
        <p:spPr>
          <a:xfrm>
            <a:off x="700802" y="2968466"/>
            <a:ext cx="13228796" cy="616982"/>
          </a:xfrm>
          <a:prstGeom prst="roundRect">
            <a:avLst>
              <a:gd name="adj" fmla="val 3194"/>
            </a:avLst>
          </a:prstGeom>
          <a:solidFill>
            <a:srgbClr val="181E34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32128" y="3066931"/>
            <a:ext cx="12966144" cy="420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text = "abc 123";</a:t>
            </a:r>
            <a:endParaRPr lang="en-US" dirty="0"/>
          </a:p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console.log(text.match(/\d+/g)); // ["123"]</a:t>
            </a:r>
            <a:endParaRPr lang="en-US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50" y="3733205"/>
            <a:ext cx="656868" cy="788194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561267" y="3864531"/>
            <a:ext cx="1954443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1561267" y="4148495"/>
            <a:ext cx="12361783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Any character.</a:t>
            </a:r>
            <a:endParaRPr lang="en-US" sz="160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50" y="4521398"/>
            <a:ext cx="656868" cy="788194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1561267" y="4652724"/>
            <a:ext cx="1642229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^</a:t>
            </a:r>
            <a:endParaRPr lang="en-US" dirty="0"/>
          </a:p>
        </p:txBody>
      </p:sp>
      <p:sp>
        <p:nvSpPr>
          <p:cNvPr id="17" name="Text 13"/>
          <p:cNvSpPr/>
          <p:nvPr/>
        </p:nvSpPr>
        <p:spPr>
          <a:xfrm>
            <a:off x="1561267" y="4936688"/>
            <a:ext cx="12361783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Start of string.</a:t>
            </a:r>
            <a:endParaRPr lang="en-US" sz="160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0" y="5309592"/>
            <a:ext cx="656868" cy="788194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561267" y="5440918"/>
            <a:ext cx="1642229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$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1561267" y="5724882"/>
            <a:ext cx="12361783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End of string.</a:t>
            </a:r>
            <a:endParaRPr lang="en-US" sz="1400" dirty="0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0" y="6097786"/>
            <a:ext cx="656868" cy="788194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561267" y="6229112"/>
            <a:ext cx="1642229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\d</a:t>
            </a:r>
            <a:endParaRPr lang="en-US" sz="1400" dirty="0"/>
          </a:p>
        </p:txBody>
      </p:sp>
      <p:sp>
        <p:nvSpPr>
          <p:cNvPr id="23" name="Text 17"/>
          <p:cNvSpPr/>
          <p:nvPr/>
        </p:nvSpPr>
        <p:spPr>
          <a:xfrm>
            <a:off x="1561267" y="6513076"/>
            <a:ext cx="12361783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Any </a:t>
            </a:r>
            <a:r>
              <a:rPr lang="en-US" sz="20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digit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600" dirty="0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350" y="6885980"/>
            <a:ext cx="656868" cy="788194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1561267" y="7017306"/>
            <a:ext cx="1642229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\s</a:t>
            </a:r>
            <a:endParaRPr lang="en-US" sz="1250" dirty="0"/>
          </a:p>
        </p:txBody>
      </p:sp>
      <p:sp>
        <p:nvSpPr>
          <p:cNvPr id="26" name="Text 19"/>
          <p:cNvSpPr/>
          <p:nvPr/>
        </p:nvSpPr>
        <p:spPr>
          <a:xfrm>
            <a:off x="1561267" y="7301270"/>
            <a:ext cx="12361783" cy="2100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Whitespace.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0CB3E-1F0B-4945-8ABA-9189F022D970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3208"/>
            <a:ext cx="5621298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RegExp Properties and Methods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658779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exec()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→ Returns matched array or null.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793790" y="206037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test()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→ Returns true or false.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93790" y="2461974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source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→ Returns regex pattern as a string.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93790" y="286357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flags</a:t>
            </a: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→ Returns regex modifiers.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793790" y="3265170"/>
            <a:ext cx="13042821" cy="928211"/>
          </a:xfrm>
          <a:prstGeom prst="roundRect">
            <a:avLst>
              <a:gd name="adj" fmla="val 6671"/>
            </a:avLst>
          </a:prstGeom>
          <a:solidFill>
            <a:srgbClr val="181E34"/>
          </a:solidFill>
          <a:ln/>
        </p:spPr>
      </p:sp>
      <p:sp>
        <p:nvSpPr>
          <p:cNvPr id="8" name="Shape 6"/>
          <p:cNvSpPr/>
          <p:nvPr/>
        </p:nvSpPr>
        <p:spPr>
          <a:xfrm>
            <a:off x="786527" y="3265170"/>
            <a:ext cx="13057346" cy="928211"/>
          </a:xfrm>
          <a:prstGeom prst="roundRect">
            <a:avLst>
              <a:gd name="adj" fmla="val 2383"/>
            </a:avLst>
          </a:prstGeom>
          <a:solidFill>
            <a:srgbClr val="181E34"/>
          </a:solidFill>
          <a:ln/>
        </p:spPr>
      </p:sp>
      <p:sp>
        <p:nvSpPr>
          <p:cNvPr id="9" name="Text 7"/>
          <p:cNvSpPr/>
          <p:nvPr/>
        </p:nvSpPr>
        <p:spPr>
          <a:xfrm>
            <a:off x="933926" y="3375660"/>
            <a:ext cx="12762548" cy="707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regex = /hello/g;</a:t>
            </a:r>
            <a:endParaRPr lang="en-US" sz="160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console.log(regex.source); // "hello"</a:t>
            </a:r>
            <a:endParaRPr lang="en-US" sz="160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console.log(regex.flags); // "g"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3767495" y="493049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exec()</a:t>
            </a:r>
            <a:endParaRPr lang="en-US" sz="16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4359235"/>
            <a:ext cx="2967157" cy="2967157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6607671" y="4855190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9019818" y="493049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test()</a:t>
            </a:r>
            <a:endParaRPr lang="en-US" sz="16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62" y="4359235"/>
            <a:ext cx="2967157" cy="2967157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8054400" y="5107722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1700" dirty="0"/>
          </a:p>
        </p:txBody>
      </p:sp>
      <p:sp>
        <p:nvSpPr>
          <p:cNvPr id="16" name="Text 12"/>
          <p:cNvSpPr/>
          <p:nvPr/>
        </p:nvSpPr>
        <p:spPr>
          <a:xfrm>
            <a:off x="9019818" y="652462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source</a:t>
            </a:r>
            <a:endParaRPr lang="en-US" sz="16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4359235"/>
            <a:ext cx="2967157" cy="2967157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7801868" y="6554450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1700" dirty="0"/>
          </a:p>
        </p:txBody>
      </p:sp>
      <p:sp>
        <p:nvSpPr>
          <p:cNvPr id="19" name="Text 14"/>
          <p:cNvSpPr/>
          <p:nvPr/>
        </p:nvSpPr>
        <p:spPr>
          <a:xfrm>
            <a:off x="3767495" y="652462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flags</a:t>
            </a:r>
            <a:endParaRPr lang="en-US" sz="16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562" y="4359235"/>
            <a:ext cx="2967157" cy="296715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355140" y="6301919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4BE3A-F9BB-4B18-9E89-9D70865EC2A5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7244"/>
            <a:ext cx="607385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Uses of Regular Expressions</a:t>
            </a:r>
            <a:endParaRPr lang="en-US" sz="3550" b="1" dirty="0"/>
          </a:p>
        </p:txBody>
      </p:sp>
      <p:sp>
        <p:nvSpPr>
          <p:cNvPr id="3" name="Text 1"/>
          <p:cNvSpPr/>
          <p:nvPr/>
        </p:nvSpPr>
        <p:spPr>
          <a:xfrm>
            <a:off x="793790" y="1737122"/>
            <a:ext cx="1304282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Form validation (email, phone number, password).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93790" y="2106097"/>
            <a:ext cx="1304282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Search and replace text in strings.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93790" y="2475071"/>
            <a:ext cx="1304282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Data extraction from text.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93790" y="2844046"/>
            <a:ext cx="1304282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✔</a:t>
            </a: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Input sanitization.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793790" y="3353633"/>
            <a:ext cx="13042821" cy="1143000"/>
          </a:xfrm>
          <a:prstGeom prst="roundRect">
            <a:avLst>
              <a:gd name="adj" fmla="val 6668"/>
            </a:avLst>
          </a:prstGeom>
          <a:solidFill>
            <a:srgbClr val="181E34"/>
          </a:solidFill>
          <a:ln/>
        </p:spPr>
      </p:sp>
      <p:sp>
        <p:nvSpPr>
          <p:cNvPr id="8" name="Shape 6"/>
          <p:cNvSpPr/>
          <p:nvPr/>
        </p:nvSpPr>
        <p:spPr>
          <a:xfrm>
            <a:off x="784741" y="3353633"/>
            <a:ext cx="13060918" cy="1143000"/>
          </a:xfrm>
          <a:prstGeom prst="roundRect">
            <a:avLst>
              <a:gd name="adj" fmla="val 2381"/>
            </a:avLst>
          </a:prstGeom>
          <a:solidFill>
            <a:srgbClr val="181E34"/>
          </a:solidFill>
          <a:ln/>
        </p:spPr>
      </p:sp>
      <p:sp>
        <p:nvSpPr>
          <p:cNvPr id="9" name="Text 7"/>
          <p:cNvSpPr/>
          <p:nvPr/>
        </p:nvSpPr>
        <p:spPr>
          <a:xfrm>
            <a:off x="966192" y="3489722"/>
            <a:ext cx="12698016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email = "test@example.com";</a:t>
            </a:r>
            <a:endParaRPr lang="en-US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let pattern = /^[a-zA-Z0-9._%+-]+@[a-zA-Z0-9.-]+\.[a-zA-Z]{2,}$/;</a:t>
            </a:r>
            <a:endParaRPr lang="en-US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console.log(pattern.test(email)); // true</a:t>
            </a:r>
            <a:endParaRPr lang="en-US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4700707"/>
            <a:ext cx="1614011" cy="646390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3926800" y="4934069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042892" y="4882158"/>
            <a:ext cx="110978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Validation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906804" y="5360194"/>
            <a:ext cx="8884444" cy="11430"/>
          </a:xfrm>
          <a:prstGeom prst="roundRect">
            <a:avLst>
              <a:gd name="adj" fmla="val 666790"/>
            </a:avLst>
          </a:prstGeom>
          <a:solidFill>
            <a:srgbClr val="414A70"/>
          </a:solidFill>
          <a:ln/>
        </p:spPr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5392460"/>
            <a:ext cx="3228022" cy="64639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3926800" y="555617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000" dirty="0"/>
          </a:p>
        </p:txBody>
      </p:sp>
      <p:sp>
        <p:nvSpPr>
          <p:cNvPr id="16" name="Text 12"/>
          <p:cNvSpPr/>
          <p:nvPr/>
        </p:nvSpPr>
        <p:spPr>
          <a:xfrm>
            <a:off x="5849898" y="5573911"/>
            <a:ext cx="74568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713809" y="6051947"/>
            <a:ext cx="8077438" cy="11430"/>
          </a:xfrm>
          <a:prstGeom prst="roundRect">
            <a:avLst>
              <a:gd name="adj" fmla="val 666790"/>
            </a:avLst>
          </a:prstGeom>
          <a:solidFill>
            <a:srgbClr val="414A70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6084213"/>
            <a:ext cx="4842034" cy="64639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3926800" y="6247924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000" dirty="0"/>
          </a:p>
        </p:txBody>
      </p:sp>
      <p:sp>
        <p:nvSpPr>
          <p:cNvPr id="20" name="Text 15"/>
          <p:cNvSpPr/>
          <p:nvPr/>
        </p:nvSpPr>
        <p:spPr>
          <a:xfrm>
            <a:off x="6656903" y="6265664"/>
            <a:ext cx="113514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Extraction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6520815" y="6743700"/>
            <a:ext cx="7270432" cy="11430"/>
          </a:xfrm>
          <a:prstGeom prst="roundRect">
            <a:avLst>
              <a:gd name="adj" fmla="val 666790"/>
            </a:avLst>
          </a:prstGeom>
          <a:solidFill>
            <a:srgbClr val="414A70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775966"/>
            <a:ext cx="6456164" cy="646390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3926681" y="6939677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000" dirty="0"/>
          </a:p>
        </p:txBody>
      </p:sp>
      <p:sp>
        <p:nvSpPr>
          <p:cNvPr id="24" name="Text 18"/>
          <p:cNvSpPr/>
          <p:nvPr/>
        </p:nvSpPr>
        <p:spPr>
          <a:xfrm>
            <a:off x="7463909" y="6957417"/>
            <a:ext cx="129587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Sanitization</a:t>
            </a:r>
            <a:endParaRPr lang="en-US" sz="17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00A81-3E3F-40B4-8AF2-23023C41F68C}"/>
              </a:ext>
            </a:extLst>
          </p:cNvPr>
          <p:cNvSpPr txBox="1"/>
          <p:nvPr/>
        </p:nvSpPr>
        <p:spPr>
          <a:xfrm>
            <a:off x="12502055" y="7756339"/>
            <a:ext cx="2128345" cy="369332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80E2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696</Words>
  <Application>Microsoft Office PowerPoint</Application>
  <PresentationFormat>Custom</PresentationFormat>
  <Paragraphs>136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Epilogue Bold</vt:lpstr>
      <vt:lpstr>Consolas</vt:lpstr>
      <vt:lpstr>Fraunces Medium</vt:lpstr>
      <vt:lpstr>Epilogue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Muniba Javed Khan</cp:lastModifiedBy>
  <cp:revision>7</cp:revision>
  <dcterms:created xsi:type="dcterms:W3CDTF">2025-03-17T09:18:35Z</dcterms:created>
  <dcterms:modified xsi:type="dcterms:W3CDTF">2025-03-17T09:27:03Z</dcterms:modified>
</cp:coreProperties>
</file>