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B7042A-E780-4080-AB77-99D0E487500A}" v="407" dt="2025-02-16T04:42:52.9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64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8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53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54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2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2/15/2025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82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2/15/2025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20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2/15/2025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64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14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2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2/15/2025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0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43" r:id="rId6"/>
    <p:sldLayoutId id="2147483739" r:id="rId7"/>
    <p:sldLayoutId id="2147483740" r:id="rId8"/>
    <p:sldLayoutId id="2147483741" r:id="rId9"/>
    <p:sldLayoutId id="2147483742" r:id="rId10"/>
    <p:sldLayoutId id="214748374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ontiersin.org/journals/cardiovascular-medicine/articles/10.3389/fcvm.2021.616585/ful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26A892-10DB-4D8F-8589-C84BC532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E91BD27-0A21-43ED-80E7-0A40F57C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72946"/>
            <a:ext cx="6721522" cy="6785055"/>
          </a:xfrm>
          <a:custGeom>
            <a:avLst/>
            <a:gdLst>
              <a:gd name="connsiteX0" fmla="*/ 767991 w 6329420"/>
              <a:gd name="connsiteY0" fmla="*/ 731396 h 6389247"/>
              <a:gd name="connsiteX1" fmla="*/ 1299514 w 6329420"/>
              <a:gd name="connsiteY1" fmla="*/ 1262919 h 6389247"/>
              <a:gd name="connsiteX2" fmla="*/ 767991 w 6329420"/>
              <a:gd name="connsiteY2" fmla="*/ 1794442 h 6389247"/>
              <a:gd name="connsiteX3" fmla="*/ 236469 w 6329420"/>
              <a:gd name="connsiteY3" fmla="*/ 1262919 h 6389247"/>
              <a:gd name="connsiteX4" fmla="*/ 767991 w 6329420"/>
              <a:gd name="connsiteY4" fmla="*/ 731396 h 6389247"/>
              <a:gd name="connsiteX5" fmla="*/ 2926094 w 6329420"/>
              <a:gd name="connsiteY5" fmla="*/ 324026 h 6389247"/>
              <a:gd name="connsiteX6" fmla="*/ 3207855 w 6329420"/>
              <a:gd name="connsiteY6" fmla="*/ 605787 h 6389247"/>
              <a:gd name="connsiteX7" fmla="*/ 2926094 w 6329420"/>
              <a:gd name="connsiteY7" fmla="*/ 887548 h 6389247"/>
              <a:gd name="connsiteX8" fmla="*/ 2644333 w 6329420"/>
              <a:gd name="connsiteY8" fmla="*/ 605787 h 6389247"/>
              <a:gd name="connsiteX9" fmla="*/ 2926094 w 6329420"/>
              <a:gd name="connsiteY9" fmla="*/ 324026 h 6389247"/>
              <a:gd name="connsiteX10" fmla="*/ 5761439 w 6329420"/>
              <a:gd name="connsiteY10" fmla="*/ 17664 h 6389247"/>
              <a:gd name="connsiteX11" fmla="*/ 5784727 w 6329420"/>
              <a:gd name="connsiteY11" fmla="*/ 18309 h 6389247"/>
              <a:gd name="connsiteX12" fmla="*/ 6232947 w 6329420"/>
              <a:gd name="connsiteY12" fmla="*/ 102447 h 6389247"/>
              <a:gd name="connsiteX13" fmla="*/ 6329420 w 6329420"/>
              <a:gd name="connsiteY13" fmla="*/ 159335 h 6389247"/>
              <a:gd name="connsiteX14" fmla="*/ 6329420 w 6329420"/>
              <a:gd name="connsiteY14" fmla="*/ 6389247 h 6389247"/>
              <a:gd name="connsiteX15" fmla="*/ 3180387 w 6329420"/>
              <a:gd name="connsiteY15" fmla="*/ 6389247 h 6389247"/>
              <a:gd name="connsiteX16" fmla="*/ 2702967 w 6329420"/>
              <a:gd name="connsiteY16" fmla="*/ 6389247 h 6389247"/>
              <a:gd name="connsiteX17" fmla="*/ 1013739 w 6329420"/>
              <a:gd name="connsiteY17" fmla="*/ 6389247 h 6389247"/>
              <a:gd name="connsiteX18" fmla="*/ 1024183 w 6329420"/>
              <a:gd name="connsiteY18" fmla="*/ 6281366 h 6389247"/>
              <a:gd name="connsiteX19" fmla="*/ 903050 w 6329420"/>
              <a:gd name="connsiteY19" fmla="*/ 5588470 h 6389247"/>
              <a:gd name="connsiteX20" fmla="*/ 273230 w 6329420"/>
              <a:gd name="connsiteY20" fmla="*/ 5151559 h 6389247"/>
              <a:gd name="connsiteX21" fmla="*/ 40189 w 6329420"/>
              <a:gd name="connsiteY21" fmla="*/ 4431326 h 6389247"/>
              <a:gd name="connsiteX22" fmla="*/ 467268 w 6329420"/>
              <a:gd name="connsiteY22" fmla="*/ 3598198 h 6389247"/>
              <a:gd name="connsiteX23" fmla="*/ 3203 w 6329420"/>
              <a:gd name="connsiteY23" fmla="*/ 2797063 h 6389247"/>
              <a:gd name="connsiteX24" fmla="*/ 345913 w 6329420"/>
              <a:gd name="connsiteY24" fmla="*/ 2096653 h 6389247"/>
              <a:gd name="connsiteX25" fmla="*/ 1552774 w 6329420"/>
              <a:gd name="connsiteY25" fmla="*/ 2014542 h 6389247"/>
              <a:gd name="connsiteX26" fmla="*/ 1737708 w 6329420"/>
              <a:gd name="connsiteY26" fmla="*/ 1339596 h 6389247"/>
              <a:gd name="connsiteX27" fmla="*/ 1365343 w 6329420"/>
              <a:gd name="connsiteY27" fmla="*/ 604294 h 6389247"/>
              <a:gd name="connsiteX28" fmla="*/ 1784365 w 6329420"/>
              <a:gd name="connsiteY28" fmla="*/ 110735 h 6389247"/>
              <a:gd name="connsiteX29" fmla="*/ 1881062 w 6329420"/>
              <a:gd name="connsiteY29" fmla="*/ 100098 h 6389247"/>
              <a:gd name="connsiteX30" fmla="*/ 2326675 w 6329420"/>
              <a:gd name="connsiteY30" fmla="*/ 311301 h 6389247"/>
              <a:gd name="connsiteX31" fmla="*/ 2585018 w 6329420"/>
              <a:gd name="connsiteY31" fmla="*/ 1190279 h 6389247"/>
              <a:gd name="connsiteX32" fmla="*/ 2694528 w 6329420"/>
              <a:gd name="connsiteY32" fmla="*/ 1338063 h 6389247"/>
              <a:gd name="connsiteX33" fmla="*/ 2982926 w 6329420"/>
              <a:gd name="connsiteY33" fmla="*/ 1306959 h 6389247"/>
              <a:gd name="connsiteX34" fmla="*/ 3354163 w 6329420"/>
              <a:gd name="connsiteY34" fmla="*/ 881733 h 6389247"/>
              <a:gd name="connsiteX35" fmla="*/ 4299539 w 6329420"/>
              <a:gd name="connsiteY35" fmla="*/ 1304623 h 6389247"/>
              <a:gd name="connsiteX36" fmla="*/ 4625167 w 6329420"/>
              <a:gd name="connsiteY36" fmla="*/ 991486 h 6389247"/>
              <a:gd name="connsiteX37" fmla="*/ 4692533 w 6329420"/>
              <a:gd name="connsiteY37" fmla="*/ 854498 h 6389247"/>
              <a:gd name="connsiteX38" fmla="*/ 5607288 w 6329420"/>
              <a:gd name="connsiteY38" fmla="*/ 28863 h 6389247"/>
              <a:gd name="connsiteX39" fmla="*/ 5761439 w 6329420"/>
              <a:gd name="connsiteY39" fmla="*/ 17664 h 6389247"/>
              <a:gd name="connsiteX40" fmla="*/ 4156539 w 6329420"/>
              <a:gd name="connsiteY40" fmla="*/ 0 h 6389247"/>
              <a:gd name="connsiteX41" fmla="*/ 4663751 w 6329420"/>
              <a:gd name="connsiteY41" fmla="*/ 507212 h 6389247"/>
              <a:gd name="connsiteX42" fmla="*/ 4156539 w 6329420"/>
              <a:gd name="connsiteY42" fmla="*/ 1014424 h 6389247"/>
              <a:gd name="connsiteX43" fmla="*/ 3649327 w 6329420"/>
              <a:gd name="connsiteY43" fmla="*/ 507212 h 6389247"/>
              <a:gd name="connsiteX44" fmla="*/ 4156539 w 6329420"/>
              <a:gd name="connsiteY44" fmla="*/ 0 h 638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329420" h="6389247">
                <a:moveTo>
                  <a:pt x="767991" y="731396"/>
                </a:moveTo>
                <a:cubicBezTo>
                  <a:pt x="1061543" y="731396"/>
                  <a:pt x="1299514" y="969367"/>
                  <a:pt x="1299514" y="1262919"/>
                </a:cubicBezTo>
                <a:cubicBezTo>
                  <a:pt x="1299514" y="1556471"/>
                  <a:pt x="1061543" y="1794442"/>
                  <a:pt x="767991" y="1794442"/>
                </a:cubicBezTo>
                <a:cubicBezTo>
                  <a:pt x="474439" y="1794442"/>
                  <a:pt x="236469" y="1556471"/>
                  <a:pt x="236469" y="1262919"/>
                </a:cubicBezTo>
                <a:cubicBezTo>
                  <a:pt x="236469" y="969367"/>
                  <a:pt x="474439" y="731396"/>
                  <a:pt x="767991" y="731396"/>
                </a:cubicBezTo>
                <a:close/>
                <a:moveTo>
                  <a:pt x="2926094" y="324026"/>
                </a:moveTo>
                <a:cubicBezTo>
                  <a:pt x="3081706" y="324026"/>
                  <a:pt x="3207855" y="450175"/>
                  <a:pt x="3207855" y="605787"/>
                </a:cubicBezTo>
                <a:cubicBezTo>
                  <a:pt x="3207855" y="761399"/>
                  <a:pt x="3081706" y="887548"/>
                  <a:pt x="2926094" y="887548"/>
                </a:cubicBezTo>
                <a:cubicBezTo>
                  <a:pt x="2770482" y="887548"/>
                  <a:pt x="2644333" y="761399"/>
                  <a:pt x="2644333" y="605787"/>
                </a:cubicBezTo>
                <a:cubicBezTo>
                  <a:pt x="2644333" y="450175"/>
                  <a:pt x="2770482" y="324026"/>
                  <a:pt x="2926094" y="324026"/>
                </a:cubicBezTo>
                <a:close/>
                <a:moveTo>
                  <a:pt x="5761439" y="17664"/>
                </a:moveTo>
                <a:lnTo>
                  <a:pt x="5784727" y="18309"/>
                </a:lnTo>
                <a:cubicBezTo>
                  <a:pt x="5972924" y="25037"/>
                  <a:pt x="6119949" y="54449"/>
                  <a:pt x="6232947" y="102447"/>
                </a:cubicBezTo>
                <a:lnTo>
                  <a:pt x="6329420" y="159335"/>
                </a:lnTo>
                <a:lnTo>
                  <a:pt x="6329420" y="6389247"/>
                </a:lnTo>
                <a:lnTo>
                  <a:pt x="3180387" y="6389247"/>
                </a:lnTo>
                <a:lnTo>
                  <a:pt x="2702967" y="6389247"/>
                </a:lnTo>
                <a:lnTo>
                  <a:pt x="1013739" y="6389247"/>
                </a:lnTo>
                <a:lnTo>
                  <a:pt x="1024183" y="6281366"/>
                </a:lnTo>
                <a:cubicBezTo>
                  <a:pt x="1049848" y="6046008"/>
                  <a:pt x="1072512" y="5801284"/>
                  <a:pt x="903050" y="5588470"/>
                </a:cubicBezTo>
                <a:cubicBezTo>
                  <a:pt x="704901" y="5339877"/>
                  <a:pt x="494907" y="5451483"/>
                  <a:pt x="273230" y="5151559"/>
                </a:cubicBezTo>
                <a:cubicBezTo>
                  <a:pt x="109328" y="4929882"/>
                  <a:pt x="-26532" y="4726254"/>
                  <a:pt x="40189" y="4431326"/>
                </a:cubicBezTo>
                <a:cubicBezTo>
                  <a:pt x="129472" y="4036881"/>
                  <a:pt x="470813" y="3882974"/>
                  <a:pt x="467268" y="3598198"/>
                </a:cubicBezTo>
                <a:cubicBezTo>
                  <a:pt x="463239" y="3255890"/>
                  <a:pt x="44217" y="3187318"/>
                  <a:pt x="3203" y="2797063"/>
                </a:cubicBezTo>
                <a:cubicBezTo>
                  <a:pt x="-23550" y="2542509"/>
                  <a:pt x="119641" y="2237671"/>
                  <a:pt x="345913" y="2096653"/>
                </a:cubicBezTo>
                <a:cubicBezTo>
                  <a:pt x="762919" y="1836457"/>
                  <a:pt x="1233029" y="2275545"/>
                  <a:pt x="1552774" y="2014542"/>
                </a:cubicBezTo>
                <a:cubicBezTo>
                  <a:pt x="1743751" y="1858617"/>
                  <a:pt x="1774856" y="1540160"/>
                  <a:pt x="1737708" y="1339596"/>
                </a:cubicBezTo>
                <a:cubicBezTo>
                  <a:pt x="1666877" y="957721"/>
                  <a:pt x="1353739" y="895190"/>
                  <a:pt x="1365343" y="604294"/>
                </a:cubicBezTo>
                <a:cubicBezTo>
                  <a:pt x="1373885" y="388094"/>
                  <a:pt x="1557287" y="161098"/>
                  <a:pt x="1784365" y="110735"/>
                </a:cubicBezTo>
                <a:cubicBezTo>
                  <a:pt x="1816113" y="103643"/>
                  <a:pt x="1848539" y="100098"/>
                  <a:pt x="1881062" y="100098"/>
                </a:cubicBezTo>
                <a:cubicBezTo>
                  <a:pt x="2100564" y="100098"/>
                  <a:pt x="2273329" y="261260"/>
                  <a:pt x="2326675" y="311301"/>
                </a:cubicBezTo>
                <a:cubicBezTo>
                  <a:pt x="2579216" y="547161"/>
                  <a:pt x="2379374" y="836206"/>
                  <a:pt x="2585018" y="1190279"/>
                </a:cubicBezTo>
                <a:cubicBezTo>
                  <a:pt x="2616968" y="1242737"/>
                  <a:pt x="2653624" y="1292213"/>
                  <a:pt x="2694528" y="1338063"/>
                </a:cubicBezTo>
                <a:cubicBezTo>
                  <a:pt x="2775108" y="1429685"/>
                  <a:pt x="2925230" y="1413569"/>
                  <a:pt x="2982926" y="1306959"/>
                </a:cubicBezTo>
                <a:cubicBezTo>
                  <a:pt x="3078253" y="1130728"/>
                  <a:pt x="3169390" y="933143"/>
                  <a:pt x="3354163" y="881733"/>
                </a:cubicBezTo>
                <a:cubicBezTo>
                  <a:pt x="3713394" y="781733"/>
                  <a:pt x="3927255" y="1375615"/>
                  <a:pt x="4299539" y="1304623"/>
                </a:cubicBezTo>
                <a:cubicBezTo>
                  <a:pt x="4454094" y="1275131"/>
                  <a:pt x="4543700" y="1148457"/>
                  <a:pt x="4625167" y="991486"/>
                </a:cubicBezTo>
                <a:cubicBezTo>
                  <a:pt x="4647810" y="947730"/>
                  <a:pt x="4669890" y="901637"/>
                  <a:pt x="4692533" y="854498"/>
                </a:cubicBezTo>
                <a:cubicBezTo>
                  <a:pt x="4762477" y="605422"/>
                  <a:pt x="4865621" y="105095"/>
                  <a:pt x="5607288" y="28863"/>
                </a:cubicBezTo>
                <a:cubicBezTo>
                  <a:pt x="5658191" y="20163"/>
                  <a:pt x="5709812" y="16455"/>
                  <a:pt x="5761439" y="17664"/>
                </a:cubicBezTo>
                <a:close/>
                <a:moveTo>
                  <a:pt x="4156539" y="0"/>
                </a:moveTo>
                <a:cubicBezTo>
                  <a:pt x="4436664" y="0"/>
                  <a:pt x="4663751" y="227087"/>
                  <a:pt x="4663751" y="507212"/>
                </a:cubicBezTo>
                <a:cubicBezTo>
                  <a:pt x="4663751" y="787337"/>
                  <a:pt x="4436664" y="1014424"/>
                  <a:pt x="4156539" y="1014424"/>
                </a:cubicBezTo>
                <a:cubicBezTo>
                  <a:pt x="3876414" y="1014424"/>
                  <a:pt x="3649327" y="787337"/>
                  <a:pt x="3649327" y="507212"/>
                </a:cubicBezTo>
                <a:cubicBezTo>
                  <a:pt x="3649327" y="227087"/>
                  <a:pt x="3876414" y="0"/>
                  <a:pt x="415653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>
            <a:normAutofit/>
          </a:bodyPr>
          <a:lstStyle/>
          <a:p>
            <a:r>
              <a:rPr lang="en-US" dirty="0"/>
              <a:t>ECG Deep Diagnoses &amp; Report Generation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Automatic ECG Diagnostic System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ADD67-3AAA-0B1A-3364-E60E87036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2A6C0-6DF8-AF36-CEAC-452747A21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In this Project, we have developed an AI app which processes 12 Lead ECG sensor data, auto-diagnose the heart diseases or conditions </a:t>
            </a:r>
            <a:r>
              <a:rPr lang="en-US" dirty="0" err="1">
                <a:ea typeface="+mn-lt"/>
                <a:cs typeface="+mn-lt"/>
              </a:rPr>
              <a:t>thorugh</a:t>
            </a:r>
            <a:r>
              <a:rPr lang="en-US" dirty="0">
                <a:ea typeface="+mn-lt"/>
                <a:cs typeface="+mn-lt"/>
              </a:rPr>
              <a:t> deep learning model, and then utilize LLM (gpt-4o-mini) to generate simple ECG reports explaining the diagnosed heart conditions and recommendations for user understanding.</a:t>
            </a:r>
            <a:endParaRPr lang="en-US" dirty="0"/>
          </a:p>
          <a:p>
            <a:r>
              <a:rPr lang="en-US" dirty="0"/>
              <a:t>Technologies Used: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Deep Learning with </a:t>
            </a:r>
            <a:r>
              <a:rPr lang="en-US" dirty="0" err="1">
                <a:ea typeface="+mn-lt"/>
                <a:cs typeface="+mn-lt"/>
              </a:rPr>
              <a:t>tensorflow</a:t>
            </a:r>
            <a:r>
              <a:rPr lang="en-US" dirty="0">
                <a:ea typeface="+mn-lt"/>
                <a:cs typeface="+mn-lt"/>
              </a:rPr>
              <a:t> for building model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gpt-40-mini for report generation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>
                <a:ea typeface="+mn-lt"/>
                <a:cs typeface="+mn-lt"/>
              </a:rPr>
              <a:t>streamlit</a:t>
            </a:r>
            <a:r>
              <a:rPr lang="en-US" dirty="0">
                <a:ea typeface="+mn-lt"/>
                <a:cs typeface="+mn-lt"/>
              </a:rPr>
              <a:t> libraries for building web dashboard app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40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AB9CB-7534-E2C9-0A6D-6527C8875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Flow diagram of Project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153576-B6EE-5DBD-AB6D-C0E3549C8F06}"/>
              </a:ext>
            </a:extLst>
          </p:cNvPr>
          <p:cNvSpPr/>
          <p:nvPr/>
        </p:nvSpPr>
        <p:spPr>
          <a:xfrm>
            <a:off x="797712" y="3433820"/>
            <a:ext cx="1766556" cy="11455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ECG Signals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0412B6-75C3-238E-09EF-25E5FE426B62}"/>
              </a:ext>
            </a:extLst>
          </p:cNvPr>
          <p:cNvSpPr/>
          <p:nvPr/>
        </p:nvSpPr>
        <p:spPr>
          <a:xfrm>
            <a:off x="5215104" y="3422777"/>
            <a:ext cx="1766556" cy="11455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Deep Learning</a:t>
            </a:r>
          </a:p>
          <a:p>
            <a:pPr algn="ctr"/>
            <a:r>
              <a:rPr lang="en-US" dirty="0"/>
              <a:t>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3EA4BC-A4AC-4DD9-00DD-A35A639477FC}"/>
              </a:ext>
            </a:extLst>
          </p:cNvPr>
          <p:cNvSpPr/>
          <p:nvPr/>
        </p:nvSpPr>
        <p:spPr>
          <a:xfrm>
            <a:off x="7346495" y="3422777"/>
            <a:ext cx="1766556" cy="11455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Multilabel</a:t>
            </a:r>
          </a:p>
          <a:p>
            <a:pPr algn="ctr"/>
            <a:r>
              <a:rPr lang="en-US" dirty="0"/>
              <a:t>Classification 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FD5223-9542-4367-DE6E-A0ADF6D542CC}"/>
              </a:ext>
            </a:extLst>
          </p:cNvPr>
          <p:cNvSpPr/>
          <p:nvPr/>
        </p:nvSpPr>
        <p:spPr>
          <a:xfrm>
            <a:off x="9566234" y="3422776"/>
            <a:ext cx="1832816" cy="11013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Report Generation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A0B118-9C06-5F15-A9DC-3DDBB32B0453}"/>
              </a:ext>
            </a:extLst>
          </p:cNvPr>
          <p:cNvSpPr/>
          <p:nvPr/>
        </p:nvSpPr>
        <p:spPr>
          <a:xfrm>
            <a:off x="3050581" y="3433819"/>
            <a:ext cx="1766556" cy="11455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Noise Removal</a:t>
            </a:r>
          </a:p>
          <a:p>
            <a:pPr algn="ctr"/>
            <a:r>
              <a:rPr lang="en-US" dirty="0"/>
              <a:t>&amp; </a:t>
            </a:r>
          </a:p>
          <a:p>
            <a:pPr algn="ctr"/>
            <a:r>
              <a:rPr lang="en-US" dirty="0"/>
              <a:t>Preprocessing</a:t>
            </a:r>
          </a:p>
        </p:txBody>
      </p:sp>
    </p:spTree>
    <p:extLst>
      <p:ext uri="{BB962C8B-B14F-4D97-AF65-F5344CB8AC3E}">
        <p14:creationId xmlns:p14="http://schemas.microsoft.com/office/powerpoint/2010/main" val="2156786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DFCFB-DC75-294D-53B4-B3C3F7257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Model: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58E12-F54C-2F33-A467-20061A355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proposed algorithm for classifying 12-lead ECG with multi-labeling consists of components of data denoising, framing blocking, and dataset balance for data preprocessing and a neural network structure based on ResNet in combination with attention-based bidirectional long short-term memory (</a:t>
            </a:r>
            <a:r>
              <a:rPr lang="en-US" dirty="0" err="1"/>
              <a:t>BiLSTM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4" name="Picture 3" descr="A diagram of a diagram&#10;&#10;AI-generated content may be incorrect.">
            <a:extLst>
              <a:ext uri="{FF2B5EF4-FFF2-40B4-BE49-F238E27FC236}">
                <a16:creationId xmlns:a16="http://schemas.microsoft.com/office/drawing/2014/main" id="{CF59AFD1-149B-4BB0-F847-8C33774CA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823" y="3631456"/>
            <a:ext cx="5102507" cy="25080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62E1FE-A124-8301-234C-B688A4AF31E2}"/>
              </a:ext>
            </a:extLst>
          </p:cNvPr>
          <p:cNvSpPr txBox="1"/>
          <p:nvPr/>
        </p:nvSpPr>
        <p:spPr>
          <a:xfrm>
            <a:off x="6679791" y="4029957"/>
            <a:ext cx="376773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Reference: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  <a:hlinkClick r:id="rId3"/>
              </a:rPr>
              <a:t>https://www.frontiersin.org/journals/cardiovascular-medicine/articles/10.3389/fcvm.2021.616585/full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17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BB9E8-E4DD-3001-6B30-90BB8194C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Dataset: </a:t>
            </a:r>
            <a:r>
              <a:rPr lang="en-US" dirty="0" err="1">
                <a:cs typeface="Posterama"/>
              </a:rPr>
              <a:t>Physionet</a:t>
            </a:r>
            <a:r>
              <a:rPr lang="en-US" dirty="0">
                <a:cs typeface="Posterama"/>
              </a:rPr>
              <a:t> 12 Lead ECG 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16BEE-6FEF-49D5-4D3E-B6AB70EDF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large scale 12-lead electrocardiogram database for arrhythmia study</a:t>
            </a:r>
          </a:p>
          <a:p>
            <a:r>
              <a:rPr lang="en-US" b="1" dirty="0">
                <a:ea typeface="+mn-lt"/>
                <a:cs typeface="+mn-lt"/>
              </a:rPr>
              <a:t>Jianwei Zheng ,  </a:t>
            </a:r>
            <a:r>
              <a:rPr lang="en-US" b="1" dirty="0" err="1">
                <a:ea typeface="+mn-lt"/>
                <a:cs typeface="+mn-lt"/>
              </a:rPr>
              <a:t>Hangyuan</a:t>
            </a:r>
            <a:r>
              <a:rPr lang="en-US" b="1" dirty="0">
                <a:ea typeface="+mn-lt"/>
                <a:cs typeface="+mn-lt"/>
              </a:rPr>
              <a:t> Guo ,  Huimin Chu 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Link: </a:t>
            </a:r>
            <a:r>
              <a:rPr lang="en-US" dirty="0">
                <a:ea typeface="+mn-lt"/>
                <a:cs typeface="+mn-lt"/>
              </a:rPr>
              <a:t>https://physionet.org/content/ecg-arrhythmia/1.0.0/WFDBRecords/01/010/#files-panel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640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2DA10-04C5-8A42-5C9E-CF3789740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Results: </a:t>
            </a:r>
            <a:endParaRPr lang="en-US" dirty="0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CB3472A-1DC1-F5BE-3F1F-DED2BD078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9" y="1962043"/>
            <a:ext cx="5320496" cy="249219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80A2D9-CA3B-A301-6141-01781CCCC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121" y="3211975"/>
            <a:ext cx="7223633" cy="3646026"/>
          </a:xfrm>
          <a:prstGeom prst="rect">
            <a:avLst/>
          </a:prstGeom>
        </p:spPr>
      </p:pic>
      <p:pic>
        <p:nvPicPr>
          <p:cNvPr id="6" name="Picture 5" descr="A graph with blue lines&#10;&#10;AI-generated content may be incorrect.">
            <a:extLst>
              <a:ext uri="{FF2B5EF4-FFF2-40B4-BE49-F238E27FC236}">
                <a16:creationId xmlns:a16="http://schemas.microsoft.com/office/drawing/2014/main" id="{90892AF0-547F-930A-9812-CEE0C7687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8611" y="-96456"/>
            <a:ext cx="6443539" cy="3945039"/>
          </a:xfrm>
          <a:prstGeom prst="rect">
            <a:avLst/>
          </a:prstGeom>
        </p:spPr>
      </p:pic>
      <p:pic>
        <p:nvPicPr>
          <p:cNvPr id="7" name="Picture 6" descr="A screenshot of a computer error&#10;&#10;AI-generated content may be incorrect.">
            <a:extLst>
              <a:ext uri="{FF2B5EF4-FFF2-40B4-BE49-F238E27FC236}">
                <a16:creationId xmlns:a16="http://schemas.microsoft.com/office/drawing/2014/main" id="{1FAE576D-607E-9F60-0ADF-522554C4C4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0076" y="4980293"/>
            <a:ext cx="8111925" cy="187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293199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SplashVTI</vt:lpstr>
      <vt:lpstr>ECG Deep Diagnoses &amp; Report Generation</vt:lpstr>
      <vt:lpstr>Overview</vt:lpstr>
      <vt:lpstr>Flow diagram of Project</vt:lpstr>
      <vt:lpstr>Model: </vt:lpstr>
      <vt:lpstr>Dataset: Physionet 12 Lead ECG Dataset</vt:lpstr>
      <vt:lpstr>Results: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95</cp:revision>
  <dcterms:created xsi:type="dcterms:W3CDTF">2025-02-16T04:21:14Z</dcterms:created>
  <dcterms:modified xsi:type="dcterms:W3CDTF">2025-02-16T04:42:54Z</dcterms:modified>
</cp:coreProperties>
</file>