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9" r:id="rId2"/>
    <p:sldId id="258" r:id="rId3"/>
    <p:sldId id="264" r:id="rId4"/>
    <p:sldId id="274" r:id="rId5"/>
    <p:sldId id="279" r:id="rId6"/>
    <p:sldId id="280" r:id="rId7"/>
    <p:sldId id="281" r:id="rId8"/>
    <p:sldId id="284" r:id="rId9"/>
    <p:sldId id="285" r:id="rId10"/>
    <p:sldId id="286" r:id="rId11"/>
    <p:sldId id="287" r:id="rId12"/>
    <p:sldId id="294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86200" y="8548688"/>
            <a:ext cx="2971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8548688"/>
            <a:ext cx="2971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41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86200" y="8548688"/>
            <a:ext cx="2971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8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548688"/>
            <a:ext cx="2971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25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000" i="1"/>
              <a:t>3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91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6200" y="8548688"/>
            <a:ext cx="2971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5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548688"/>
            <a:ext cx="2971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07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548688"/>
            <a:ext cx="2971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13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548688"/>
            <a:ext cx="2971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955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548688"/>
            <a:ext cx="2971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12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548688"/>
            <a:ext cx="2971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28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F8F8F8"/>
                </a:solidFill>
              </a:rPr>
              <a:t>https://sahibulsaif.wordpress.com/wisdom/bismillah-nature/</a:t>
            </a:r>
            <a:endParaRPr lang="en-GB" sz="11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120046" y="2382004"/>
            <a:ext cx="11856658" cy="3678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 vs. multi-valued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PERSON entity. The person it represents has (one) SSN, (one) date of birth, (one, although composite) name, etc. But that person may have zero or more academic degrees, dependents. 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model this via attributes Academic Degrees, Dependents.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is to allow such attributes to be multi-valued, which is to say that we assign to them a set of values rather than a single value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distinguish a multi-valued attribute from a single-valued one, it is customary to enclose the former within curly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PERSON(SSN, Name,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BirthDate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(Month, Day, Year), {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AcademicDegrees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(School, Level, Year) }, { Dependents }, ...)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ER Model - Attributes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580860" y="2277899"/>
            <a:ext cx="11029950" cy="3678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vs Derived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for the derived attribute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the stored attribute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'Date of birth' of a person is a stored attribute. The value for the attribute 'AGE' can be derived by subtracting the 'Date of Birth'(DOB) from the current date. </a:t>
            </a:r>
          </a:p>
          <a:p>
            <a:pPr marL="0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attribute supplies a value to the related attribute.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ER Model - Attributes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64168" y="950496"/>
            <a:ext cx="11702716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/>
              <a:t>Entity with a </a:t>
            </a:r>
            <a:r>
              <a:rPr lang="en-US" altLang="en-US" sz="2800" b="1" dirty="0"/>
              <a:t>multivalued attribute </a:t>
            </a:r>
            <a:r>
              <a:rPr lang="en-US" altLang="en-US" dirty="0"/>
              <a:t>(Skill) and </a:t>
            </a:r>
            <a:r>
              <a:rPr lang="en-US" altLang="en-US" sz="2800" b="1" dirty="0" smtClean="0"/>
              <a:t>derived attribute</a:t>
            </a:r>
            <a:r>
              <a:rPr lang="en-US" altLang="en-US" sz="2800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Years_Employed</a:t>
            </a:r>
            <a:r>
              <a:rPr lang="en-US" altLang="en-US" dirty="0"/>
              <a:t>)</a:t>
            </a:r>
          </a:p>
        </p:txBody>
      </p:sp>
      <p:pic>
        <p:nvPicPr>
          <p:cNvPr id="36868" name="Picture 6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17295"/>
            <a:ext cx="82296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3" name="Group 11"/>
          <p:cNvGrpSpPr>
            <a:grpSpLocks/>
          </p:cNvGrpSpPr>
          <p:nvPr/>
        </p:nvGrpSpPr>
        <p:grpSpPr bwMode="auto">
          <a:xfrm>
            <a:off x="1828800" y="4379495"/>
            <a:ext cx="3556000" cy="2027238"/>
            <a:chOff x="288" y="2736"/>
            <a:chExt cx="2240" cy="1277"/>
          </a:xfrm>
        </p:grpSpPr>
        <p:sp>
          <p:nvSpPr>
            <p:cNvPr id="36877" name="Text Box 9"/>
            <p:cNvSpPr txBox="1">
              <a:spLocks noChangeArrowheads="1"/>
            </p:cNvSpPr>
            <p:nvPr/>
          </p:nvSpPr>
          <p:spPr bwMode="auto">
            <a:xfrm>
              <a:off x="288" y="3552"/>
              <a:ext cx="2240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Derived </a:t>
              </a:r>
            </a:p>
            <a:p>
              <a:r>
                <a:rPr lang="en-US" altLang="en-US" sz="1800">
                  <a:solidFill>
                    <a:srgbClr val="FF0000"/>
                  </a:solidFill>
                </a:rPr>
                <a:t>from date employed and current date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36878" name="Line 10"/>
            <p:cNvSpPr>
              <a:spLocks noChangeShapeType="1"/>
            </p:cNvSpPr>
            <p:nvPr/>
          </p:nvSpPr>
          <p:spPr bwMode="auto">
            <a:xfrm flipV="1">
              <a:off x="864" y="2736"/>
              <a:ext cx="144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3429000" y="3312695"/>
            <a:ext cx="91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8689" name="Group 17"/>
          <p:cNvGrpSpPr>
            <a:grpSpLocks/>
          </p:cNvGrpSpPr>
          <p:nvPr/>
        </p:nvGrpSpPr>
        <p:grpSpPr bwMode="auto">
          <a:xfrm>
            <a:off x="7315201" y="4531896"/>
            <a:ext cx="2519363" cy="2016967"/>
            <a:chOff x="288" y="2736"/>
            <a:chExt cx="1587" cy="1751"/>
          </a:xfrm>
        </p:grpSpPr>
        <p:sp>
          <p:nvSpPr>
            <p:cNvPr id="36873" name="Text Box 18"/>
            <p:cNvSpPr txBox="1">
              <a:spLocks noChangeArrowheads="1"/>
            </p:cNvSpPr>
            <p:nvPr/>
          </p:nvSpPr>
          <p:spPr bwMode="auto">
            <a:xfrm>
              <a:off x="288" y="3552"/>
              <a:ext cx="1587" cy="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Multivalued:</a:t>
              </a:r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altLang="en-US" sz="2000">
                  <a:solidFill>
                    <a:srgbClr val="FF0000"/>
                  </a:solidFill>
                </a:rPr>
                <a:t>an employee can have </a:t>
              </a:r>
            </a:p>
            <a:p>
              <a:r>
                <a:rPr lang="en-US" altLang="en-US" sz="2000">
                  <a:solidFill>
                    <a:srgbClr val="FF0000"/>
                  </a:solidFill>
                </a:rPr>
                <a:t>more than one skill</a:t>
              </a:r>
            </a:p>
          </p:txBody>
        </p:sp>
        <p:sp>
          <p:nvSpPr>
            <p:cNvPr id="36874" name="Line 19"/>
            <p:cNvSpPr>
              <a:spLocks noChangeShapeType="1"/>
            </p:cNvSpPr>
            <p:nvPr/>
          </p:nvSpPr>
          <p:spPr bwMode="auto">
            <a:xfrm flipV="1">
              <a:off x="864" y="2736"/>
              <a:ext cx="144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90323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929063" y="1033882"/>
            <a:ext cx="332105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sz="3200" b="1"/>
              <a:t>composite</a:t>
            </a:r>
            <a:r>
              <a:rPr lang="en-US" altLang="en-US"/>
              <a:t> attribute</a:t>
            </a:r>
          </a:p>
        </p:txBody>
      </p:sp>
      <p:pic>
        <p:nvPicPr>
          <p:cNvPr id="30724" name="Picture 6" descr="mc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63" y="1692694"/>
            <a:ext cx="883920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217989" y="2443582"/>
            <a:ext cx="2606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9900"/>
                </a:solidFill>
              </a:rPr>
              <a:t>An attribute broken into component parts</a:t>
            </a:r>
          </a:p>
        </p:txBody>
      </p:sp>
    </p:spTree>
    <p:extLst>
      <p:ext uri="{BB962C8B-B14F-4D97-AF65-F5344CB8AC3E}">
        <p14:creationId xmlns:p14="http://schemas.microsoft.com/office/powerpoint/2010/main" val="1225510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85" y="2800657"/>
            <a:ext cx="10058400" cy="1257328"/>
          </a:xfrm>
        </p:spPr>
        <p:txBody>
          <a:bodyPr>
            <a:normAutofit/>
          </a:bodyPr>
          <a:lstStyle/>
          <a:p>
            <a:pPr algn="ctr"/>
            <a:r>
              <a:rPr lang="en-US" sz="4000" i="0" dirty="0" smtClean="0"/>
              <a:t>ER Modeling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80471" y="2839986"/>
            <a:ext cx="8401429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8629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this lecture, you will learn the following aspects of ER Model: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 types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Entity Instances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Attributes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Types of Attributes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ER Model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312821" y="2213811"/>
            <a:ext cx="1147812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design: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 Model is used at this stage.) 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entities and relationships in the enterprise?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information about these entities and relationships should we store in the database?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integrity constraints or business rules that hold? 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‘schema’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ER Model can be represented pictorially (ER diagrams).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 diagram can be mapped into a relational schema.</a:t>
            </a:r>
          </a:p>
          <a:p>
            <a:pPr algn="just" eaLnBrk="1" hangingPunct="1">
              <a:lnSpc>
                <a:spcPct val="150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137" y="2003846"/>
            <a:ext cx="114300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place, object, event, concept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(corresponds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Type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collection of entities (often corresponds to a table)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property or characteristic of an entity type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(corresponds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instance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link between entities (corresponds to primary key-foreign key equivalencies in related tables)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type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category of relationship…link between entity types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ER Model Basics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390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part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09535"/>
            <a:ext cx="54102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736726" y="2455610"/>
            <a:ext cx="1235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Entity symbols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524000" y="4624135"/>
            <a:ext cx="175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Relationship symbols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8915400" y="3862135"/>
            <a:ext cx="144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Attribute symbols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8781955" y="2455609"/>
            <a:ext cx="31624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A special entity that is also a relationship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ER Model – Chen Notation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50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42" grpId="0" autoUpdateAnimBg="0"/>
      <p:bldP spid="18443" grpId="0" autoUpdateAnimBg="0"/>
      <p:bldP spid="184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21368" y="3029702"/>
            <a:ext cx="11149263" cy="41148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Entity: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object distinguishable from other objects. An entity is described (in DB) using a set of attributes.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Set: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similar entities.  E.g., all employees.  </a:t>
            </a:r>
          </a:p>
          <a:p>
            <a:pPr lvl="1" eaLnBrk="1" hangingPunct="1">
              <a:buSzPct val="75000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entities in an entity set have the same set of attributes.  </a:t>
            </a:r>
          </a:p>
          <a:p>
            <a:pPr lvl="1" eaLnBrk="1" hangingPunct="1">
              <a:buSzPct val="75000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entity set has a key.</a:t>
            </a:r>
          </a:p>
          <a:p>
            <a:pPr lvl="1" eaLnBrk="1" hangingPunct="1">
              <a:buSzPct val="75000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 has a domain.</a:t>
            </a:r>
          </a:p>
        </p:txBody>
      </p:sp>
      <p:grpSp>
        <p:nvGrpSpPr>
          <p:cNvPr id="15366" name="Group 18"/>
          <p:cNvGrpSpPr>
            <a:grpSpLocks/>
          </p:cNvGrpSpPr>
          <p:nvPr/>
        </p:nvGrpSpPr>
        <p:grpSpPr bwMode="auto">
          <a:xfrm>
            <a:off x="6026150" y="1384300"/>
            <a:ext cx="4406900" cy="1663700"/>
            <a:chOff x="2836" y="196"/>
            <a:chExt cx="2776" cy="1048"/>
          </a:xfrm>
        </p:grpSpPr>
        <p:grpSp>
          <p:nvGrpSpPr>
            <p:cNvPr id="15367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15377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378" name="Rectangle 7"/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9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Employees</a:t>
                </a:r>
              </a:p>
            </p:txBody>
          </p:sp>
        </p:grpSp>
        <p:sp>
          <p:nvSpPr>
            <p:cNvPr id="15368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5369" name="Rectangle 10"/>
            <p:cNvSpPr>
              <a:spLocks noChangeArrowheads="1"/>
            </p:cNvSpPr>
            <p:nvPr/>
          </p:nvSpPr>
          <p:spPr bwMode="auto">
            <a:xfrm>
              <a:off x="3010" y="400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 b="1" u="sng">
                  <a:solidFill>
                    <a:schemeClr val="tx2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15370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5371" name="Oval 12"/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5372" name="Rectangle 13"/>
            <p:cNvSpPr>
              <a:spLocks noChangeArrowheads="1"/>
            </p:cNvSpPr>
            <p:nvPr/>
          </p:nvSpPr>
          <p:spPr bwMode="auto">
            <a:xfrm>
              <a:off x="3923" y="257"/>
              <a:ext cx="5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15373" name="Rectangle 14"/>
            <p:cNvSpPr>
              <a:spLocks noChangeArrowheads="1"/>
            </p:cNvSpPr>
            <p:nvPr/>
          </p:nvSpPr>
          <p:spPr bwMode="auto">
            <a:xfrm>
              <a:off x="5075" y="402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6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ER Model Basics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902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0337" y="2460461"/>
            <a:ext cx="11029950" cy="36782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property or characteristic of an entity type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 of attributes: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versus Composite Attribute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Single-Valued versus Multivalued Attribute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versus Derived Attributes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ER Model - Attributes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759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371142" y="2869534"/>
            <a:ext cx="11354466" cy="36782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vs Composite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atomic attribute is indivisible or indecomposable. 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composite attribute is one that is composed of smaller parts. </a:t>
            </a:r>
          </a:p>
          <a:p>
            <a:pPr marL="0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BirthDate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can be viewed as being composed of (sub-)attributes month, day, and year (each of which would probably be viewed as being atomic). </a:t>
            </a:r>
          </a:p>
          <a:p>
            <a:pPr marL="0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An Address attribute can be viewed as being composed of (sub-)attributes for street address, city, state, and zip code. A street address can itself be viewed as being composed of a number, street name, and apartment number. </a:t>
            </a:r>
          </a:p>
          <a:p>
            <a:pPr marL="0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ER Model - Attributes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761</TotalTime>
  <Words>669</Words>
  <Application>Microsoft Office PowerPoint</Application>
  <PresentationFormat>Custom</PresentationFormat>
  <Paragraphs>79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PowerPoint Presentation</vt:lpstr>
      <vt:lpstr>ER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78</cp:revision>
  <dcterms:created xsi:type="dcterms:W3CDTF">2016-08-25T05:41:22Z</dcterms:created>
  <dcterms:modified xsi:type="dcterms:W3CDTF">2020-09-28T13:16:28Z</dcterms:modified>
</cp:coreProperties>
</file>