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sldIdLst>
    <p:sldId id="259" r:id="rId2"/>
    <p:sldId id="258" r:id="rId3"/>
    <p:sldId id="264" r:id="rId4"/>
    <p:sldId id="274" r:id="rId5"/>
    <p:sldId id="275" r:id="rId6"/>
    <p:sldId id="281" r:id="rId7"/>
    <p:sldId id="282" r:id="rId8"/>
    <p:sldId id="283" r:id="rId9"/>
    <p:sldId id="284" r:id="rId10"/>
    <p:sldId id="286" r:id="rId11"/>
    <p:sldId id="287" r:id="rId12"/>
    <p:sldId id="288" r:id="rId13"/>
    <p:sldId id="289" r:id="rId14"/>
    <p:sldId id="290" r:id="rId15"/>
    <p:sldId id="291" r:id="rId16"/>
    <p:sldId id="292" r:id="rId17"/>
    <p:sldId id="293" r:id="rId18"/>
    <p:sldId id="277" r:id="rId19"/>
    <p:sldId id="278" r:id="rId20"/>
    <p:sldId id="279" r:id="rId21"/>
    <p:sldId id="280"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2B335-0BB9-4DC4-8723-0D5284AE3916}" type="datetimeFigureOut">
              <a:rPr lang="en-GB" smtClean="0"/>
              <a:t>28/09/2020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A8F84-D1B7-4DE5-8F32-C916319DA00B}" type="slidenum">
              <a:rPr lang="en-GB" smtClean="0"/>
              <a:t>‹#›</a:t>
            </a:fld>
            <a:endParaRPr lang="en-GB"/>
          </a:p>
        </p:txBody>
      </p:sp>
    </p:spTree>
    <p:extLst>
      <p:ext uri="{BB962C8B-B14F-4D97-AF65-F5344CB8AC3E}">
        <p14:creationId xmlns:p14="http://schemas.microsoft.com/office/powerpoint/2010/main" val="394433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B7FB8-8542-42B7-9843-BA7C35867620}" type="slidenum">
              <a:rPr lang="en-US" altLang="en-US"/>
              <a:pPr/>
              <a:t>7</a:t>
            </a:fld>
            <a:endParaRPr lang="en-US" alt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2673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2BBD4-67C8-4D69-A72F-79C28DA2C83B}" type="slidenum">
              <a:rPr lang="en-US" altLang="en-US"/>
              <a:pPr/>
              <a:t>16</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09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A5770-E2C2-4B0C-AB3C-C469619C0176}" type="slidenum">
              <a:rPr lang="en-US" altLang="en-US"/>
              <a:pPr/>
              <a:t>17</a:t>
            </a:fld>
            <a:endParaRPr lang="en-US" alt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882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86626-3EB9-4656-9FBE-5F7FAB183E92}" type="slidenum">
              <a:rPr lang="en-US" altLang="en-US"/>
              <a:pPr/>
              <a:t>8</a:t>
            </a:fld>
            <a:endParaRPr lang="en-US" alt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28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D61DC-BDD9-417B-AC22-AE2A9A815304}" type="slidenum">
              <a:rPr lang="en-US" altLang="en-US"/>
              <a:pPr/>
              <a:t>9</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9926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595794-20D4-4174-BEA5-F33E4A877D08}" type="slidenum">
              <a:rPr lang="en-US" altLang="en-US"/>
              <a:pPr/>
              <a:t>10</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6730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B9C53-947F-4B03-8D12-C8509E59E8C1}" type="slidenum">
              <a:rPr lang="en-US" altLang="en-US"/>
              <a:pPr/>
              <a:t>11</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4376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BB279F-2AE1-482F-B343-5F2C37E21974}" type="slidenum">
              <a:rPr lang="en-US" altLang="en-US"/>
              <a:pPr/>
              <a:t>12</a:t>
            </a:fld>
            <a:endParaRPr lang="en-US" alt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5486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10B918-0CE9-421B-B1C6-4026FBC7105F}" type="slidenum">
              <a:rPr lang="en-US" altLang="en-US"/>
              <a:pPr/>
              <a:t>13</a:t>
            </a:fld>
            <a:endParaRPr lang="en-US" alt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92585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15BD53-7F64-4E72-B8CA-82DF0CE9043D}" type="slidenum">
              <a:rPr lang="en-US" altLang="en-US"/>
              <a:pPr/>
              <a:t>14</a:t>
            </a:fld>
            <a:endParaRPr lang="en-US" alt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84753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A8CEB8-EBA3-455D-AE2A-F6EDDC0221AD}" type="slidenum">
              <a:rPr lang="en-US" altLang="en-US"/>
              <a:pPr/>
              <a:t>15</a:t>
            </a:fld>
            <a:endParaRPr lang="en-US" alt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431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1848466092"/>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685573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a:xfrm>
            <a:off x="774923" y="5951811"/>
            <a:ext cx="7896279" cy="365125"/>
          </a:xfrm>
        </p:spPr>
        <p:txBody>
          <a:bodyPr/>
          <a:lstStyle/>
          <a:p>
            <a:endParaRPr lang="en-GB"/>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3525231601"/>
      </p:ext>
    </p:extLst>
  </p:cSld>
  <p:clrMapOvr>
    <a:masterClrMapping/>
  </p:clrMapOvr>
  <p:extLst>
    <p:ext uri="{DCECCB84-F9BA-43D5-87BE-67443E8EF086}">
      <p15:sldGuideLst xmlns:p15="http://schemas.microsoft.com/office/powerpoint/2012/main" xmlns=""/>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09600" y="1600200"/>
            <a:ext cx="10972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09600" y="3938589"/>
            <a:ext cx="10972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A90C85F0-325E-41FF-A405-47AAE422B463}" type="slidenum">
              <a:rPr lang="en-US" altLang="en-US"/>
              <a:pPr/>
              <a:t>‹#›</a:t>
            </a:fld>
            <a:endParaRPr lang="en-US" altLang="en-US"/>
          </a:p>
        </p:txBody>
      </p:sp>
    </p:spTree>
    <p:extLst>
      <p:ext uri="{BB962C8B-B14F-4D97-AF65-F5344CB8AC3E}">
        <p14:creationId xmlns:p14="http://schemas.microsoft.com/office/powerpoint/2010/main" val="153526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558300" y="5956137"/>
            <a:ext cx="1052508" cy="365125"/>
          </a:xfrm>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5186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28/09/2020</a:t>
            </a:fld>
            <a:endParaRPr lang="en-GB"/>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230463092"/>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3513E5-07B4-4092-82ED-4FCE4F7207FD}" type="datetimeFigureOut">
              <a:rPr lang="en-GB" smtClean="0"/>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256620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3513E5-07B4-4092-82ED-4FCE4F7207FD}" type="datetimeFigureOut">
              <a:rPr lang="en-GB" smtClean="0"/>
              <a:t>28/09/2020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326443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3513E5-07B4-4092-82ED-4FCE4F7207FD}" type="datetimeFigureOut">
              <a:rPr lang="en-GB" smtClean="0"/>
              <a:t>28/09/2020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408426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513E5-07B4-4092-82ED-4FCE4F7207FD}" type="datetimeFigureOut">
              <a:rPr lang="en-GB" smtClean="0"/>
              <a:t>28/09/2020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62697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D3513E5-07B4-4092-82ED-4FCE4F7207FD}" type="datetimeFigureOut">
              <a:rPr lang="en-GB" smtClean="0"/>
              <a:t>28/09/2020</a:t>
            </a:fld>
            <a:endParaRPr lang="en-GB"/>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DB34E0F-34E2-4239-BF6E-C65BEC69F8A7}" type="slidenum">
              <a:rPr lang="en-GB" smtClean="0"/>
              <a:t>‹#›</a:t>
            </a:fld>
            <a:endParaRPr lang="en-GB"/>
          </a:p>
        </p:txBody>
      </p:sp>
    </p:spTree>
    <p:extLst>
      <p:ext uri="{BB962C8B-B14F-4D97-AF65-F5344CB8AC3E}">
        <p14:creationId xmlns:p14="http://schemas.microsoft.com/office/powerpoint/2010/main" val="860768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3513E5-07B4-4092-82ED-4FCE4F7207FD}" type="datetimeFigureOut">
              <a:rPr lang="en-GB" smtClean="0"/>
              <a:t>28/09/2020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B34E0F-34E2-4239-BF6E-C65BEC69F8A7}" type="slidenum">
              <a:rPr lang="en-GB" smtClean="0"/>
              <a:t>‹#›</a:t>
            </a:fld>
            <a:endParaRPr lang="en-GB"/>
          </a:p>
        </p:txBody>
      </p:sp>
    </p:spTree>
    <p:extLst>
      <p:ext uri="{BB962C8B-B14F-4D97-AF65-F5344CB8AC3E}">
        <p14:creationId xmlns:p14="http://schemas.microsoft.com/office/powerpoint/2010/main" val="110318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D3513E5-07B4-4092-82ED-4FCE4F7207FD}" type="datetimeFigureOut">
              <a:rPr lang="en-GB" smtClean="0"/>
              <a:t>28/09/2020</a:t>
            </a:fld>
            <a:endParaRPr lang="en-GB"/>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GB"/>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DB34E0F-34E2-4239-BF6E-C65BEC69F8A7}" type="slidenum">
              <a:rPr lang="en-GB" smtClean="0"/>
              <a:t>‹#›</a:t>
            </a:fld>
            <a:endParaRPr lang="en-GB"/>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054855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smillah - na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762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506376" y="6596390"/>
            <a:ext cx="3685624" cy="261610"/>
          </a:xfrm>
          <a:prstGeom prst="rect">
            <a:avLst/>
          </a:prstGeom>
        </p:spPr>
        <p:txBody>
          <a:bodyPr wrap="none">
            <a:spAutoFit/>
          </a:bodyPr>
          <a:lstStyle/>
          <a:p>
            <a:r>
              <a:rPr lang="en-GB" sz="1100" dirty="0" smtClean="0">
                <a:solidFill>
                  <a:srgbClr val="F8F8F8"/>
                </a:solidFill>
              </a:rPr>
              <a:t>https://sahibulsaif.wordpress.com/wisdom/bismillah-nature/</a:t>
            </a:r>
            <a:endParaRPr lang="en-GB" sz="1100" dirty="0">
              <a:solidFill>
                <a:srgbClr val="F8F8F8"/>
              </a:solidFill>
            </a:endParaRPr>
          </a:p>
        </p:txBody>
      </p:sp>
    </p:spTree>
    <p:extLst>
      <p:ext uri="{BB962C8B-B14F-4D97-AF65-F5344CB8AC3E}">
        <p14:creationId xmlns:p14="http://schemas.microsoft.com/office/powerpoint/2010/main" val="2971611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7" name="Picture 3" descr="Fig02-10"/>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203157" y="900141"/>
            <a:ext cx="9274346" cy="5693163"/>
          </a:xfrm>
        </p:spPr>
      </p:pic>
    </p:spTree>
    <p:extLst>
      <p:ext uri="{BB962C8B-B14F-4D97-AF65-F5344CB8AC3E}">
        <p14:creationId xmlns:p14="http://schemas.microsoft.com/office/powerpoint/2010/main" val="2524440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4294967295"/>
          </p:nvPr>
        </p:nvSpPr>
        <p:spPr>
          <a:xfrm>
            <a:off x="357438" y="1403273"/>
            <a:ext cx="11381874" cy="4114800"/>
          </a:xfrm>
        </p:spPr>
        <p:txBody>
          <a:bodyPr>
            <a:normAutofit/>
          </a:bodyPr>
          <a:lstStyle/>
          <a:p>
            <a:pPr>
              <a:lnSpc>
                <a:spcPct val="90000"/>
              </a:lnSpc>
            </a:pPr>
            <a:r>
              <a:rPr lang="en-US" altLang="en-US" sz="2400" dirty="0">
                <a:latin typeface="Times New Roman" panose="02020603050405020304" pitchFamily="18" charset="0"/>
                <a:cs typeface="Times New Roman" panose="02020603050405020304" pitchFamily="18" charset="0"/>
              </a:rPr>
              <a:t>Represents global view of the entire database</a:t>
            </a:r>
          </a:p>
          <a:p>
            <a:pPr>
              <a:lnSpc>
                <a:spcPct val="90000"/>
              </a:lnSpc>
            </a:pPr>
            <a:r>
              <a:rPr lang="en-US" altLang="en-US" sz="2400" dirty="0">
                <a:latin typeface="Times New Roman" panose="02020603050405020304" pitchFamily="18" charset="0"/>
                <a:cs typeface="Times New Roman" panose="02020603050405020304" pitchFamily="18" charset="0"/>
              </a:rPr>
              <a:t>Representation of data as viewed by the entire organization</a:t>
            </a:r>
          </a:p>
          <a:p>
            <a:pPr>
              <a:lnSpc>
                <a:spcPct val="90000"/>
              </a:lnSpc>
            </a:pPr>
            <a:r>
              <a:rPr lang="en-US" altLang="en-US" sz="2400" dirty="0">
                <a:latin typeface="Times New Roman" panose="02020603050405020304" pitchFamily="18" charset="0"/>
                <a:cs typeface="Times New Roman" panose="02020603050405020304" pitchFamily="18" charset="0"/>
              </a:rPr>
              <a:t>Basis for identification and high-level description of main data objects, avoiding details</a:t>
            </a:r>
          </a:p>
          <a:p>
            <a:pPr>
              <a:lnSpc>
                <a:spcPct val="90000"/>
              </a:lnSpc>
            </a:pPr>
            <a:r>
              <a:rPr lang="en-US" altLang="en-US" sz="2400" dirty="0">
                <a:latin typeface="Times New Roman" panose="02020603050405020304" pitchFamily="18" charset="0"/>
                <a:cs typeface="Times New Roman" panose="02020603050405020304" pitchFamily="18" charset="0"/>
              </a:rPr>
              <a:t>Most widely used conceptual model is the entity relationship (ER) model</a:t>
            </a: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Conceptual Model</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724214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0" y="533400"/>
            <a:ext cx="7772400" cy="1143000"/>
          </a:xfrm>
        </p:spPr>
        <p:txBody>
          <a:bodyPr/>
          <a:lstStyle/>
          <a:p>
            <a:r>
              <a:rPr lang="en-US" altLang="en-US"/>
              <a:t>The Conceptual Model (continued)</a:t>
            </a:r>
          </a:p>
        </p:txBody>
      </p:sp>
      <p:pic>
        <p:nvPicPr>
          <p:cNvPr id="102403" name="Picture 3" descr="Fig02-11"/>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117558" y="335724"/>
            <a:ext cx="8133347" cy="6274296"/>
          </a:xfrm>
        </p:spPr>
      </p:pic>
    </p:spTree>
    <p:extLst>
      <p:ext uri="{BB962C8B-B14F-4D97-AF65-F5344CB8AC3E}">
        <p14:creationId xmlns:p14="http://schemas.microsoft.com/office/powerpoint/2010/main" val="3955353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4186EE-5071-4961-A405-5A7473EBFED6}" type="slidenum">
              <a:rPr lang="en-US" altLang="en-US"/>
              <a:pPr/>
              <a:t>13</a:t>
            </a:fld>
            <a:endParaRPr lang="en-US" altLang="en-US"/>
          </a:p>
        </p:txBody>
      </p:sp>
      <p:sp>
        <p:nvSpPr>
          <p:cNvPr id="104451" name="Rectangle 3"/>
          <p:cNvSpPr>
            <a:spLocks noGrp="1" noChangeArrowheads="1"/>
          </p:cNvSpPr>
          <p:nvPr>
            <p:ph type="body" idx="4294967295"/>
          </p:nvPr>
        </p:nvSpPr>
        <p:spPr>
          <a:xfrm>
            <a:off x="240632" y="1778712"/>
            <a:ext cx="11610810" cy="4114800"/>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Provides a relatively easily understood macro level view of data environment</a:t>
            </a:r>
          </a:p>
          <a:p>
            <a:pPr algn="just"/>
            <a:r>
              <a:rPr lang="en-US" altLang="en-US" sz="2400" dirty="0">
                <a:latin typeface="Times New Roman" panose="02020603050405020304" pitchFamily="18" charset="0"/>
                <a:cs typeface="Times New Roman" panose="02020603050405020304" pitchFamily="18" charset="0"/>
              </a:rPr>
              <a:t>Independent of both software and hardware </a:t>
            </a:r>
          </a:p>
          <a:p>
            <a:pPr lvl="1" algn="just"/>
            <a:r>
              <a:rPr lang="en-US" altLang="en-US" sz="2400" dirty="0">
                <a:latin typeface="Times New Roman" panose="02020603050405020304" pitchFamily="18" charset="0"/>
                <a:cs typeface="Times New Roman" panose="02020603050405020304" pitchFamily="18" charset="0"/>
              </a:rPr>
              <a:t>Does not depend on the DBMS software used to implement the model </a:t>
            </a:r>
          </a:p>
          <a:p>
            <a:pPr lvl="1" algn="just"/>
            <a:r>
              <a:rPr lang="en-US" altLang="en-US" sz="2400" dirty="0">
                <a:latin typeface="Times New Roman" panose="02020603050405020304" pitchFamily="18" charset="0"/>
                <a:cs typeface="Times New Roman" panose="02020603050405020304" pitchFamily="18" charset="0"/>
              </a:rPr>
              <a:t>Does not depend on the hardware used in the implementation of the model</a:t>
            </a:r>
          </a:p>
          <a:p>
            <a:pPr lvl="1" algn="just"/>
            <a:r>
              <a:rPr lang="en-US" altLang="en-US" sz="2400" dirty="0">
                <a:latin typeface="Times New Roman" panose="02020603050405020304" pitchFamily="18" charset="0"/>
                <a:cs typeface="Times New Roman" panose="02020603050405020304" pitchFamily="18" charset="0"/>
              </a:rPr>
              <a:t>Changes in either hardware or DBMS software have no effect on the database design at the conceptual level</a:t>
            </a: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Conceptual Model</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4024185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C295120-3E15-4569-A17A-42947D5F9867}" type="slidenum">
              <a:rPr lang="en-US" altLang="en-US"/>
              <a:pPr/>
              <a:t>14</a:t>
            </a:fld>
            <a:endParaRPr lang="en-US" altLang="en-US"/>
          </a:p>
        </p:txBody>
      </p:sp>
      <p:sp>
        <p:nvSpPr>
          <p:cNvPr id="106499" name="Rectangle 3"/>
          <p:cNvSpPr>
            <a:spLocks noGrp="1" noChangeArrowheads="1"/>
          </p:cNvSpPr>
          <p:nvPr>
            <p:ph type="body" idx="4294967295"/>
          </p:nvPr>
        </p:nvSpPr>
        <p:spPr>
          <a:xfrm>
            <a:off x="580860" y="1555583"/>
            <a:ext cx="11029950" cy="3678238"/>
          </a:xfrm>
        </p:spPr>
        <p:txBody>
          <a:bodyPr>
            <a:normAutofit/>
          </a:bodyPr>
          <a:lstStyle/>
          <a:p>
            <a:r>
              <a:rPr lang="en-US" altLang="en-US" sz="2400" dirty="0">
                <a:latin typeface="Times New Roman" panose="02020603050405020304" pitchFamily="18" charset="0"/>
                <a:cs typeface="Times New Roman" panose="02020603050405020304" pitchFamily="18" charset="0"/>
              </a:rPr>
              <a:t>Representation of the database as “seen” by the DBMS</a:t>
            </a:r>
          </a:p>
          <a:p>
            <a:r>
              <a:rPr lang="en-US" altLang="en-US" sz="2400" dirty="0">
                <a:latin typeface="Times New Roman" panose="02020603050405020304" pitchFamily="18" charset="0"/>
                <a:cs typeface="Times New Roman" panose="02020603050405020304" pitchFamily="18" charset="0"/>
              </a:rPr>
              <a:t>Maps the conceptual model to the DBMS</a:t>
            </a:r>
          </a:p>
          <a:p>
            <a:r>
              <a:rPr lang="en-US" altLang="en-US" sz="2400" dirty="0">
                <a:latin typeface="Times New Roman" panose="02020603050405020304" pitchFamily="18" charset="0"/>
                <a:cs typeface="Times New Roman" panose="02020603050405020304" pitchFamily="18" charset="0"/>
              </a:rPr>
              <a:t>Internal schema depicts a specific representation of an internal model</a:t>
            </a: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Internal Model</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17018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0" y="533400"/>
            <a:ext cx="7772400" cy="990600"/>
          </a:xfrm>
        </p:spPr>
        <p:txBody>
          <a:bodyPr/>
          <a:lstStyle/>
          <a:p>
            <a:r>
              <a:rPr lang="en-US" altLang="en-US"/>
              <a:t>The Internal Model (continued)</a:t>
            </a:r>
          </a:p>
        </p:txBody>
      </p:sp>
      <p:pic>
        <p:nvPicPr>
          <p:cNvPr id="108547" name="Picture 3" descr="Fig02-12"/>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866273" y="533400"/>
            <a:ext cx="10388619" cy="6068599"/>
          </a:xfrm>
        </p:spPr>
      </p:pic>
    </p:spTree>
    <p:extLst>
      <p:ext uri="{BB962C8B-B14F-4D97-AF65-F5344CB8AC3E}">
        <p14:creationId xmlns:p14="http://schemas.microsoft.com/office/powerpoint/2010/main" val="93960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1482AF3-4C8A-49C8-B78A-F3407F9FC564}" type="slidenum">
              <a:rPr lang="en-US" altLang="en-US"/>
              <a:pPr/>
              <a:t>16</a:t>
            </a:fld>
            <a:endParaRPr lang="en-US" altLang="en-US"/>
          </a:p>
        </p:txBody>
      </p:sp>
      <p:sp>
        <p:nvSpPr>
          <p:cNvPr id="110595" name="Rectangle 3"/>
          <p:cNvSpPr>
            <a:spLocks noGrp="1" noChangeArrowheads="1"/>
          </p:cNvSpPr>
          <p:nvPr>
            <p:ph type="body" idx="4294967295"/>
          </p:nvPr>
        </p:nvSpPr>
        <p:spPr>
          <a:xfrm>
            <a:off x="580860" y="1507457"/>
            <a:ext cx="11029950" cy="3678238"/>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Operates at lowest level of abstraction, describing the way data are saved on storage media such as disks or tapes</a:t>
            </a:r>
          </a:p>
          <a:p>
            <a:pPr algn="just"/>
            <a:r>
              <a:rPr lang="en-US" altLang="en-US" sz="2400" dirty="0">
                <a:latin typeface="Times New Roman" panose="02020603050405020304" pitchFamily="18" charset="0"/>
                <a:cs typeface="Times New Roman" panose="02020603050405020304" pitchFamily="18" charset="0"/>
              </a:rPr>
              <a:t>Software and hardware dependent</a:t>
            </a:r>
          </a:p>
          <a:p>
            <a:pPr algn="just"/>
            <a:r>
              <a:rPr lang="en-US" altLang="en-US" sz="2400" dirty="0">
                <a:latin typeface="Times New Roman" panose="02020603050405020304" pitchFamily="18" charset="0"/>
                <a:cs typeface="Times New Roman" panose="02020603050405020304" pitchFamily="18" charset="0"/>
              </a:rPr>
              <a:t>Requires that database designers have a detailed knowledge of the hardware and software used to implement database design</a:t>
            </a: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Physical Model</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2783929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0" y="533400"/>
            <a:ext cx="7772400" cy="1143000"/>
          </a:xfrm>
        </p:spPr>
        <p:txBody>
          <a:bodyPr/>
          <a:lstStyle/>
          <a:p>
            <a:r>
              <a:rPr lang="en-US" altLang="en-US"/>
              <a:t>The Physical Model (continued)</a:t>
            </a:r>
          </a:p>
        </p:txBody>
      </p:sp>
      <p:pic>
        <p:nvPicPr>
          <p:cNvPr id="112643" name="Picture 3" descr="Tbl02-0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697831" y="792078"/>
            <a:ext cx="10708105" cy="5605294"/>
          </a:xfrm>
        </p:spPr>
      </p:pic>
    </p:spTree>
    <p:extLst>
      <p:ext uri="{BB962C8B-B14F-4D97-AF65-F5344CB8AC3E}">
        <p14:creationId xmlns:p14="http://schemas.microsoft.com/office/powerpoint/2010/main" val="36070759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9139" y="1319213"/>
            <a:ext cx="5267325"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2057400" y="3946525"/>
          <a:ext cx="8128000" cy="2835274"/>
        </p:xfrm>
        <a:graphic>
          <a:graphicData uri="http://schemas.openxmlformats.org/drawingml/2006/table">
            <a:tbl>
              <a:tblPr firstRow="1" bandRow="1">
                <a:tableStyleId>{5C22544A-7EE6-4342-B048-85BDC9FD1C3A}</a:tableStyleId>
              </a:tblPr>
              <a:tblGrid>
                <a:gridCol w="1471054">
                  <a:extLst>
                    <a:ext uri="{9D8B030D-6E8A-4147-A177-3AD203B41FA5}">
                      <a16:colId xmlns:a16="http://schemas.microsoft.com/office/drawing/2014/main" xmlns="" val="20000"/>
                    </a:ext>
                  </a:extLst>
                </a:gridCol>
                <a:gridCol w="6656946">
                  <a:extLst>
                    <a:ext uri="{9D8B030D-6E8A-4147-A177-3AD203B41FA5}">
                      <a16:colId xmlns:a16="http://schemas.microsoft.com/office/drawing/2014/main" xmlns="" val="20001"/>
                    </a:ext>
                  </a:extLst>
                </a:gridCol>
              </a:tblGrid>
              <a:tr h="640223">
                <a:tc>
                  <a:txBody>
                    <a:bodyPr/>
                    <a:lstStyle/>
                    <a:p>
                      <a:r>
                        <a:rPr lang="en-US" sz="1800" dirty="0">
                          <a:solidFill>
                            <a:schemeClr val="bg2"/>
                          </a:solidFill>
                          <a:latin typeface="Calibri" panose="020F0502020204030204" pitchFamily="34" charset="0"/>
                        </a:rPr>
                        <a:t>Data Model Element</a:t>
                      </a:r>
                    </a:p>
                  </a:txBody>
                  <a:tcPr marT="45730" marB="45730"/>
                </a:tc>
                <a:tc>
                  <a:txBody>
                    <a:bodyPr/>
                    <a:lstStyle/>
                    <a:p>
                      <a:pPr algn="l"/>
                      <a:r>
                        <a:rPr lang="en-US" sz="1800" dirty="0">
                          <a:solidFill>
                            <a:schemeClr val="bg2"/>
                          </a:solidFill>
                          <a:latin typeface="Calibri" panose="020F0502020204030204" pitchFamily="34" charset="0"/>
                        </a:rPr>
                        <a:t>Definition</a:t>
                      </a:r>
                    </a:p>
                  </a:txBody>
                  <a:tcPr marT="45730" marB="45730"/>
                </a:tc>
                <a:extLst>
                  <a:ext uri="{0D108BD9-81ED-4DB2-BD59-A6C34878D82A}">
                    <a16:rowId xmlns:a16="http://schemas.microsoft.com/office/drawing/2014/main" xmlns="" val="10000"/>
                  </a:ext>
                </a:extLst>
              </a:tr>
              <a:tr h="640223">
                <a:tc>
                  <a:txBody>
                    <a:bodyPr/>
                    <a:lstStyle/>
                    <a:p>
                      <a:r>
                        <a:rPr lang="en-US" sz="1800" dirty="0">
                          <a:latin typeface="Calibri" panose="020F0502020204030204" pitchFamily="34" charset="0"/>
                        </a:rPr>
                        <a:t>Entity</a:t>
                      </a:r>
                    </a:p>
                  </a:txBody>
                  <a:tcPr marT="45730" marB="45730"/>
                </a:tc>
                <a:tc>
                  <a:txBody>
                    <a:bodyPr/>
                    <a:lstStyle/>
                    <a:p>
                      <a:pPr algn="just"/>
                      <a:r>
                        <a:rPr lang="en-US" sz="1800" dirty="0">
                          <a:latin typeface="Calibri" panose="020F0502020204030204" pitchFamily="34" charset="0"/>
                        </a:rPr>
                        <a:t>A real world thing or an interaction between 2 or more real world things.</a:t>
                      </a:r>
                    </a:p>
                  </a:txBody>
                  <a:tcPr marT="45730" marB="45730"/>
                </a:tc>
                <a:extLst>
                  <a:ext uri="{0D108BD9-81ED-4DB2-BD59-A6C34878D82A}">
                    <a16:rowId xmlns:a16="http://schemas.microsoft.com/office/drawing/2014/main" xmlns="" val="10001"/>
                  </a:ext>
                </a:extLst>
              </a:tr>
              <a:tr h="640223">
                <a:tc>
                  <a:txBody>
                    <a:bodyPr/>
                    <a:lstStyle/>
                    <a:p>
                      <a:r>
                        <a:rPr lang="en-US" sz="1800" dirty="0">
                          <a:latin typeface="Calibri" panose="020F0502020204030204" pitchFamily="34" charset="0"/>
                        </a:rPr>
                        <a:t>Attribute</a:t>
                      </a:r>
                    </a:p>
                  </a:txBody>
                  <a:tcPr marT="45730" marB="45730"/>
                </a:tc>
                <a:tc>
                  <a:txBody>
                    <a:bodyPr/>
                    <a:lstStyle/>
                    <a:p>
                      <a:pPr algn="just"/>
                      <a:r>
                        <a:rPr lang="en-US" sz="1800" dirty="0">
                          <a:latin typeface="Calibri" panose="020F0502020204030204" pitchFamily="34" charset="0"/>
                        </a:rPr>
                        <a:t>The atomic pieces of information that we need to know about entities.</a:t>
                      </a:r>
                    </a:p>
                  </a:txBody>
                  <a:tcPr marT="45730" marB="45730"/>
                </a:tc>
                <a:extLst>
                  <a:ext uri="{0D108BD9-81ED-4DB2-BD59-A6C34878D82A}">
                    <a16:rowId xmlns:a16="http://schemas.microsoft.com/office/drawing/2014/main" xmlns="" val="10002"/>
                  </a:ext>
                </a:extLst>
              </a:tr>
              <a:tr h="914605">
                <a:tc>
                  <a:txBody>
                    <a:bodyPr/>
                    <a:lstStyle/>
                    <a:p>
                      <a:r>
                        <a:rPr lang="en-US" sz="1800" dirty="0">
                          <a:latin typeface="Calibri" panose="020F0502020204030204" pitchFamily="34" charset="0"/>
                        </a:rPr>
                        <a:t>Relationship</a:t>
                      </a:r>
                    </a:p>
                  </a:txBody>
                  <a:tcPr marT="45730" marB="45730"/>
                </a:tc>
                <a:tc>
                  <a:txBody>
                    <a:bodyPr/>
                    <a:lstStyle/>
                    <a:p>
                      <a:pPr algn="just"/>
                      <a:r>
                        <a:rPr lang="en-US" sz="1800" dirty="0">
                          <a:latin typeface="Calibri" panose="020F0502020204030204" pitchFamily="34" charset="0"/>
                        </a:rPr>
                        <a:t>How entities depend on each other in terms</a:t>
                      </a:r>
                      <a:r>
                        <a:rPr lang="en-US" sz="1800" baseline="0" dirty="0">
                          <a:latin typeface="Calibri" panose="020F0502020204030204" pitchFamily="34" charset="0"/>
                        </a:rPr>
                        <a:t> of why the entities depend on each other (the relationship) and what that relationship is (the cardinality of the relationship).</a:t>
                      </a:r>
                      <a:endParaRPr lang="en-US" sz="1800" dirty="0">
                        <a:latin typeface="Calibri" panose="020F0502020204030204" pitchFamily="34" charset="0"/>
                      </a:endParaRPr>
                    </a:p>
                  </a:txBody>
                  <a:tcPr marT="45730" marB="45730"/>
                </a:tc>
                <a:extLst>
                  <a:ext uri="{0D108BD9-81ED-4DB2-BD59-A6C34878D82A}">
                    <a16:rowId xmlns:a16="http://schemas.microsoft.com/office/drawing/2014/main" xmlns="" val="10003"/>
                  </a:ext>
                </a:extLst>
              </a:tr>
            </a:tbl>
          </a:graphicData>
        </a:graphic>
      </p:graphicFrame>
      <p:sp>
        <p:nvSpPr>
          <p:cNvPr id="32770" name="Content Placeholder 2"/>
          <p:cNvSpPr>
            <a:spLocks noGrp="1"/>
          </p:cNvSpPr>
          <p:nvPr>
            <p:ph idx="4294967295"/>
          </p:nvPr>
        </p:nvSpPr>
        <p:spPr>
          <a:xfrm>
            <a:off x="745289" y="711451"/>
            <a:ext cx="11165973" cy="1333917"/>
          </a:xfrm>
        </p:spPr>
        <p:txBody>
          <a:bodyPr/>
          <a:lstStyle/>
          <a:p>
            <a:pPr marL="0" indent="0" algn="ctr">
              <a:buNone/>
            </a:pPr>
            <a:r>
              <a:rPr lang="en-US" altLang="en-US" sz="2400">
                <a:latin typeface="Times New Roman" panose="02020603050405020304" pitchFamily="18" charset="0"/>
                <a:cs typeface="Times New Roman" panose="02020603050405020304" pitchFamily="18" charset="0"/>
              </a:rPr>
              <a:t>A data model consists of entities related to each other on a diagram:</a:t>
            </a:r>
            <a:br>
              <a:rPr lang="en-US" altLang="en-US" sz="2400">
                <a:latin typeface="Times New Roman" panose="02020603050405020304" pitchFamily="18" charset="0"/>
                <a:cs typeface="Times New Roman" panose="02020603050405020304" pitchFamily="18" charset="0"/>
              </a:rPr>
            </a:b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4837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4294967295"/>
          </p:nvPr>
        </p:nvSpPr>
        <p:spPr>
          <a:xfrm>
            <a:off x="409073" y="1231231"/>
            <a:ext cx="11357811" cy="4881563"/>
          </a:xfrm>
        </p:spPr>
        <p:txBody>
          <a:bodyPr/>
          <a:lstStyle/>
          <a:p>
            <a:pPr marL="0" indent="0" algn="just">
              <a:buNone/>
              <a:defRPr/>
            </a:pPr>
            <a:r>
              <a:rPr lang="en-US" sz="2800" b="1" dirty="0">
                <a:solidFill>
                  <a:schemeClr val="tx1"/>
                </a:solidFill>
                <a:latin typeface="Times New Roman" panose="02020603050405020304" pitchFamily="18" charset="0"/>
                <a:cs typeface="Times New Roman" panose="02020603050405020304" pitchFamily="18" charset="0"/>
              </a:rPr>
              <a:t>Example:</a:t>
            </a:r>
          </a:p>
          <a:p>
            <a:pPr marL="0" indent="0" algn="just">
              <a:buNone/>
              <a:defRPr/>
            </a:pPr>
            <a:r>
              <a:rPr lang="en-US" sz="2400" dirty="0">
                <a:latin typeface="Times New Roman" panose="02020603050405020304" pitchFamily="18" charset="0"/>
                <a:cs typeface="Times New Roman" panose="02020603050405020304" pitchFamily="18" charset="0"/>
              </a:rPr>
              <a:t>   Given that …</a:t>
            </a:r>
          </a:p>
          <a:p>
            <a:pPr algn="just">
              <a:defRPr/>
            </a:pPr>
            <a:r>
              <a:rPr lang="en-US" sz="2400" dirty="0">
                <a:latin typeface="Times New Roman" panose="02020603050405020304" pitchFamily="18" charset="0"/>
                <a:cs typeface="Times New Roman" panose="02020603050405020304" pitchFamily="18" charset="0"/>
              </a:rPr>
              <a:t>“Customer” is an entity.</a:t>
            </a:r>
          </a:p>
          <a:p>
            <a:pPr algn="just">
              <a:defRPr/>
            </a:pPr>
            <a:r>
              <a:rPr lang="en-US" sz="2400" dirty="0">
                <a:latin typeface="Times New Roman" panose="02020603050405020304" pitchFamily="18" charset="0"/>
                <a:cs typeface="Times New Roman" panose="02020603050405020304" pitchFamily="18" charset="0"/>
              </a:rPr>
              <a:t>“Product” is an entity.</a:t>
            </a:r>
          </a:p>
          <a:p>
            <a:pPr algn="just">
              <a:defRPr/>
            </a:pPr>
            <a:r>
              <a:rPr lang="en-US" sz="2400" dirty="0">
                <a:latin typeface="Times New Roman" panose="02020603050405020304" pitchFamily="18" charset="0"/>
                <a:cs typeface="Times New Roman" panose="02020603050405020304" pitchFamily="18" charset="0"/>
              </a:rPr>
              <a:t>For a “Customer” we need to know their “customer number” attribute and “name” attribute.</a:t>
            </a:r>
          </a:p>
          <a:p>
            <a:pPr algn="just">
              <a:defRPr/>
            </a:pPr>
            <a:r>
              <a:rPr lang="en-US" sz="2400" dirty="0">
                <a:latin typeface="Times New Roman" panose="02020603050405020304" pitchFamily="18" charset="0"/>
                <a:cs typeface="Times New Roman" panose="02020603050405020304" pitchFamily="18" charset="0"/>
              </a:rPr>
              <a:t>For a “Product” we need to know the “product name” attribute and “price” attribute.</a:t>
            </a:r>
          </a:p>
          <a:p>
            <a:pPr algn="just">
              <a:defRPr/>
            </a:pPr>
            <a:r>
              <a:rPr lang="en-US" sz="2400" dirty="0">
                <a:latin typeface="Times New Roman" panose="02020603050405020304" pitchFamily="18" charset="0"/>
                <a:cs typeface="Times New Roman" panose="02020603050405020304" pitchFamily="18" charset="0"/>
              </a:rPr>
              <a:t>“Sale” is an entity that is used to record the interaction of “Customer” and “Product”.</a:t>
            </a:r>
          </a:p>
          <a:p>
            <a:pPr marL="0" indent="0" algn="just">
              <a:buNone/>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33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986" y="3395355"/>
            <a:ext cx="10058400" cy="1257328"/>
          </a:xfrm>
        </p:spPr>
        <p:txBody>
          <a:bodyPr>
            <a:normAutofit/>
          </a:bodyPr>
          <a:lstStyle/>
          <a:p>
            <a:pPr algn="ctr"/>
            <a:r>
              <a:rPr lang="en-US" sz="4000" i="0" dirty="0" smtClean="0"/>
              <a:t>Conceptual database modelling</a:t>
            </a:r>
            <a:endParaRPr lang="en-GB" sz="4000" i="0" dirty="0"/>
          </a:p>
        </p:txBody>
      </p:sp>
      <p:sp>
        <p:nvSpPr>
          <p:cNvPr id="3" name="Text Placeholder 2"/>
          <p:cNvSpPr>
            <a:spLocks noGrp="1"/>
          </p:cNvSpPr>
          <p:nvPr>
            <p:ph type="body" idx="1"/>
          </p:nvPr>
        </p:nvSpPr>
        <p:spPr>
          <a:xfrm>
            <a:off x="566905" y="1245883"/>
            <a:ext cx="11029615" cy="600556"/>
          </a:xfrm>
        </p:spPr>
        <p:txBody>
          <a:bodyPr>
            <a:normAutofit/>
          </a:bodyPr>
          <a:lstStyle/>
          <a:p>
            <a:pPr algn="ctr"/>
            <a:r>
              <a:rPr lang="en-US" sz="2800" dirty="0" smtClean="0">
                <a:latin typeface="Arial Rounded MT Bold" panose="020F0704030504030204" pitchFamily="34" charset="0"/>
              </a:rPr>
              <a:t>CSC271 – DATABASE SYSTEMS</a:t>
            </a:r>
            <a:endParaRPr lang="en-GB" sz="2800" dirty="0">
              <a:latin typeface="Arial Rounded MT Bold" panose="020F0704030504030204" pitchFamily="34" charset="0"/>
            </a:endParaRPr>
          </a:p>
        </p:txBody>
      </p:sp>
      <p:sp>
        <p:nvSpPr>
          <p:cNvPr id="4" name="Text Placeholder 2"/>
          <p:cNvSpPr txBox="1">
            <a:spLocks/>
          </p:cNvSpPr>
          <p:nvPr/>
        </p:nvSpPr>
        <p:spPr>
          <a:xfrm>
            <a:off x="1680471" y="2839986"/>
            <a:ext cx="8401429" cy="819150"/>
          </a:xfrm>
          <a:prstGeom prst="rect">
            <a:avLst/>
          </a:prstGeom>
        </p:spPr>
        <p:txBody>
          <a:bodyPr vert="horz" lIns="91440" tIns="45720" rIns="91440" bIns="45720" rtlCol="0" anchor="ctr">
            <a:normAutofit/>
          </a:bodyPr>
          <a:lstStyle>
            <a:lvl1pPr marL="0" indent="0" algn="r" defTabSz="914400" rtl="0" eaLnBrk="1" latinLnBrk="0" hangingPunct="1">
              <a:lnSpc>
                <a:spcPct val="113000"/>
              </a:lnSpc>
              <a:spcBef>
                <a:spcPts val="0"/>
              </a:spcBef>
              <a:buFont typeface="Arial" panose="020B0604020202020204" pitchFamily="34" charset="0"/>
              <a:buNone/>
              <a:defRPr sz="2000" b="0" i="1" kern="1200" baseline="0">
                <a:solidFill>
                  <a:schemeClr val="tx1">
                    <a:lumMod val="85000"/>
                    <a:lumOff val="15000"/>
                  </a:schemeClr>
                </a:solidFill>
                <a:latin typeface="+mn-lt"/>
                <a:ea typeface="+mn-ea"/>
                <a:cs typeface="+mn-cs"/>
              </a:defRPr>
            </a:lvl1pPr>
            <a:lvl2pPr marL="457200" indent="0" algn="l" defTabSz="914400" rtl="0" eaLnBrk="1" latinLnBrk="0" hangingPunct="1">
              <a:lnSpc>
                <a:spcPct val="112000"/>
              </a:lnSpc>
              <a:spcBef>
                <a:spcPts val="900"/>
              </a:spcBef>
              <a:buFont typeface="Corbel" panose="020B0503020204020204" pitchFamily="34" charset="0"/>
              <a:buNone/>
              <a:defRPr sz="2000" kern="1200" baseline="0">
                <a:solidFill>
                  <a:schemeClr val="tx1">
                    <a:tint val="75000"/>
                  </a:schemeClr>
                </a:solidFill>
                <a:latin typeface="+mn-lt"/>
                <a:ea typeface="+mn-ea"/>
                <a:cs typeface="+mn-cs"/>
              </a:defRPr>
            </a:lvl2pPr>
            <a:lvl3pPr marL="914400" indent="0" algn="l" defTabSz="914400" rtl="0" eaLnBrk="1" latinLnBrk="0" hangingPunct="1">
              <a:lnSpc>
                <a:spcPct val="112000"/>
              </a:lnSpc>
              <a:spcBef>
                <a:spcPts val="900"/>
              </a:spcBef>
              <a:buFont typeface="Arial" panose="020B06040202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112000"/>
              </a:lnSpc>
              <a:spcBef>
                <a:spcPts val="900"/>
              </a:spcBef>
              <a:buFont typeface="Corbel" panose="020B0503020204020204" pitchFamily="34" charset="0"/>
              <a:buNone/>
              <a:defRPr sz="1600" kern="1200" baseline="0">
                <a:solidFill>
                  <a:schemeClr val="tx1">
                    <a:tint val="75000"/>
                  </a:schemeClr>
                </a:solidFill>
                <a:latin typeface="+mn-lt"/>
                <a:ea typeface="+mn-ea"/>
                <a:cs typeface="+mn-cs"/>
              </a:defRPr>
            </a:lvl4pPr>
            <a:lvl5pPr marL="1828800" indent="0" algn="l" defTabSz="914400" rtl="0" eaLnBrk="1" latinLnBrk="0" hangingPunct="1">
              <a:lnSpc>
                <a:spcPct val="112000"/>
              </a:lnSpc>
              <a:spcBef>
                <a:spcPts val="900"/>
              </a:spcBef>
              <a:buFont typeface="Arial" panose="020B0604020202020204" pitchFamily="34" charset="0"/>
              <a:buNone/>
              <a:defRPr sz="1600" i="1" kern="1200" baseline="0">
                <a:solidFill>
                  <a:schemeClr val="tx1">
                    <a:tint val="75000"/>
                  </a:schemeClr>
                </a:solidFill>
                <a:latin typeface="+mn-lt"/>
                <a:ea typeface="+mn-ea"/>
                <a:cs typeface="+mn-cs"/>
              </a:defRPr>
            </a:lvl5pPr>
            <a:lvl6pPr marL="2286000" indent="0" algn="l" defTabSz="914400" rtl="0" eaLnBrk="1" latinLnBrk="0" hangingPunct="1">
              <a:lnSpc>
                <a:spcPct val="112000"/>
              </a:lnSpc>
              <a:spcBef>
                <a:spcPts val="1300"/>
              </a:spcBef>
              <a:buFont typeface="Corbel" panose="020B0503020204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112000"/>
              </a:lnSpc>
              <a:spcBef>
                <a:spcPts val="1300"/>
              </a:spcBef>
              <a:buFont typeface="Arial" panose="020B0604020202020204" pitchFamily="34" charset="0"/>
              <a:buNone/>
              <a:defRPr sz="1600" i="1" kern="1200">
                <a:solidFill>
                  <a:schemeClr val="tx1">
                    <a:tint val="75000"/>
                  </a:schemeClr>
                </a:solidFill>
                <a:latin typeface="+mn-lt"/>
                <a:ea typeface="+mn-ea"/>
                <a:cs typeface="+mn-cs"/>
              </a:defRPr>
            </a:lvl7pPr>
            <a:lvl8pPr marL="3200400" indent="0" algn="l" defTabSz="914400" rtl="0" eaLnBrk="1" latinLnBrk="0" hangingPunct="1">
              <a:lnSpc>
                <a:spcPct val="112000"/>
              </a:lnSpc>
              <a:spcBef>
                <a:spcPts val="1300"/>
              </a:spcBef>
              <a:buFont typeface="Corbel" panose="020B0503020204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112000"/>
              </a:lnSpc>
              <a:spcBef>
                <a:spcPts val="1300"/>
              </a:spcBef>
              <a:buFont typeface="Arial" panose="020B0604020202020204" pitchFamily="34" charset="0"/>
              <a:buNone/>
              <a:defRPr sz="1600" i="1" kern="1200" baseline="0">
                <a:solidFill>
                  <a:schemeClr val="tx1">
                    <a:tint val="75000"/>
                  </a:schemeClr>
                </a:solidFill>
                <a:latin typeface="+mn-lt"/>
                <a:ea typeface="+mn-ea"/>
                <a:cs typeface="+mn-cs"/>
              </a:defRPr>
            </a:lvl9pPr>
          </a:lstStyle>
          <a:p>
            <a:pPr algn="ctr"/>
            <a:r>
              <a:rPr lang="en-US" sz="2800" dirty="0" smtClean="0">
                <a:latin typeface="Arial Rounded MT Bold" panose="020F0704030504030204" pitchFamily="34" charset="0"/>
              </a:rPr>
              <a:t>LECTURE - 05</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3253309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508000"/>
            <a:ext cx="464820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Content Placeholder 2"/>
          <p:cNvSpPr>
            <a:spLocks noGrp="1"/>
          </p:cNvSpPr>
          <p:nvPr>
            <p:ph idx="4294967295"/>
          </p:nvPr>
        </p:nvSpPr>
        <p:spPr>
          <a:xfrm>
            <a:off x="264694" y="5759450"/>
            <a:ext cx="11550316" cy="1098550"/>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Think of entities as tables, think of attributes as columns on the table and think of instances as rows on that table</a:t>
            </a:r>
          </a:p>
        </p:txBody>
      </p:sp>
    </p:spTree>
    <p:extLst>
      <p:ext uri="{BB962C8B-B14F-4D97-AF65-F5344CB8AC3E}">
        <p14:creationId xmlns:p14="http://schemas.microsoft.com/office/powerpoint/2010/main" val="3022699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2464" y="1490664"/>
            <a:ext cx="8440737" cy="330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p:cNvSpPr txBox="1">
            <a:spLocks noChangeArrowheads="1"/>
          </p:cNvSpPr>
          <p:nvPr/>
        </p:nvSpPr>
        <p:spPr bwMode="auto">
          <a:xfrm>
            <a:off x="385012" y="5156200"/>
            <a:ext cx="1138187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SzPct val="80000"/>
              <a:buFont typeface="Wingdings" panose="05000000000000000000" pitchFamily="2" charset="2"/>
              <a:buChar char="l"/>
              <a:defRPr sz="3200">
                <a:solidFill>
                  <a:schemeClr val="tx1"/>
                </a:solidFill>
                <a:latin typeface="Times New Roman" panose="02020603050405020304" pitchFamily="18" charset="0"/>
              </a:defRPr>
            </a:lvl1pPr>
            <a:lvl2pPr marL="742950" indent="-285750">
              <a:spcBef>
                <a:spcPct val="20000"/>
              </a:spcBef>
              <a:buClr>
                <a:schemeClr val="tx1"/>
              </a:buClr>
              <a:buSzPct val="90000"/>
              <a:buChar char="–"/>
              <a:defRPr sz="2800">
                <a:solidFill>
                  <a:schemeClr val="tx1"/>
                </a:solidFill>
                <a:latin typeface="Times New Roman" panose="02020603050405020304" pitchFamily="18" charset="0"/>
              </a:defRPr>
            </a:lvl2pPr>
            <a:lvl3pPr marL="1143000" indent="-228600">
              <a:spcBef>
                <a:spcPct val="20000"/>
              </a:spcBef>
              <a:buClr>
                <a:schemeClr val="accent1"/>
              </a:buClr>
              <a:buSzPct val="60000"/>
              <a:buFont typeface="Wingdings" panose="05000000000000000000"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just">
              <a:spcBef>
                <a:spcPct val="0"/>
              </a:spcBef>
              <a:buClrTx/>
              <a:buSzTx/>
              <a:buFontTx/>
              <a:buNone/>
            </a:pPr>
            <a:r>
              <a:rPr lang="en-US" altLang="en-US" sz="2400" dirty="0"/>
              <a:t>If we want to know the price of a Sale, we can ‘find’ it by using the “Product Code” on the instance of “Sale” we are interested in and look up the corresponding “Price” on the “Product” entity with the matching “Product Code”.</a:t>
            </a:r>
          </a:p>
        </p:txBody>
      </p:sp>
    </p:spTree>
    <p:extLst>
      <p:ext uri="{BB962C8B-B14F-4D97-AF65-F5344CB8AC3E}">
        <p14:creationId xmlns:p14="http://schemas.microsoft.com/office/powerpoint/2010/main" val="3401661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1" y="0"/>
            <a:ext cx="12192000" cy="686525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91663" y="6604084"/>
            <a:ext cx="2700337" cy="253916"/>
          </a:xfrm>
          <a:prstGeom prst="rect">
            <a:avLst/>
          </a:prstGeom>
        </p:spPr>
        <p:txBody>
          <a:bodyPr wrap="square">
            <a:spAutoFit/>
          </a:bodyPr>
          <a:lstStyle/>
          <a:p>
            <a:pPr algn="just"/>
            <a:r>
              <a:rPr lang="en-GB" sz="1050" dirty="0"/>
              <a:t>http://www.thomasformo.com/category/qa/</a:t>
            </a:r>
          </a:p>
        </p:txBody>
      </p:sp>
    </p:spTree>
    <p:extLst>
      <p:ext uri="{BB962C8B-B14F-4D97-AF65-F5344CB8AC3E}">
        <p14:creationId xmlns:p14="http://schemas.microsoft.com/office/powerpoint/2010/main" val="164042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Today’s Lecture</a:t>
            </a:r>
            <a:endParaRPr lang="en-GB" sz="2800" dirty="0">
              <a:latin typeface="Arial Rounded MT Bold" panose="020F0704030504030204" pitchFamily="34" charset="0"/>
            </a:endParaRPr>
          </a:p>
        </p:txBody>
      </p:sp>
      <p:sp>
        <p:nvSpPr>
          <p:cNvPr id="3" name="Rectangle 2"/>
          <p:cNvSpPr/>
          <p:nvPr/>
        </p:nvSpPr>
        <p:spPr>
          <a:xfrm>
            <a:off x="1619249" y="2418874"/>
            <a:ext cx="8124825" cy="1200329"/>
          </a:xfrm>
          <a:prstGeom prst="rect">
            <a:avLst/>
          </a:prstGeom>
        </p:spPr>
        <p:txBody>
          <a:bodyPr wrap="square">
            <a:spAutoFit/>
          </a:bodyPr>
          <a:lstStyle/>
          <a:p>
            <a:pPr lvl="0" algn="just">
              <a:spcAft>
                <a:spcPts val="0"/>
              </a:spcAft>
              <a:tabLst>
                <a:tab pos="457200" algn="l"/>
              </a:tabLst>
            </a:pPr>
            <a:r>
              <a:rPr lang="en-US" sz="2400" dirty="0" smtClean="0">
                <a:latin typeface="Times New Roman" panose="02020603050405020304" pitchFamily="18" charset="0"/>
                <a:ea typeface="Times New Roman" panose="02020603050405020304" pitchFamily="18" charset="0"/>
              </a:rPr>
              <a:t>In this lecture, you will learn about:</a:t>
            </a:r>
          </a:p>
          <a:p>
            <a:pPr marL="285750" lvl="0" indent="-285750" algn="just">
              <a:spcAft>
                <a:spcPts val="0"/>
              </a:spcAft>
              <a:buFont typeface="Wingdings" panose="05000000000000000000" pitchFamily="2" charset="2"/>
              <a:buChar char="§"/>
              <a:tabLst>
                <a:tab pos="457200" algn="l"/>
              </a:tabLst>
            </a:pPr>
            <a:r>
              <a:rPr lang="en-US" sz="2400" dirty="0" smtClean="0">
                <a:effectLst/>
                <a:latin typeface="Times New Roman" panose="02020603050405020304" pitchFamily="18" charset="0"/>
                <a:ea typeface="Times New Roman" panose="02020603050405020304" pitchFamily="18" charset="0"/>
              </a:rPr>
              <a:t>Data Models</a:t>
            </a:r>
          </a:p>
          <a:p>
            <a:pPr marL="285750" lvl="0" indent="-285750" algn="just">
              <a:spcAft>
                <a:spcPts val="0"/>
              </a:spcAft>
              <a:buFont typeface="Wingdings" panose="05000000000000000000" pitchFamily="2" charset="2"/>
              <a:buChar char="§"/>
              <a:tabLst>
                <a:tab pos="457200" algn="l"/>
              </a:tabLst>
            </a:pPr>
            <a:r>
              <a:rPr lang="en-US" sz="2400" dirty="0" smtClean="0">
                <a:latin typeface="Times New Roman" panose="02020603050405020304" pitchFamily="18" charset="0"/>
                <a:ea typeface="Times New Roman" panose="02020603050405020304" pitchFamily="18" charset="0"/>
              </a:rPr>
              <a:t>Conceptual Database Modelling (ER Modelling)</a:t>
            </a:r>
            <a:endParaRPr lang="en-GB"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004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Data Modelling</a:t>
            </a:r>
            <a:endParaRPr lang="en-GB" sz="2800" dirty="0">
              <a:latin typeface="Arial Rounded MT Bold" panose="020F0704030504030204" pitchFamily="34" charset="0"/>
            </a:endParaRPr>
          </a:p>
        </p:txBody>
      </p:sp>
      <p:sp>
        <p:nvSpPr>
          <p:cNvPr id="3" name="Content Placeholder 2"/>
          <p:cNvSpPr txBox="1">
            <a:spLocks/>
          </p:cNvSpPr>
          <p:nvPr/>
        </p:nvSpPr>
        <p:spPr>
          <a:xfrm>
            <a:off x="676275" y="2029327"/>
            <a:ext cx="10744200" cy="41148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defRPr/>
            </a:pPr>
            <a:r>
              <a:rPr lang="en-US" sz="2400" smtClean="0">
                <a:latin typeface="Times New Roman" panose="02020603050405020304" pitchFamily="18" charset="0"/>
                <a:cs typeface="Times New Roman" panose="02020603050405020304" pitchFamily="18" charset="0"/>
              </a:rPr>
              <a:t>Process of creating a data model for an information system by applying formal data modeling techniques.</a:t>
            </a:r>
          </a:p>
          <a:p>
            <a:pPr algn="just">
              <a:defRPr/>
            </a:pPr>
            <a:endParaRPr lang="en-US" sz="2400" smtClean="0">
              <a:latin typeface="Times New Roman" panose="02020603050405020304" pitchFamily="18" charset="0"/>
              <a:cs typeface="Times New Roman" panose="02020603050405020304" pitchFamily="18" charset="0"/>
            </a:endParaRPr>
          </a:p>
          <a:p>
            <a:pPr algn="just">
              <a:defRPr/>
            </a:pPr>
            <a:r>
              <a:rPr lang="en-US" sz="2400" smtClean="0">
                <a:latin typeface="Times New Roman" panose="02020603050405020304" pitchFamily="18" charset="0"/>
                <a:cs typeface="Times New Roman" panose="02020603050405020304" pitchFamily="18" charset="0"/>
              </a:rPr>
              <a:t>Process used to define and analyze data requirements needed to support the business processes.</a:t>
            </a:r>
          </a:p>
          <a:p>
            <a:pPr algn="just">
              <a:defRPr/>
            </a:pPr>
            <a:endParaRPr lang="en-US" sz="2400" smtClean="0">
              <a:latin typeface="Times New Roman" panose="02020603050405020304" pitchFamily="18" charset="0"/>
              <a:cs typeface="Times New Roman" panose="02020603050405020304" pitchFamily="18" charset="0"/>
            </a:endParaRPr>
          </a:p>
          <a:p>
            <a:pPr algn="just">
              <a:defRPr/>
            </a:pPr>
            <a:r>
              <a:rPr lang="en-US" sz="2400" smtClean="0">
                <a:latin typeface="Times New Roman" panose="02020603050405020304" pitchFamily="18" charset="0"/>
                <a:cs typeface="Times New Roman" panose="02020603050405020304" pitchFamily="18" charset="0"/>
              </a:rPr>
              <a:t>Therefore, the process of data modeling involves professional data modelers working closely with business stakeholders, as well as potential users of the information system.</a:t>
            </a:r>
          </a:p>
          <a:p>
            <a:pPr marL="0" indent="0" algn="just">
              <a:buFont typeface="Wingdings" panose="05000000000000000000" pitchFamily="2" charset="2"/>
              <a:buNone/>
              <a:defRPr/>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31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1027" y="2550695"/>
            <a:ext cx="11694695" cy="4307305"/>
          </a:xfrm>
        </p:spPr>
        <p:txBody>
          <a:bodyPr>
            <a:normAutofit/>
          </a:bodyPr>
          <a:lstStyle/>
          <a:p>
            <a:pPr algn="just">
              <a:defRPr/>
            </a:pPr>
            <a:r>
              <a:rPr lang="en-US" sz="2400" dirty="0" smtClean="0">
                <a:latin typeface="Times New Roman" panose="02020603050405020304" pitchFamily="18" charset="0"/>
                <a:cs typeface="Times New Roman" panose="02020603050405020304" pitchFamily="18" charset="0"/>
              </a:rPr>
              <a:t>A relatively simple representation, usually graphical, of complex real-world data structures.</a:t>
            </a:r>
          </a:p>
          <a:p>
            <a:pPr algn="just">
              <a:defRPr/>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data model visually represents the nature of data, business rules governing the data, and how it will be organized in the database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A data model provides a way to describe the design of a database at the physical, logical and view levels</a:t>
            </a:r>
            <a:r>
              <a:rPr lang="en-US" sz="2400" dirty="0" smtClean="0">
                <a:latin typeface="Times New Roman" panose="02020603050405020304" pitchFamily="18" charset="0"/>
                <a:cs typeface="Times New Roman" panose="02020603050405020304" pitchFamily="18" charset="0"/>
              </a:rPr>
              <a:t>.</a:t>
            </a:r>
          </a:p>
          <a:p>
            <a:pPr algn="just">
              <a:defRPr/>
            </a:pPr>
            <a:r>
              <a:rPr lang="en-US" sz="2400" dirty="0" smtClean="0">
                <a:latin typeface="Times New Roman" panose="02020603050405020304" pitchFamily="18" charset="0"/>
                <a:cs typeface="Times New Roman" panose="02020603050405020304" pitchFamily="18" charset="0"/>
              </a:rPr>
              <a:t>It facilitates interaction among designer, application programmer and end user.</a:t>
            </a:r>
            <a:endParaRPr lang="en-US" sz="2400" dirty="0">
              <a:latin typeface="Times New Roman" panose="02020603050405020304" pitchFamily="18" charset="0"/>
              <a:cs typeface="Times New Roman" panose="02020603050405020304" pitchFamily="18" charset="0"/>
            </a:endParaRPr>
          </a:p>
          <a:p>
            <a:pPr algn="just">
              <a:defRPr/>
            </a:pPr>
            <a:endParaRPr lang="en-US" sz="2400" dirty="0">
              <a:latin typeface="Times New Roman" panose="02020603050405020304" pitchFamily="18" charset="0"/>
              <a:cs typeface="Times New Roman" panose="02020603050405020304" pitchFamily="18" charset="0"/>
            </a:endParaRPr>
          </a:p>
          <a:p>
            <a:pPr marL="0" indent="0" algn="just">
              <a:buNone/>
              <a:defRPr/>
            </a:pPr>
            <a:endParaRPr lang="en-US" sz="2400" dirty="0">
              <a:latin typeface="Times New Roman" panose="02020603050405020304" pitchFamily="18" charset="0"/>
              <a:cs typeface="Times New Roman" panose="02020603050405020304" pitchFamily="18" charset="0"/>
            </a:endParaRPr>
          </a:p>
          <a:p>
            <a:pPr marL="0" indent="0" algn="just">
              <a:buNone/>
              <a:defRPr/>
            </a:pPr>
            <a:endParaRPr lang="en-GB" sz="2400" dirty="0">
              <a:latin typeface="Times New Roman" panose="02020603050405020304" pitchFamily="18" charset="0"/>
              <a:cs typeface="Times New Roman" panose="02020603050405020304" pitchFamily="18" charset="0"/>
            </a:endParaRPr>
          </a:p>
        </p:txBody>
      </p:sp>
      <p:sp>
        <p:nvSpPr>
          <p:cNvPr id="4"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What is Data Model ?</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133997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Building Blocks of a Data Model</a:t>
            </a:r>
            <a:endParaRPr lang="en-GB" sz="2800" dirty="0">
              <a:latin typeface="Arial Rounded MT Bold" panose="020F0704030504030204" pitchFamily="34" charset="0"/>
            </a:endParaRPr>
          </a:p>
        </p:txBody>
      </p:sp>
      <p:sp>
        <p:nvSpPr>
          <p:cNvPr id="3" name="Rectangle 3"/>
          <p:cNvSpPr txBox="1">
            <a:spLocks noChangeArrowheads="1"/>
          </p:cNvSpPr>
          <p:nvPr/>
        </p:nvSpPr>
        <p:spPr>
          <a:xfrm>
            <a:off x="700338" y="2245985"/>
            <a:ext cx="10696074" cy="41148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800" b="1" dirty="0" smtClean="0">
                <a:latin typeface="Times New Roman" panose="02020603050405020304" pitchFamily="18" charset="0"/>
                <a:cs typeface="Times New Roman" panose="02020603050405020304" pitchFamily="18" charset="0"/>
              </a:rPr>
              <a:t>Entity</a:t>
            </a:r>
            <a:r>
              <a:rPr lang="en-US" altLang="en-US" sz="2400" dirty="0" smtClean="0">
                <a:latin typeface="Times New Roman" panose="02020603050405020304" pitchFamily="18" charset="0"/>
                <a:cs typeface="Times New Roman" panose="02020603050405020304" pitchFamily="18" charset="0"/>
              </a:rPr>
              <a:t> - anything about which data are to be collected and stored</a:t>
            </a:r>
          </a:p>
          <a:p>
            <a:r>
              <a:rPr lang="en-US" altLang="en-US" sz="2800" b="1" dirty="0" smtClean="0">
                <a:latin typeface="Times New Roman" panose="02020603050405020304" pitchFamily="18" charset="0"/>
                <a:cs typeface="Times New Roman" panose="02020603050405020304" pitchFamily="18" charset="0"/>
              </a:rPr>
              <a:t>Attribute</a:t>
            </a:r>
            <a:r>
              <a:rPr lang="en-US" altLang="en-US" sz="2400" dirty="0" smtClean="0">
                <a:latin typeface="Times New Roman" panose="02020603050405020304" pitchFamily="18" charset="0"/>
                <a:cs typeface="Times New Roman" panose="02020603050405020304" pitchFamily="18" charset="0"/>
              </a:rPr>
              <a:t> - a characteristic of an entity</a:t>
            </a:r>
          </a:p>
          <a:p>
            <a:r>
              <a:rPr lang="en-US" altLang="en-US" sz="2800" b="1" dirty="0" smtClean="0">
                <a:latin typeface="Times New Roman" panose="02020603050405020304" pitchFamily="18" charset="0"/>
                <a:cs typeface="Times New Roman" panose="02020603050405020304" pitchFamily="18" charset="0"/>
              </a:rPr>
              <a:t>Relationship</a:t>
            </a:r>
            <a:r>
              <a:rPr lang="en-US" altLang="en-US" sz="2400" dirty="0" smtClean="0">
                <a:latin typeface="Times New Roman" panose="02020603050405020304" pitchFamily="18" charset="0"/>
                <a:cs typeface="Times New Roman" panose="02020603050405020304" pitchFamily="18" charset="0"/>
              </a:rPr>
              <a:t> - describes an association among entities</a:t>
            </a:r>
          </a:p>
          <a:p>
            <a:pPr lvl="1"/>
            <a:r>
              <a:rPr lang="en-US" altLang="en-US" sz="2400" dirty="0" smtClean="0">
                <a:latin typeface="Times New Roman" panose="02020603050405020304" pitchFamily="18" charset="0"/>
                <a:cs typeface="Times New Roman" panose="02020603050405020304" pitchFamily="18" charset="0"/>
              </a:rPr>
              <a:t>One-to-many (1:M) relationship </a:t>
            </a:r>
          </a:p>
          <a:p>
            <a:pPr lvl="1"/>
            <a:r>
              <a:rPr lang="en-US" altLang="en-US" sz="2400" dirty="0" smtClean="0">
                <a:latin typeface="Times New Roman" panose="02020603050405020304" pitchFamily="18" charset="0"/>
                <a:cs typeface="Times New Roman" panose="02020603050405020304" pitchFamily="18" charset="0"/>
              </a:rPr>
              <a:t>Many-to-many (M:N or M:M) relationship</a:t>
            </a:r>
          </a:p>
          <a:p>
            <a:pPr lvl="1"/>
            <a:r>
              <a:rPr lang="en-US" altLang="en-US" sz="2400" dirty="0" smtClean="0">
                <a:latin typeface="Times New Roman" panose="02020603050405020304" pitchFamily="18" charset="0"/>
                <a:cs typeface="Times New Roman" panose="02020603050405020304" pitchFamily="18" charset="0"/>
              </a:rPr>
              <a:t>One-to-one (1:1) relationship</a:t>
            </a:r>
          </a:p>
          <a:p>
            <a:r>
              <a:rPr lang="en-US" altLang="en-US" sz="2800" b="1" dirty="0" smtClean="0">
                <a:latin typeface="Times New Roman" panose="02020603050405020304" pitchFamily="18" charset="0"/>
                <a:cs typeface="Times New Roman" panose="02020603050405020304" pitchFamily="18" charset="0"/>
              </a:rPr>
              <a:t>Constraint</a:t>
            </a:r>
            <a:r>
              <a:rPr lang="en-US" altLang="en-US" sz="2400" dirty="0" smtClean="0">
                <a:latin typeface="Times New Roman" panose="02020603050405020304" pitchFamily="18" charset="0"/>
                <a:cs typeface="Times New Roman" panose="02020603050405020304" pitchFamily="18" charset="0"/>
              </a:rPr>
              <a:t> - a restriction placed on the data</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68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07A999-7849-4BF7-9C49-62D543FF72D2}" type="slidenum">
              <a:rPr lang="en-US" altLang="en-US"/>
              <a:pPr/>
              <a:t>7</a:t>
            </a:fld>
            <a:endParaRPr lang="en-US" altLang="en-US"/>
          </a:p>
        </p:txBody>
      </p:sp>
      <p:sp>
        <p:nvSpPr>
          <p:cNvPr id="90115" name="Rectangle 3"/>
          <p:cNvSpPr>
            <a:spLocks noGrp="1" noChangeArrowheads="1"/>
          </p:cNvSpPr>
          <p:nvPr>
            <p:ph type="body" idx="4294967295"/>
          </p:nvPr>
        </p:nvSpPr>
        <p:spPr>
          <a:xfrm>
            <a:off x="580860" y="2277899"/>
            <a:ext cx="11029950" cy="3678238"/>
          </a:xfrm>
        </p:spPr>
        <p:txBody>
          <a:bodyPr>
            <a:normAutofit/>
          </a:bodyPr>
          <a:lstStyle/>
          <a:p>
            <a:r>
              <a:rPr lang="en-US" altLang="en-US" sz="2400" dirty="0">
                <a:latin typeface="Times New Roman" panose="02020603050405020304" pitchFamily="18" charset="0"/>
                <a:cs typeface="Times New Roman" panose="02020603050405020304" pitchFamily="18" charset="0"/>
              </a:rPr>
              <a:t>American National Standards Institute (ANSI) Standards Planning and Requirements Committee (SPARC)</a:t>
            </a:r>
          </a:p>
          <a:p>
            <a:pPr lvl="1"/>
            <a:r>
              <a:rPr lang="en-US" altLang="en-US" sz="2400" dirty="0">
                <a:latin typeface="Times New Roman" panose="02020603050405020304" pitchFamily="18" charset="0"/>
                <a:cs typeface="Times New Roman" panose="02020603050405020304" pitchFamily="18" charset="0"/>
              </a:rPr>
              <a:t>Defined a framework for data modeling based on degrees of data abstraction(1970s): </a:t>
            </a:r>
          </a:p>
          <a:p>
            <a:pPr lvl="2"/>
            <a:r>
              <a:rPr lang="en-US" altLang="en-US" sz="2400" dirty="0">
                <a:latin typeface="Times New Roman" panose="02020603050405020304" pitchFamily="18" charset="0"/>
                <a:cs typeface="Times New Roman" panose="02020603050405020304" pitchFamily="18" charset="0"/>
              </a:rPr>
              <a:t>External</a:t>
            </a:r>
          </a:p>
          <a:p>
            <a:pPr lvl="2"/>
            <a:r>
              <a:rPr lang="en-US" altLang="en-US" sz="2400" dirty="0">
                <a:latin typeface="Times New Roman" panose="02020603050405020304" pitchFamily="18" charset="0"/>
                <a:cs typeface="Times New Roman" panose="02020603050405020304" pitchFamily="18" charset="0"/>
              </a:rPr>
              <a:t>Conceptual</a:t>
            </a:r>
          </a:p>
          <a:p>
            <a:pPr lvl="2"/>
            <a:r>
              <a:rPr lang="en-US" altLang="en-US" sz="2400" dirty="0">
                <a:latin typeface="Times New Roman" panose="02020603050405020304" pitchFamily="18" charset="0"/>
                <a:cs typeface="Times New Roman" panose="02020603050405020304" pitchFamily="18" charset="0"/>
              </a:rPr>
              <a:t>Internal </a:t>
            </a: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Data Model Types based on Data Abstraction</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403145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0" y="457200"/>
            <a:ext cx="7772400" cy="1143000"/>
          </a:xfrm>
        </p:spPr>
        <p:txBody>
          <a:bodyPr/>
          <a:lstStyle/>
          <a:p>
            <a:r>
              <a:rPr lang="en-US" altLang="en-US" dirty="0"/>
              <a:t>Degrees of Data Abstraction (continued)</a:t>
            </a:r>
          </a:p>
        </p:txBody>
      </p:sp>
      <p:pic>
        <p:nvPicPr>
          <p:cNvPr id="92163" name="Picture 3" descr="Fig02-09"/>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419724" y="817794"/>
            <a:ext cx="9523586" cy="5830767"/>
          </a:xfrm>
        </p:spPr>
      </p:pic>
    </p:spTree>
    <p:extLst>
      <p:ext uri="{BB962C8B-B14F-4D97-AF65-F5344CB8AC3E}">
        <p14:creationId xmlns:p14="http://schemas.microsoft.com/office/powerpoint/2010/main" val="316025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9D0570C-C89F-4CEC-AE4F-9A5D48D3EB19}" type="slidenum">
              <a:rPr lang="en-US" altLang="en-US"/>
              <a:pPr/>
              <a:t>9</a:t>
            </a:fld>
            <a:endParaRPr lang="en-US" altLang="en-US"/>
          </a:p>
        </p:txBody>
      </p:sp>
      <p:sp>
        <p:nvSpPr>
          <p:cNvPr id="94211" name="Rectangle 3"/>
          <p:cNvSpPr>
            <a:spLocks noGrp="1" noChangeArrowheads="1"/>
          </p:cNvSpPr>
          <p:nvPr>
            <p:ph type="body" idx="4294967295"/>
          </p:nvPr>
        </p:nvSpPr>
        <p:spPr>
          <a:xfrm>
            <a:off x="580860" y="1403273"/>
            <a:ext cx="11029950" cy="3678238"/>
          </a:xfrm>
        </p:spPr>
        <p:txBody>
          <a:bodyPr>
            <a:normAutofit/>
          </a:bodyPr>
          <a:lstStyle/>
          <a:p>
            <a:r>
              <a:rPr lang="en-US" altLang="en-US" sz="2400" dirty="0">
                <a:latin typeface="Times New Roman" panose="02020603050405020304" pitchFamily="18" charset="0"/>
                <a:cs typeface="Times New Roman" panose="02020603050405020304" pitchFamily="18" charset="0"/>
              </a:rPr>
              <a:t>End users’ view of the data environment</a:t>
            </a:r>
          </a:p>
          <a:p>
            <a:r>
              <a:rPr lang="en-US" altLang="en-US" sz="2400" dirty="0">
                <a:latin typeface="Times New Roman" panose="02020603050405020304" pitchFamily="18" charset="0"/>
                <a:cs typeface="Times New Roman" panose="02020603050405020304" pitchFamily="18" charset="0"/>
              </a:rPr>
              <a:t>Requires that the modeler subdivide set of requirements and constraints into functional modules that can be examined within the framework of their external models</a:t>
            </a:r>
          </a:p>
        </p:txBody>
      </p:sp>
      <p:sp>
        <p:nvSpPr>
          <p:cNvPr id="5" name="Text Placeholder 2"/>
          <p:cNvSpPr txBox="1">
            <a:spLocks/>
          </p:cNvSpPr>
          <p:nvPr/>
        </p:nvSpPr>
        <p:spPr>
          <a:xfrm>
            <a:off x="1847661" y="993698"/>
            <a:ext cx="8401429" cy="819150"/>
          </a:xfrm>
          <a:prstGeom prst="rect">
            <a:avLst/>
          </a:prstGeom>
        </p:spPr>
        <p:txBody>
          <a:bodyPr>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0" indent="0" algn="ctr">
              <a:buNone/>
            </a:pPr>
            <a:r>
              <a:rPr lang="en-US" sz="2800" dirty="0" smtClean="0">
                <a:latin typeface="Arial Rounded MT Bold" panose="020F0704030504030204" pitchFamily="34" charset="0"/>
              </a:rPr>
              <a:t>External Model</a:t>
            </a:r>
            <a:endParaRPr lang="en-GB" sz="2800" dirty="0">
              <a:latin typeface="Arial Rounded MT Bold" panose="020F0704030504030204" pitchFamily="34" charset="0"/>
            </a:endParaRPr>
          </a:p>
        </p:txBody>
      </p:sp>
    </p:spTree>
    <p:extLst>
      <p:ext uri="{BB962C8B-B14F-4D97-AF65-F5344CB8AC3E}">
        <p14:creationId xmlns:p14="http://schemas.microsoft.com/office/powerpoint/2010/main" val="165590380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221</TotalTime>
  <Words>772</Words>
  <Application>Microsoft Office PowerPoint</Application>
  <PresentationFormat>Custom</PresentationFormat>
  <Paragraphs>95</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lpstr>
      <vt:lpstr>PowerPoint Presentation</vt:lpstr>
      <vt:lpstr>Conceptual database modelling</vt:lpstr>
      <vt:lpstr>PowerPoint Presentation</vt:lpstr>
      <vt:lpstr>PowerPoint Presentation</vt:lpstr>
      <vt:lpstr>PowerPoint Presentation</vt:lpstr>
      <vt:lpstr>PowerPoint Presentation</vt:lpstr>
      <vt:lpstr>PowerPoint Presentation</vt:lpstr>
      <vt:lpstr>Degrees of Data Abstraction (continued)</vt:lpstr>
      <vt:lpstr>PowerPoint Presentation</vt:lpstr>
      <vt:lpstr>PowerPoint Presentation</vt:lpstr>
      <vt:lpstr>PowerPoint Presentation</vt:lpstr>
      <vt:lpstr>The Conceptual Model (continued)</vt:lpstr>
      <vt:lpstr>PowerPoint Presentation</vt:lpstr>
      <vt:lpstr>PowerPoint Presentation</vt:lpstr>
      <vt:lpstr>The Internal Model (continued)</vt:lpstr>
      <vt:lpstr>PowerPoint Presentation</vt:lpstr>
      <vt:lpstr>The Physical Model (continued)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Saqib Ejaz Awan</dc:creator>
  <cp:lastModifiedBy>Ayesha</cp:lastModifiedBy>
  <cp:revision>66</cp:revision>
  <dcterms:created xsi:type="dcterms:W3CDTF">2016-08-25T05:41:22Z</dcterms:created>
  <dcterms:modified xsi:type="dcterms:W3CDTF">2020-09-28T13:15:01Z</dcterms:modified>
</cp:coreProperties>
</file>