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B335-0BB9-4DC4-8723-0D5284AE3916}"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8F84-D1B7-4DE5-8F32-C916319DA00B}" type="slidenum">
              <a:rPr lang="en-GB" smtClean="0"/>
              <a:t>‹#›</a:t>
            </a:fld>
            <a:endParaRPr lang="en-GB"/>
          </a:p>
        </p:txBody>
      </p:sp>
    </p:spTree>
    <p:extLst>
      <p:ext uri="{BB962C8B-B14F-4D97-AF65-F5344CB8AC3E}">
        <p14:creationId xmlns:p14="http://schemas.microsoft.com/office/powerpoint/2010/main" val="394433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99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000" i="1"/>
              <a:t>4</a:t>
            </a:r>
          </a:p>
        </p:txBody>
      </p:sp>
      <p:sp>
        <p:nvSpPr>
          <p:cNvPr id="399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994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9942" name="Rectangle 6"/>
          <p:cNvSpPr>
            <a:spLocks noGrp="1" noRot="1" noChangeAspect="1" noChangeArrowheads="1" noTextEdit="1"/>
          </p:cNvSpPr>
          <p:nvPr>
            <p:ph type="sldImg"/>
          </p:nvPr>
        </p:nvSpPr>
        <p:spPr>
          <a:xfrm>
            <a:off x="393700" y="692150"/>
            <a:ext cx="6070600" cy="3416300"/>
          </a:xfrm>
          <a:ln cap="flat"/>
        </p:spPr>
      </p:sp>
      <p:sp>
        <p:nvSpPr>
          <p:cNvPr id="39943"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3910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76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200">
                <a:latin typeface="Times New Roman" panose="02020603050405020304" pitchFamily="18" charset="0"/>
              </a:rPr>
              <a:t>17</a:t>
            </a:r>
          </a:p>
        </p:txBody>
      </p:sp>
      <p:sp>
        <p:nvSpPr>
          <p:cNvPr id="4976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76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7670" name="Rectangle 6"/>
          <p:cNvSpPr>
            <a:spLocks noGrp="1" noRot="1" noChangeAspect="1" noChangeArrowheads="1" noTextEdit="1"/>
          </p:cNvSpPr>
          <p:nvPr>
            <p:ph type="sldImg"/>
          </p:nvPr>
        </p:nvSpPr>
        <p:spPr>
          <a:xfrm>
            <a:off x="393700" y="692150"/>
            <a:ext cx="6070600" cy="3416300"/>
          </a:xfrm>
          <a:ln cap="flat"/>
        </p:spPr>
      </p:sp>
      <p:sp>
        <p:nvSpPr>
          <p:cNvPr id="4976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1978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86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200">
                <a:latin typeface="Times New Roman" panose="02020603050405020304" pitchFamily="18" charset="0"/>
              </a:rPr>
              <a:t>16</a:t>
            </a:r>
          </a:p>
        </p:txBody>
      </p:sp>
      <p:sp>
        <p:nvSpPr>
          <p:cNvPr id="4986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86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8694" name="Rectangle 6"/>
          <p:cNvSpPr>
            <a:spLocks noGrp="1" noRot="1" noChangeAspect="1" noChangeArrowheads="1" noTextEdit="1"/>
          </p:cNvSpPr>
          <p:nvPr>
            <p:ph type="sldImg"/>
          </p:nvPr>
        </p:nvSpPr>
        <p:spPr>
          <a:xfrm>
            <a:off x="393700" y="692150"/>
            <a:ext cx="6070600" cy="3416300"/>
          </a:xfrm>
          <a:ln cap="flat"/>
        </p:spPr>
      </p:sp>
      <p:sp>
        <p:nvSpPr>
          <p:cNvPr id="49869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2062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97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200">
                <a:latin typeface="Times New Roman" panose="02020603050405020304" pitchFamily="18" charset="0"/>
              </a:rPr>
              <a:t>8</a:t>
            </a:r>
          </a:p>
        </p:txBody>
      </p:sp>
      <p:sp>
        <p:nvSpPr>
          <p:cNvPr id="4997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97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499718" name="Rectangle 6"/>
          <p:cNvSpPr>
            <a:spLocks noGrp="1" noRot="1" noChangeAspect="1" noChangeArrowheads="1" noTextEdit="1"/>
          </p:cNvSpPr>
          <p:nvPr>
            <p:ph type="sldImg"/>
          </p:nvPr>
        </p:nvSpPr>
        <p:spPr>
          <a:xfrm>
            <a:off x="393700" y="692150"/>
            <a:ext cx="6070600" cy="3416300"/>
          </a:xfrm>
          <a:ln cap="flat"/>
        </p:spPr>
      </p:sp>
      <p:sp>
        <p:nvSpPr>
          <p:cNvPr id="4997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2850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068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200">
                <a:latin typeface="Times New Roman" panose="02020603050405020304" pitchFamily="18" charset="0"/>
              </a:rPr>
              <a:t>1</a:t>
            </a:r>
          </a:p>
        </p:txBody>
      </p:sp>
      <p:sp>
        <p:nvSpPr>
          <p:cNvPr id="5068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068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06886" name="Rectangle 6"/>
          <p:cNvSpPr>
            <a:spLocks noGrp="1" noRot="1" noChangeAspect="1" noChangeArrowheads="1" noTextEdit="1"/>
          </p:cNvSpPr>
          <p:nvPr>
            <p:ph type="sldImg"/>
          </p:nvPr>
        </p:nvSpPr>
        <p:spPr>
          <a:xfrm>
            <a:off x="393700" y="692150"/>
            <a:ext cx="6070600" cy="3416300"/>
          </a:xfrm>
          <a:ln cap="flat"/>
        </p:spPr>
      </p:sp>
      <p:sp>
        <p:nvSpPr>
          <p:cNvPr id="5068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813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7651" name="Rectangle 3"/>
          <p:cNvSpPr>
            <a:spLocks noChangeArrowheads="1"/>
          </p:cNvSpPr>
          <p:nvPr/>
        </p:nvSpPr>
        <p:spPr bwMode="auto">
          <a:xfrm>
            <a:off x="388620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6</a:t>
            </a:r>
          </a:p>
        </p:txBody>
      </p:sp>
      <p:sp>
        <p:nvSpPr>
          <p:cNvPr id="27652" name="Rectangle 4"/>
          <p:cNvSpPr>
            <a:spLocks noChangeArrowheads="1"/>
          </p:cNvSpPr>
          <p:nvPr/>
        </p:nvSpPr>
        <p:spPr bwMode="auto">
          <a:xfrm>
            <a:off x="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7653" name="Rectangle 5"/>
          <p:cNvSpPr>
            <a:spLocks noChangeArrowheads="1"/>
          </p:cNvSpPr>
          <p:nvPr/>
        </p:nvSpPr>
        <p:spPr bwMode="auto">
          <a:xfrm>
            <a:off x="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7654" name="Rectangle 6"/>
          <p:cNvSpPr>
            <a:spLocks noGrp="1" noRot="1" noChangeAspect="1" noChangeArrowheads="1" noTextEdit="1"/>
          </p:cNvSpPr>
          <p:nvPr>
            <p:ph type="sldImg"/>
          </p:nvPr>
        </p:nvSpPr>
        <p:spPr>
          <a:ln cap="flat"/>
        </p:spPr>
      </p:sp>
      <p:sp>
        <p:nvSpPr>
          <p:cNvPr id="27655"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7231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3795" name="Rectangle 3"/>
          <p:cNvSpPr>
            <a:spLocks noChangeArrowheads="1"/>
          </p:cNvSpPr>
          <p:nvPr/>
        </p:nvSpPr>
        <p:spPr bwMode="auto">
          <a:xfrm>
            <a:off x="388620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14</a:t>
            </a:r>
          </a:p>
        </p:txBody>
      </p:sp>
      <p:sp>
        <p:nvSpPr>
          <p:cNvPr id="33796" name="Rectangle 4"/>
          <p:cNvSpPr>
            <a:spLocks noChangeArrowheads="1"/>
          </p:cNvSpPr>
          <p:nvPr/>
        </p:nvSpPr>
        <p:spPr bwMode="auto">
          <a:xfrm>
            <a:off x="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3797" name="Rectangle 5"/>
          <p:cNvSpPr>
            <a:spLocks noChangeArrowheads="1"/>
          </p:cNvSpPr>
          <p:nvPr/>
        </p:nvSpPr>
        <p:spPr bwMode="auto">
          <a:xfrm>
            <a:off x="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3798" name="Rectangle 6"/>
          <p:cNvSpPr>
            <a:spLocks noGrp="1" noRot="1" noChangeAspect="1" noChangeArrowheads="1" noTextEdit="1"/>
          </p:cNvSpPr>
          <p:nvPr>
            <p:ph type="sldImg"/>
          </p:nvPr>
        </p:nvSpPr>
        <p:spPr>
          <a:ln cap="flat"/>
        </p:spPr>
      </p:sp>
      <p:sp>
        <p:nvSpPr>
          <p:cNvPr id="33799"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1487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5843" name="Rectangle 3"/>
          <p:cNvSpPr>
            <a:spLocks noChangeArrowheads="1"/>
          </p:cNvSpPr>
          <p:nvPr/>
        </p:nvSpPr>
        <p:spPr bwMode="auto">
          <a:xfrm>
            <a:off x="388620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15</a:t>
            </a:r>
          </a:p>
        </p:txBody>
      </p:sp>
      <p:sp>
        <p:nvSpPr>
          <p:cNvPr id="35844" name="Rectangle 4"/>
          <p:cNvSpPr>
            <a:spLocks noChangeArrowheads="1"/>
          </p:cNvSpPr>
          <p:nvPr/>
        </p:nvSpPr>
        <p:spPr bwMode="auto">
          <a:xfrm>
            <a:off x="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5845" name="Rectangle 5"/>
          <p:cNvSpPr>
            <a:spLocks noChangeArrowheads="1"/>
          </p:cNvSpPr>
          <p:nvPr/>
        </p:nvSpPr>
        <p:spPr bwMode="auto">
          <a:xfrm>
            <a:off x="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35846" name="Rectangle 6"/>
          <p:cNvSpPr>
            <a:spLocks noGrp="1" noRot="1" noChangeAspect="1" noChangeArrowheads="1" noTextEdit="1"/>
          </p:cNvSpPr>
          <p:nvPr>
            <p:ph type="sldImg"/>
          </p:nvPr>
        </p:nvSpPr>
        <p:spPr>
          <a:ln cap="flat"/>
        </p:spPr>
      </p:sp>
      <p:sp>
        <p:nvSpPr>
          <p:cNvPr id="35847"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58859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9699" name="Rectangle 3"/>
          <p:cNvSpPr>
            <a:spLocks noChangeArrowheads="1"/>
          </p:cNvSpPr>
          <p:nvPr/>
        </p:nvSpPr>
        <p:spPr bwMode="auto">
          <a:xfrm>
            <a:off x="388620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7</a:t>
            </a:r>
          </a:p>
        </p:txBody>
      </p:sp>
      <p:sp>
        <p:nvSpPr>
          <p:cNvPr id="29700" name="Rectangle 4"/>
          <p:cNvSpPr>
            <a:spLocks noChangeArrowheads="1"/>
          </p:cNvSpPr>
          <p:nvPr/>
        </p:nvSpPr>
        <p:spPr bwMode="auto">
          <a:xfrm>
            <a:off x="0" y="8548688"/>
            <a:ext cx="29718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9701" name="Rectangle 5"/>
          <p:cNvSpPr>
            <a:spLocks noChangeArrowheads="1"/>
          </p:cNvSpPr>
          <p:nvPr/>
        </p:nvSpPr>
        <p:spPr bwMode="auto">
          <a:xfrm>
            <a:off x="0" y="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9702" name="Rectangle 6"/>
          <p:cNvSpPr>
            <a:spLocks noGrp="1" noRot="1" noChangeAspect="1" noChangeArrowheads="1" noTextEdit="1"/>
          </p:cNvSpPr>
          <p:nvPr>
            <p:ph type="sldImg"/>
          </p:nvPr>
        </p:nvSpPr>
        <p:spPr>
          <a:ln cap="flat"/>
        </p:spPr>
      </p:sp>
      <p:sp>
        <p:nvSpPr>
          <p:cNvPr id="29703"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131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184846609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6855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3525231601"/>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5186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23046309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56620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513E5-07B4-4092-82ED-4FCE4F7207FD}" type="datetimeFigureOut">
              <a:rPr lang="en-GB" smtClean="0"/>
              <a:t>28/09/2020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32644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513E5-07B4-4092-82ED-4FCE4F7207FD}" type="datetimeFigureOut">
              <a:rPr lang="en-GB" smtClean="0"/>
              <a:t>28/09/2020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4084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13E5-07B4-4092-82ED-4FCE4F7207FD}" type="datetimeFigureOut">
              <a:rPr lang="en-GB" smtClean="0"/>
              <a:t>28/09/2020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62697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860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1031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B34E0F-34E2-4239-BF6E-C65BEC69F8A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5485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986" y="3395355"/>
            <a:ext cx="10058400" cy="1257328"/>
          </a:xfrm>
        </p:spPr>
        <p:txBody>
          <a:bodyPr>
            <a:normAutofit/>
          </a:bodyPr>
          <a:lstStyle/>
          <a:p>
            <a:pPr algn="ctr"/>
            <a:r>
              <a:rPr lang="en-US" sz="4000" i="0" dirty="0"/>
              <a:t>ER Modeling</a:t>
            </a:r>
            <a:endParaRPr lang="en-GB" sz="4000" i="0" dirty="0"/>
          </a:p>
        </p:txBody>
      </p:sp>
      <p:sp>
        <p:nvSpPr>
          <p:cNvPr id="3" name="Text Placeholder 2"/>
          <p:cNvSpPr>
            <a:spLocks noGrp="1"/>
          </p:cNvSpPr>
          <p:nvPr>
            <p:ph type="body" idx="1"/>
          </p:nvPr>
        </p:nvSpPr>
        <p:spPr>
          <a:xfrm>
            <a:off x="566905" y="1245883"/>
            <a:ext cx="11029615" cy="600556"/>
          </a:xfrm>
        </p:spPr>
        <p:txBody>
          <a:bodyPr>
            <a:normAutofit/>
          </a:bodyPr>
          <a:lstStyle/>
          <a:p>
            <a:pPr algn="ctr"/>
            <a:r>
              <a:rPr lang="en-US" sz="2800" dirty="0">
                <a:latin typeface="Arial Rounded MT Bold" panose="020F0704030504030204" pitchFamily="34" charset="0"/>
              </a:rPr>
              <a:t>CSC271 – DATABASE SYSTEMS</a:t>
            </a:r>
            <a:endParaRPr lang="en-GB" sz="2800" dirty="0">
              <a:latin typeface="Arial Rounded MT Bold" panose="020F0704030504030204" pitchFamily="34" charset="0"/>
            </a:endParaRPr>
          </a:p>
        </p:txBody>
      </p:sp>
      <p:sp>
        <p:nvSpPr>
          <p:cNvPr id="4" name="Text Placeholder 2"/>
          <p:cNvSpPr txBox="1">
            <a:spLocks/>
          </p:cNvSpPr>
          <p:nvPr/>
        </p:nvSpPr>
        <p:spPr>
          <a:xfrm>
            <a:off x="1680471" y="2839986"/>
            <a:ext cx="8401429" cy="819150"/>
          </a:xfrm>
          <a:prstGeom prst="rect">
            <a:avLst/>
          </a:prstGeom>
        </p:spPr>
        <p:txBody>
          <a:bodyPr vert="horz" lIns="91440" tIns="45720" rIns="91440" bIns="45720" rtlCol="0" anchor="ctr">
            <a:normAutofit/>
          </a:bodyPr>
          <a:lstStyle>
            <a:lvl1pPr marL="0" indent="0" algn="r" defTabSz="914400" rtl="0" eaLnBrk="1" latinLnBrk="0" hangingPunct="1">
              <a:lnSpc>
                <a:spcPct val="113000"/>
              </a:lnSpc>
              <a:spcBef>
                <a:spcPts val="0"/>
              </a:spcBef>
              <a:buFont typeface="Arial" panose="020B0604020202020204" pitchFamily="34" charset="0"/>
              <a:buNone/>
              <a:defRPr sz="20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kern="1200" baseline="0">
                <a:solidFill>
                  <a:schemeClr val="tx1">
                    <a:tint val="7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kern="1200" baseline="0">
                <a:solidFill>
                  <a:schemeClr val="tx1">
                    <a:tint val="7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i="1" kern="1200" baseline="0">
                <a:solidFill>
                  <a:schemeClr val="tx1">
                    <a:tint val="7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i="1" kern="1200">
                <a:solidFill>
                  <a:schemeClr val="tx1">
                    <a:tint val="7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i="1" kern="1200" baseline="0">
                <a:solidFill>
                  <a:schemeClr val="tx1">
                    <a:tint val="75000"/>
                  </a:schemeClr>
                </a:solidFill>
                <a:latin typeface="+mn-lt"/>
                <a:ea typeface="+mn-ea"/>
                <a:cs typeface="+mn-cs"/>
              </a:defRPr>
            </a:lvl9pPr>
          </a:lstStyle>
          <a:p>
            <a:pPr algn="ctr"/>
            <a:r>
              <a:rPr lang="en-US" sz="2800" dirty="0">
                <a:latin typeface="Arial Rounded MT Bold" panose="020F0704030504030204" pitchFamily="34" charset="0"/>
              </a:rPr>
              <a:t>LECTURE - </a:t>
            </a:r>
            <a:r>
              <a:rPr lang="en-US" sz="2800" dirty="0" smtClean="0">
                <a:latin typeface="Arial Rounded MT Bold" panose="020F0704030504030204" pitchFamily="34" charset="0"/>
              </a:rPr>
              <a:t>06</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721821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Connectivity</a:t>
            </a:r>
            <a:r>
              <a:rPr lang="en-GB" sz="2800" dirty="0">
                <a:latin typeface="Arial Rounded MT Bold" panose="020F0704030504030204" pitchFamily="34" charset="0"/>
              </a:rPr>
              <a:t> of </a:t>
            </a:r>
            <a:r>
              <a:rPr lang="en-US" sz="2800" dirty="0">
                <a:latin typeface="Arial Rounded MT Bold" panose="020F0704030504030204" pitchFamily="34" charset="0"/>
              </a:rPr>
              <a:t>Relationships</a:t>
            </a:r>
            <a:endParaRPr lang="en-GB" sz="2800" dirty="0">
              <a:latin typeface="Arial Rounded MT Bold" panose="020F0704030504030204" pitchFamily="34" charset="0"/>
            </a:endParaRPr>
          </a:p>
        </p:txBody>
      </p:sp>
      <p:sp>
        <p:nvSpPr>
          <p:cNvPr id="3" name="Rectangle 2"/>
          <p:cNvSpPr/>
          <p:nvPr/>
        </p:nvSpPr>
        <p:spPr>
          <a:xfrm>
            <a:off x="601579" y="2418873"/>
            <a:ext cx="10732168" cy="2400657"/>
          </a:xfrm>
          <a:prstGeom prst="rect">
            <a:avLst/>
          </a:prstGeom>
        </p:spPr>
        <p:txBody>
          <a:bodyPr wrap="square">
            <a:spAutoFit/>
          </a:bodyPr>
          <a:lstStyle/>
          <a:p>
            <a:pPr lvl="0" algn="just">
              <a:lnSpc>
                <a:spcPct val="150000"/>
              </a:lnSpc>
              <a:spcAft>
                <a:spcPts val="0"/>
              </a:spcAft>
              <a:tabLst>
                <a:tab pos="457200" algn="l"/>
              </a:tabLst>
            </a:pPr>
            <a:r>
              <a:rPr lang="en-US" sz="2800" b="1" dirty="0">
                <a:latin typeface="Times New Roman" panose="02020603050405020304" pitchFamily="18" charset="0"/>
                <a:ea typeface="Times New Roman" panose="02020603050405020304" pitchFamily="18" charset="0"/>
              </a:rPr>
              <a:t>Connectivity</a:t>
            </a:r>
            <a:r>
              <a:rPr lang="en-US" sz="2400" dirty="0">
                <a:latin typeface="Times New Roman" panose="02020603050405020304" pitchFamily="18" charset="0"/>
                <a:ea typeface="Times New Roman" panose="02020603050405020304" pitchFamily="18" charset="0"/>
              </a:rPr>
              <a:t> shows the type of relationship as follows:</a:t>
            </a:r>
          </a:p>
          <a:p>
            <a:pPr marL="342900" lvl="0" indent="-342900" algn="just">
              <a:lnSpc>
                <a:spcPct val="150000"/>
              </a:lnSpc>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rPr>
              <a:t>One-One relationship (1-1)</a:t>
            </a:r>
          </a:p>
          <a:p>
            <a:pPr marL="342900" lvl="0" indent="-342900" algn="just">
              <a:lnSpc>
                <a:spcPct val="150000"/>
              </a:lnSpc>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One-Many relationship (1-M)</a:t>
            </a:r>
          </a:p>
          <a:p>
            <a:pPr marL="342900" lvl="0" indent="-342900" algn="just">
              <a:lnSpc>
                <a:spcPct val="150000"/>
              </a:lnSpc>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rPr>
              <a:t>Many-Many relationship</a:t>
            </a:r>
            <a:r>
              <a:rPr lang="en-GB" sz="2400" dirty="0">
                <a:effectLst/>
                <a:latin typeface="Times New Roman" panose="02020603050405020304" pitchFamily="18" charset="0"/>
                <a:ea typeface="Times New Roman" panose="02020603050405020304" pitchFamily="18" charset="0"/>
              </a:rPr>
              <a:t> (M-N)</a:t>
            </a:r>
          </a:p>
        </p:txBody>
      </p:sp>
    </p:spTree>
    <p:extLst>
      <p:ext uri="{BB962C8B-B14F-4D97-AF65-F5344CB8AC3E}">
        <p14:creationId xmlns:p14="http://schemas.microsoft.com/office/powerpoint/2010/main" val="1491964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l="1100" t="10025" r="1834" b="10269"/>
          <a:stretch>
            <a:fillRect/>
          </a:stretch>
        </p:blipFill>
        <p:spPr>
          <a:xfrm>
            <a:off x="2759242" y="2205790"/>
            <a:ext cx="6035675" cy="3535363"/>
          </a:xfrm>
          <a:prstGeom prst="rect">
            <a:avLst/>
          </a:prstGeom>
          <a:noFill/>
          <a:ln w="76200" cmpd="tri">
            <a:solidFill>
              <a:schemeClr val="tx2"/>
            </a:solidFill>
          </a:ln>
          <a:extLst>
            <a:ext uri="{909E8E84-426E-40DD-AFC4-6F175D3DCCD1}">
              <a14:hiddenFill xmlns:a14="http://schemas.microsoft.com/office/drawing/2010/main">
                <a:solidFill>
                  <a:srgbClr val="FFFFFF"/>
                </a:solidFill>
              </a14:hiddenFill>
            </a:ext>
          </a:extLst>
        </p:spPr>
      </p:pic>
      <p:sp>
        <p:nvSpPr>
          <p:cNvPr id="3"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One-One &amp; One-Many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83230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l="2472" t="10165" r="1236" b="8791"/>
          <a:stretch>
            <a:fillRect/>
          </a:stretch>
        </p:blipFill>
        <p:spPr>
          <a:xfrm>
            <a:off x="2711115" y="2201780"/>
            <a:ext cx="6035675" cy="3505200"/>
          </a:xfrm>
          <a:prstGeom prst="rect">
            <a:avLst/>
          </a:prstGeom>
          <a:noFill/>
          <a:ln w="76200" cmpd="tri">
            <a:solidFill>
              <a:schemeClr val="tx2"/>
            </a:solidFill>
          </a:ln>
          <a:extLst>
            <a:ext uri="{909E8E84-426E-40DD-AFC4-6F175D3DCCD1}">
              <a14:hiddenFill xmlns:a14="http://schemas.microsoft.com/office/drawing/2010/main">
                <a:solidFill>
                  <a:srgbClr val="FFFFFF"/>
                </a:solidFill>
              </a14:hiddenFill>
            </a:ext>
          </a:extLst>
        </p:spPr>
      </p:pic>
      <p:sp>
        <p:nvSpPr>
          <p:cNvPr id="3" name="Text Placeholder 2"/>
          <p:cNvSpPr txBox="1">
            <a:spLocks/>
          </p:cNvSpPr>
          <p:nvPr/>
        </p:nvSpPr>
        <p:spPr>
          <a:xfrm>
            <a:off x="1847661" y="993698"/>
            <a:ext cx="8401429" cy="819150"/>
          </a:xfrm>
          <a:prstGeom prst="rect">
            <a:avLst/>
          </a:prstGeom>
        </p:spPr>
        <p:txBody>
          <a:bodyPr>
            <a:normAutofit fontScale="92500"/>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Many-One &amp; Many-Many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570369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Cardinality of Relationships</a:t>
            </a:r>
            <a:endParaRPr lang="en-GB" sz="2800" dirty="0">
              <a:latin typeface="Arial Rounded MT Bold" panose="020F0704030504030204" pitchFamily="34" charset="0"/>
            </a:endParaRPr>
          </a:p>
        </p:txBody>
      </p:sp>
      <p:sp>
        <p:nvSpPr>
          <p:cNvPr id="4" name="Rectangle 3"/>
          <p:cNvSpPr/>
          <p:nvPr/>
        </p:nvSpPr>
        <p:spPr>
          <a:xfrm>
            <a:off x="513848" y="2359877"/>
            <a:ext cx="11277099" cy="4031873"/>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cardinality</a:t>
            </a:r>
            <a:r>
              <a:rPr lang="en-US" sz="2400" dirty="0">
                <a:latin typeface="Times New Roman" panose="02020603050405020304" pitchFamily="18" charset="0"/>
                <a:cs typeface="Times New Roman" panose="02020603050405020304" pitchFamily="18" charset="0"/>
              </a:rPr>
              <a:t> of a relationship is the number of instances of entity B that can be associated with entity A.</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Cardinality limits are usually derived from the organization's policies or external constraints.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Minimum</a:t>
            </a:r>
            <a:r>
              <a:rPr lang="en-US" sz="2400" dirty="0">
                <a:latin typeface="Times New Roman" panose="02020603050405020304" pitchFamily="18" charset="0"/>
                <a:cs typeface="Times New Roman" panose="02020603050405020304" pitchFamily="18" charset="0"/>
              </a:rPr>
              <a:t> cardinality </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Maximum</a:t>
            </a:r>
            <a:r>
              <a:rPr lang="en-US" sz="2400" dirty="0">
                <a:latin typeface="Times New Roman" panose="02020603050405020304" pitchFamily="18" charset="0"/>
                <a:cs typeface="Times New Roman" panose="02020603050405020304" pitchFamily="18" charset="0"/>
              </a:rPr>
              <a:t> cardinality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Represented as </a:t>
            </a:r>
            <a:r>
              <a:rPr lang="en-US" sz="3600" b="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or </a:t>
            </a:r>
            <a:r>
              <a:rPr lang="en-US" sz="3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3088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911" y="2149188"/>
            <a:ext cx="11020927" cy="830997"/>
          </a:xfrm>
          <a:prstGeom prst="rect">
            <a:avLst/>
          </a:prstGeom>
        </p:spPr>
        <p:txBody>
          <a:bodyPr wrap="square">
            <a:spAutoFit/>
          </a:bodyPr>
          <a:lstStyle/>
          <a:p>
            <a:r>
              <a:rPr lang="en-US" altLang="en-US" sz="2400" dirty="0">
                <a:latin typeface="Times New Roman" panose="02020603050405020304" pitchFamily="18" charset="0"/>
                <a:cs typeface="Times New Roman" panose="02020603050405020304" pitchFamily="18" charset="0"/>
              </a:rPr>
              <a:t>a video store may stock more than one VIDEOTAPE for each MOVIE, this is a ‘one-to-many’ relationship as in the following Fig. </a:t>
            </a:r>
            <a:endParaRPr lang="en-GB" sz="2400" dirty="0">
              <a:latin typeface="Times New Roman" panose="02020603050405020304" pitchFamily="18" charset="0"/>
              <a:cs typeface="Times New Roman" panose="02020603050405020304" pitchFamily="18" charset="0"/>
            </a:endParaRPr>
          </a:p>
        </p:txBody>
      </p:sp>
      <p:sp>
        <p:nvSpPr>
          <p:cNvPr id="3"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Cardinality -  Example</a:t>
            </a:r>
            <a:endParaRPr lang="en-GB" sz="2800" dirty="0">
              <a:latin typeface="Arial Rounded MT Bold" panose="020F0704030504030204" pitchFamily="34" charset="0"/>
            </a:endParaRPr>
          </a:p>
        </p:txBody>
      </p:sp>
      <p:pic>
        <p:nvPicPr>
          <p:cNvPr id="4" name="Picture 3" descr="D:\McFadden Slides\slide files 3 4 5 6\03_15a.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490" y="3316525"/>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98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529389" y="701675"/>
            <a:ext cx="11029950" cy="1014413"/>
          </a:xfrm>
        </p:spPr>
        <p:txBody>
          <a:bodyPr/>
          <a:lstStyle/>
          <a:p>
            <a:pPr algn="ctr"/>
            <a:r>
              <a:rPr lang="en-GB" altLang="en-US">
                <a:solidFill>
                  <a:schemeClr val="tx1"/>
                </a:solidFill>
                <a:latin typeface="Arial Rounded MT Bold" panose="020F0704030504030204" pitchFamily="34" charset="0"/>
              </a:rPr>
              <a:t>Minimum cardinality</a:t>
            </a:r>
          </a:p>
        </p:txBody>
      </p:sp>
      <p:sp>
        <p:nvSpPr>
          <p:cNvPr id="74755" name="Rectangle 3"/>
          <p:cNvSpPr>
            <a:spLocks noGrp="1" noChangeArrowheads="1"/>
          </p:cNvSpPr>
          <p:nvPr>
            <p:ph idx="4294967295"/>
          </p:nvPr>
        </p:nvSpPr>
        <p:spPr>
          <a:xfrm>
            <a:off x="312821" y="2157162"/>
            <a:ext cx="11246518" cy="3678238"/>
          </a:xfrm>
        </p:spPr>
        <p:txBody>
          <a:bodyPr>
            <a:normAutofit/>
          </a:bodyPr>
          <a:lstStyle/>
          <a:p>
            <a:pPr lvl="1" algn="just">
              <a:buFontTx/>
              <a:buChar char="•"/>
            </a:pPr>
            <a:r>
              <a:rPr lang="en-US" altLang="en-US" sz="2400" dirty="0">
                <a:latin typeface="Times New Roman" panose="02020603050405020304" pitchFamily="18" charset="0"/>
                <a:cs typeface="Times New Roman" panose="02020603050405020304" pitchFamily="18" charset="0"/>
              </a:rPr>
              <a:t>The minimum cardinality of a relationship is the minimum number of instances of an entity B that may be associated with each instance of an entity A</a:t>
            </a:r>
          </a:p>
          <a:p>
            <a:pPr lvl="1" algn="just">
              <a:buFontTx/>
              <a:buChar char="•"/>
            </a:pPr>
            <a:r>
              <a:rPr lang="en-US" altLang="en-US" sz="2400" dirty="0">
                <a:latin typeface="Times New Roman" panose="02020603050405020304" pitchFamily="18" charset="0"/>
                <a:cs typeface="Times New Roman" panose="02020603050405020304" pitchFamily="18" charset="0"/>
              </a:rPr>
              <a:t>In our example, the minimum number of VIDEOTAPES of a MOVIE is zero (entity B is an optional participant in the ‘</a:t>
            </a:r>
            <a:r>
              <a:rPr lang="en-US" altLang="en-US" sz="2400" dirty="0" err="1">
                <a:latin typeface="Times New Roman" panose="02020603050405020304" pitchFamily="18" charset="0"/>
                <a:cs typeface="Times New Roman" panose="02020603050405020304" pitchFamily="18" charset="0"/>
              </a:rPr>
              <a:t>Is_Stocked_As</a:t>
            </a:r>
            <a:r>
              <a:rPr lang="en-US" altLang="en-US" sz="2400" dirty="0">
                <a:latin typeface="Times New Roman" panose="02020603050405020304" pitchFamily="18" charset="0"/>
                <a:cs typeface="Times New Roman" panose="02020603050405020304" pitchFamily="18" charset="0"/>
              </a:rPr>
              <a:t>’ relationship)</a:t>
            </a:r>
          </a:p>
          <a:p>
            <a:pPr lvl="1" algn="just">
              <a:buFontTx/>
              <a:buChar char="•"/>
            </a:pPr>
            <a:r>
              <a:rPr lang="en-US" altLang="en-US" sz="2400" dirty="0">
                <a:latin typeface="Times New Roman" panose="02020603050405020304" pitchFamily="18" charset="0"/>
                <a:cs typeface="Times New Roman" panose="02020603050405020304" pitchFamily="18" charset="0"/>
              </a:rPr>
              <a:t>This is signified by the symbol zero through the arrow near the VIDEOTAPE entity</a:t>
            </a:r>
          </a:p>
          <a:p>
            <a:pPr algn="just"/>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851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01579" y="725738"/>
            <a:ext cx="11029950" cy="1014413"/>
          </a:xfrm>
        </p:spPr>
        <p:txBody>
          <a:bodyPr/>
          <a:lstStyle/>
          <a:p>
            <a:pPr algn="ctr"/>
            <a:r>
              <a:rPr lang="en-GB" altLang="en-US">
                <a:solidFill>
                  <a:schemeClr val="tx1"/>
                </a:solidFill>
                <a:latin typeface="Arial Rounded MT Bold" panose="020F0704030504030204" pitchFamily="34" charset="0"/>
              </a:rPr>
              <a:t>Maximum cardinality</a:t>
            </a:r>
          </a:p>
        </p:txBody>
      </p:sp>
      <p:sp>
        <p:nvSpPr>
          <p:cNvPr id="75779" name="Rectangle 3"/>
          <p:cNvSpPr>
            <a:spLocks noGrp="1" noChangeArrowheads="1"/>
          </p:cNvSpPr>
          <p:nvPr>
            <p:ph idx="4294967295"/>
          </p:nvPr>
        </p:nvSpPr>
        <p:spPr>
          <a:xfrm>
            <a:off x="-1" y="2181225"/>
            <a:ext cx="11631529" cy="3678238"/>
          </a:xfrm>
        </p:spPr>
        <p:txBody>
          <a:bodyPr/>
          <a:lstStyle/>
          <a:p>
            <a:pPr lvl="1" algn="just">
              <a:buFontTx/>
              <a:buChar char="•"/>
            </a:pPr>
            <a:r>
              <a:rPr lang="en-US" altLang="en-US" sz="2400" dirty="0">
                <a:latin typeface="Times New Roman" panose="02020603050405020304" pitchFamily="18" charset="0"/>
                <a:cs typeface="Times New Roman" panose="02020603050405020304" pitchFamily="18" charset="0"/>
              </a:rPr>
              <a:t>Is the maximum number of instances of an entity B that may be associated with each instance of entity A</a:t>
            </a:r>
          </a:p>
          <a:p>
            <a:pPr lvl="1" algn="just">
              <a:buFontTx/>
              <a:buChar char="•"/>
            </a:pPr>
            <a:r>
              <a:rPr lang="en-US" altLang="en-US" sz="2400" dirty="0">
                <a:latin typeface="Times New Roman" panose="02020603050405020304" pitchFamily="18" charset="0"/>
                <a:cs typeface="Times New Roman" panose="02020603050405020304" pitchFamily="18" charset="0"/>
              </a:rPr>
              <a:t>In the following Fig., the maximum cardinality for the VIDEOTAPE entity type is ‘many’ (an unspecified number greater than 1)</a:t>
            </a:r>
          </a:p>
          <a:p>
            <a:pPr lvl="1" algn="just">
              <a:buFontTx/>
              <a:buChar char="•"/>
            </a:pPr>
            <a:r>
              <a:rPr lang="en-US" altLang="en-US" sz="2400" dirty="0">
                <a:latin typeface="Times New Roman" panose="02020603050405020304" pitchFamily="18" charset="0"/>
                <a:cs typeface="Times New Roman" panose="02020603050405020304" pitchFamily="18" charset="0"/>
              </a:rPr>
              <a:t>This is indicated by the ‘crow’s foot’ symbol on the arrow next to the VIDEOTAPE entity symbol</a:t>
            </a:r>
          </a:p>
          <a:p>
            <a:pPr algn="just"/>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94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D:\McFadden Slides\slide files 3 4 5 6\03_15b.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7772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Text Box 3"/>
          <p:cNvSpPr txBox="1">
            <a:spLocks noChangeArrowheads="1"/>
          </p:cNvSpPr>
          <p:nvPr/>
        </p:nvSpPr>
        <p:spPr bwMode="auto">
          <a:xfrm>
            <a:off x="2675530" y="895517"/>
            <a:ext cx="7145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Arial Rounded MT Bold" panose="020F0704030504030204" pitchFamily="34" charset="0"/>
              </a:rPr>
              <a:t>Relationship with cardinality constraints</a:t>
            </a:r>
          </a:p>
        </p:txBody>
      </p:sp>
    </p:spTree>
    <p:extLst>
      <p:ext uri="{BB962C8B-B14F-4D97-AF65-F5344CB8AC3E}">
        <p14:creationId xmlns:p14="http://schemas.microsoft.com/office/powerpoint/2010/main" val="824996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53453" y="701675"/>
            <a:ext cx="11029950" cy="1014413"/>
          </a:xfrm>
        </p:spPr>
        <p:txBody>
          <a:bodyPr/>
          <a:lstStyle/>
          <a:p>
            <a:pPr algn="ctr"/>
            <a:r>
              <a:rPr lang="en-GB" altLang="en-US">
                <a:solidFill>
                  <a:schemeClr val="tx1"/>
                </a:solidFill>
                <a:latin typeface="Arial Rounded MT Bold" panose="020F0704030504030204" pitchFamily="34" charset="0"/>
              </a:rPr>
              <a:t>Example of mandatory cardinality constraints </a:t>
            </a:r>
          </a:p>
        </p:txBody>
      </p:sp>
      <p:sp>
        <p:nvSpPr>
          <p:cNvPr id="77827" name="Rectangle 3"/>
          <p:cNvSpPr>
            <a:spLocks noGrp="1" noChangeArrowheads="1"/>
          </p:cNvSpPr>
          <p:nvPr>
            <p:ph idx="4294967295"/>
          </p:nvPr>
        </p:nvSpPr>
        <p:spPr>
          <a:xfrm>
            <a:off x="288757" y="2181225"/>
            <a:ext cx="11574379" cy="3678238"/>
          </a:xfrm>
        </p:spPr>
        <p:txBody>
          <a:bodyPr/>
          <a:lstStyle/>
          <a:p>
            <a:pPr algn="just"/>
            <a:r>
              <a:rPr lang="en-GB" altLang="en-US" sz="2400" dirty="0">
                <a:latin typeface="Times New Roman" panose="02020603050405020304" pitchFamily="18" charset="0"/>
                <a:cs typeface="Times New Roman" panose="02020603050405020304" pitchFamily="18" charset="0"/>
              </a:rPr>
              <a:t>Each PATIENT has one or more PATIENT_HISTORIES (the initial patient visit is always recorded as an instance of PATIENT_HISTORY)</a:t>
            </a:r>
          </a:p>
          <a:p>
            <a:pPr algn="just"/>
            <a:r>
              <a:rPr lang="en-GB" altLang="en-US" sz="2400" dirty="0">
                <a:latin typeface="Times New Roman" panose="02020603050405020304" pitchFamily="18" charset="0"/>
                <a:cs typeface="Times New Roman" panose="02020603050405020304" pitchFamily="18" charset="0"/>
              </a:rPr>
              <a:t>Each instance of PATIENT_HISTORY ‘Belongs to’ exactly one PATIENT (see following Fig.)</a:t>
            </a:r>
          </a:p>
        </p:txBody>
      </p:sp>
    </p:spTree>
    <p:extLst>
      <p:ext uri="{BB962C8B-B14F-4D97-AF65-F5344CB8AC3E}">
        <p14:creationId xmlns:p14="http://schemas.microsoft.com/office/powerpoint/2010/main" val="3242345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D:\McFadden Slides\slide files 3 4 5 6\03_16a.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157" y="2129068"/>
            <a:ext cx="8153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Text Box 4"/>
          <p:cNvSpPr txBox="1">
            <a:spLocks noChangeArrowheads="1"/>
          </p:cNvSpPr>
          <p:nvPr/>
        </p:nvSpPr>
        <p:spPr bwMode="auto">
          <a:xfrm>
            <a:off x="3697705" y="1017226"/>
            <a:ext cx="4279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Arial Rounded MT Bold" panose="020F0704030504030204" pitchFamily="34" charset="0"/>
              </a:rPr>
              <a:t>Mandatory cardinalities</a:t>
            </a:r>
          </a:p>
        </p:txBody>
      </p:sp>
    </p:spTree>
    <p:extLst>
      <p:ext uri="{BB962C8B-B14F-4D97-AF65-F5344CB8AC3E}">
        <p14:creationId xmlns:p14="http://schemas.microsoft.com/office/powerpoint/2010/main" val="2835301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Today’s Lecture</a:t>
            </a:r>
            <a:endParaRPr lang="en-GB" sz="2800" dirty="0">
              <a:latin typeface="Arial Rounded MT Bold" panose="020F0704030504030204" pitchFamily="34" charset="0"/>
            </a:endParaRPr>
          </a:p>
        </p:txBody>
      </p:sp>
      <p:sp>
        <p:nvSpPr>
          <p:cNvPr id="3" name="Rectangle 2"/>
          <p:cNvSpPr/>
          <p:nvPr/>
        </p:nvSpPr>
        <p:spPr>
          <a:xfrm>
            <a:off x="1619250" y="2418874"/>
            <a:ext cx="8629840" cy="1569660"/>
          </a:xfrm>
          <a:prstGeom prst="rect">
            <a:avLst/>
          </a:prstGeom>
        </p:spPr>
        <p:txBody>
          <a:bodyPr wrap="square">
            <a:spAutoFit/>
          </a:bodyPr>
          <a:lstStyle/>
          <a:p>
            <a:pPr lvl="0" algn="just">
              <a:spcAft>
                <a:spcPts val="0"/>
              </a:spcAft>
              <a:tabLst>
                <a:tab pos="457200" algn="l"/>
              </a:tabLst>
            </a:pPr>
            <a:r>
              <a:rPr lang="en-US" sz="2400" dirty="0">
                <a:latin typeface="Times New Roman" panose="02020603050405020304" pitchFamily="18" charset="0"/>
                <a:ea typeface="Times New Roman" panose="02020603050405020304" pitchFamily="18" charset="0"/>
              </a:rPr>
              <a:t>In this lecture, you will learn the following aspects of ER Model:</a:t>
            </a:r>
          </a:p>
          <a:p>
            <a:pPr marL="285750" lvl="0" indent="-285750" algn="just">
              <a:spcAft>
                <a:spcPts val="0"/>
              </a:spcAft>
              <a:buFont typeface="Wingdings" panose="05000000000000000000"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Relationships</a:t>
            </a:r>
          </a:p>
          <a:p>
            <a:pPr marL="285750" lvl="0" indent="-285750" algn="just">
              <a:spcAft>
                <a:spcPts val="0"/>
              </a:spcAft>
              <a:buFont typeface="Wingdings" panose="05000000000000000000" pitchFamily="2" charset="2"/>
              <a:buChar char="§"/>
              <a:tabLst>
                <a:tab pos="457200" algn="l"/>
              </a:tabLst>
            </a:pPr>
            <a:r>
              <a:rPr lang="en-US" sz="2400" dirty="0">
                <a:latin typeface="Times New Roman" panose="02020603050405020304" pitchFamily="18" charset="0"/>
                <a:ea typeface="Times New Roman" panose="02020603050405020304" pitchFamily="18" charset="0"/>
              </a:rPr>
              <a:t>Cardinality</a:t>
            </a:r>
          </a:p>
          <a:p>
            <a:pPr marL="285750" lvl="0" indent="-285750" algn="just">
              <a:spcAft>
                <a:spcPts val="0"/>
              </a:spcAft>
              <a:buFont typeface="Wingdings" panose="05000000000000000000" pitchFamily="2" charset="2"/>
              <a:buChar char="§"/>
              <a:tabLst>
                <a:tab pos="457200" algn="l"/>
              </a:tabLst>
            </a:pPr>
            <a:r>
              <a:rPr lang="en-US" sz="2400" dirty="0">
                <a:latin typeface="Times New Roman" panose="02020603050405020304" pitchFamily="18" charset="0"/>
                <a:ea typeface="Times New Roman" panose="02020603050405020304" pitchFamily="18" charset="0"/>
              </a:rPr>
              <a:t>Identifiers</a:t>
            </a:r>
            <a:endParaRPr lang="en-GB"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1429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7" name="Picture 11"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012" y="3169814"/>
            <a:ext cx="9094203" cy="356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6215" y="1479127"/>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p:cNvGrpSpPr>
            <a:grpSpLocks/>
          </p:cNvGrpSpPr>
          <p:nvPr/>
        </p:nvGrpSpPr>
        <p:grpSpPr bwMode="auto">
          <a:xfrm>
            <a:off x="-277428" y="3718455"/>
            <a:ext cx="3741553" cy="2534406"/>
            <a:chOff x="192" y="2112"/>
            <a:chExt cx="2208" cy="923"/>
          </a:xfrm>
        </p:grpSpPr>
        <p:sp>
          <p:nvSpPr>
            <p:cNvPr id="103431" name="Rectangle 9"/>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A person is is married to at most one other person, or may not be married at all</a:t>
              </a:r>
            </a:p>
          </p:txBody>
        </p:sp>
        <p:sp>
          <p:nvSpPr>
            <p:cNvPr id="103432" name="Line 10"/>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3433" name="Line 12"/>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3" name="Rectangle 2"/>
          <p:cNvSpPr/>
          <p:nvPr/>
        </p:nvSpPr>
        <p:spPr>
          <a:xfrm>
            <a:off x="3958390" y="955907"/>
            <a:ext cx="3903954" cy="523220"/>
          </a:xfrm>
          <a:prstGeom prst="rect">
            <a:avLst/>
          </a:prstGeom>
        </p:spPr>
        <p:txBody>
          <a:bodyPr wrap="none">
            <a:spAutoFit/>
          </a:bodyPr>
          <a:lstStyle/>
          <a:p>
            <a:r>
              <a:rPr lang="en-US" altLang="en-US" sz="2800" dirty="0">
                <a:solidFill>
                  <a:srgbClr val="000000"/>
                </a:solidFill>
                <a:latin typeface="Arial Rounded MT Bold" panose="020F0704030504030204" pitchFamily="34" charset="0"/>
              </a:rPr>
              <a:t>Optional cardinalities</a:t>
            </a:r>
          </a:p>
        </p:txBody>
      </p:sp>
    </p:spTree>
    <p:extLst>
      <p:ext uri="{BB962C8B-B14F-4D97-AF65-F5344CB8AC3E}">
        <p14:creationId xmlns:p14="http://schemas.microsoft.com/office/powerpoint/2010/main" val="39984823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925" y="463341"/>
            <a:ext cx="8710863" cy="610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180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580860" y="2277899"/>
            <a:ext cx="11029950" cy="3678238"/>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pPr algn="just" eaLnBrk="1" hangingPunct="1">
              <a:lnSpc>
                <a:spcPct val="150000"/>
              </a:lnSpc>
            </a:pPr>
            <a:r>
              <a:rPr lang="en-US" altLang="en-US" sz="2800" b="1" dirty="0">
                <a:latin typeface="Times New Roman" panose="02020603050405020304" pitchFamily="18" charset="0"/>
                <a:cs typeface="Times New Roman" panose="02020603050405020304" pitchFamily="18" charset="0"/>
              </a:rPr>
              <a:t>Identifier (Key) </a:t>
            </a:r>
            <a:r>
              <a:rPr lang="en-US" altLang="en-US" sz="2400" dirty="0">
                <a:latin typeface="Times New Roman" panose="02020603050405020304" pitchFamily="18" charset="0"/>
                <a:cs typeface="Times New Roman" panose="02020603050405020304" pitchFamily="18" charset="0"/>
              </a:rPr>
              <a:t>- An attribute (or combination of attributes) that uniquely identifies individual instances of an entity type</a:t>
            </a:r>
          </a:p>
          <a:p>
            <a:pPr algn="just" eaLnBrk="1" hangingPunct="1">
              <a:lnSpc>
                <a:spcPct val="150000"/>
              </a:lnSpc>
            </a:pPr>
            <a:r>
              <a:rPr lang="en-US" altLang="en-US" sz="2800" b="1" dirty="0">
                <a:latin typeface="Times New Roman" panose="02020603050405020304" pitchFamily="18" charset="0"/>
                <a:cs typeface="Times New Roman" panose="02020603050405020304" pitchFamily="18" charset="0"/>
              </a:rPr>
              <a:t>Simple identifier versus Composite identifier</a:t>
            </a: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800" b="1" dirty="0">
                <a:latin typeface="Times New Roman" panose="02020603050405020304" pitchFamily="18" charset="0"/>
                <a:cs typeface="Times New Roman" panose="02020603050405020304" pitchFamily="18" charset="0"/>
              </a:rPr>
              <a:t>Candidate identifier </a:t>
            </a:r>
            <a:r>
              <a:rPr lang="en-US" altLang="en-US" sz="2400" dirty="0">
                <a:latin typeface="Times New Roman" panose="02020603050405020304" pitchFamily="18" charset="0"/>
                <a:cs typeface="Times New Roman" panose="02020603050405020304" pitchFamily="18" charset="0"/>
              </a:rPr>
              <a:t>– an attribute that could be an identifier … satisfies the requirements for being an identifier</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Identifiers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28883746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p:cNvSpPr>
            <a:spLocks noChangeArrowheads="1"/>
          </p:cNvSpPr>
          <p:nvPr/>
        </p:nvSpPr>
        <p:spPr bwMode="auto">
          <a:xfrm>
            <a:off x="2119313" y="1270085"/>
            <a:ext cx="2745946"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Simple identifier</a:t>
            </a:r>
            <a:endParaRPr lang="en-US" altLang="en-US" dirty="0"/>
          </a:p>
        </p:txBody>
      </p:sp>
      <p:pic>
        <p:nvPicPr>
          <p:cNvPr id="32772" name="Picture 7"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41621"/>
            <a:ext cx="81534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1" name="Group 11"/>
          <p:cNvGrpSpPr>
            <a:grpSpLocks/>
          </p:cNvGrpSpPr>
          <p:nvPr/>
        </p:nvGrpSpPr>
        <p:grpSpPr bwMode="auto">
          <a:xfrm>
            <a:off x="1905001" y="3056021"/>
            <a:ext cx="3538540" cy="2595563"/>
            <a:chOff x="240" y="1440"/>
            <a:chExt cx="2229" cy="1635"/>
          </a:xfrm>
        </p:grpSpPr>
        <p:sp>
          <p:nvSpPr>
            <p:cNvPr id="32774" name="Text Box 9"/>
            <p:cNvSpPr txBox="1">
              <a:spLocks noChangeArrowheads="1"/>
            </p:cNvSpPr>
            <p:nvPr/>
          </p:nvSpPr>
          <p:spPr bwMode="auto">
            <a:xfrm>
              <a:off x="240" y="2784"/>
              <a:ext cx="2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rgbClr val="FF0000"/>
                  </a:solidFill>
                </a:rPr>
                <a:t>The identifier is underlined</a:t>
              </a:r>
            </a:p>
          </p:txBody>
        </p:sp>
        <p:sp>
          <p:nvSpPr>
            <p:cNvPr id="32775" name="Line 10"/>
            <p:cNvSpPr>
              <a:spLocks noChangeShapeType="1"/>
            </p:cNvSpPr>
            <p:nvPr/>
          </p:nvSpPr>
          <p:spPr bwMode="auto">
            <a:xfrm flipV="1">
              <a:off x="816" y="1440"/>
              <a:ext cx="240" cy="134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36248870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31"/>
                                        </p:tgtEl>
                                        <p:attrNameLst>
                                          <p:attrName>style.visibility</p:attrName>
                                        </p:attrNameLst>
                                      </p:cBhvr>
                                      <p:to>
                                        <p:strVal val="visible"/>
                                      </p:to>
                                    </p:set>
                                    <p:anim calcmode="lin" valueType="num">
                                      <p:cBhvr additive="base">
                                        <p:cTn id="7" dur="500" fill="hold"/>
                                        <p:tgtEl>
                                          <p:spTgt spid="30731"/>
                                        </p:tgtEl>
                                        <p:attrNameLst>
                                          <p:attrName>ppt_x</p:attrName>
                                        </p:attrNameLst>
                                      </p:cBhvr>
                                      <p:tavLst>
                                        <p:tav tm="0">
                                          <p:val>
                                            <p:strVal val="#ppt_x"/>
                                          </p:val>
                                        </p:tav>
                                        <p:tav tm="100000">
                                          <p:val>
                                            <p:strVal val="#ppt_x"/>
                                          </p:val>
                                        </p:tav>
                                      </p:tavLst>
                                    </p:anim>
                                    <p:anim calcmode="lin" valueType="num">
                                      <p:cBhvr additive="base">
                                        <p:cTn id="8" dur="500" fill="hold"/>
                                        <p:tgtEl>
                                          <p:spTgt spid="30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ChangeArrowheads="1"/>
          </p:cNvSpPr>
          <p:nvPr/>
        </p:nvSpPr>
        <p:spPr bwMode="auto">
          <a:xfrm>
            <a:off x="2271713" y="1093622"/>
            <a:ext cx="332462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Composite identifier</a:t>
            </a:r>
            <a:endParaRPr lang="en-US" altLang="en-US" dirty="0"/>
          </a:p>
        </p:txBody>
      </p:sp>
      <p:pic>
        <p:nvPicPr>
          <p:cNvPr id="34820" name="Picture 6"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45632"/>
            <a:ext cx="79248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9" name="Group 11"/>
          <p:cNvGrpSpPr>
            <a:grpSpLocks/>
          </p:cNvGrpSpPr>
          <p:nvPr/>
        </p:nvGrpSpPr>
        <p:grpSpPr bwMode="auto">
          <a:xfrm>
            <a:off x="2057400" y="3336759"/>
            <a:ext cx="6553201" cy="2947988"/>
            <a:chOff x="336" y="1632"/>
            <a:chExt cx="4128" cy="1857"/>
          </a:xfrm>
        </p:grpSpPr>
        <p:grpSp>
          <p:nvGrpSpPr>
            <p:cNvPr id="34822" name="Group 7"/>
            <p:cNvGrpSpPr>
              <a:grpSpLocks/>
            </p:cNvGrpSpPr>
            <p:nvPr/>
          </p:nvGrpSpPr>
          <p:grpSpPr bwMode="auto">
            <a:xfrm>
              <a:off x="336" y="1632"/>
              <a:ext cx="4128" cy="1857"/>
              <a:chOff x="192" y="1440"/>
              <a:chExt cx="4128" cy="1857"/>
            </a:xfrm>
          </p:grpSpPr>
          <p:sp>
            <p:nvSpPr>
              <p:cNvPr id="34824" name="Text Box 8"/>
              <p:cNvSpPr txBox="1">
                <a:spLocks noChangeArrowheads="1"/>
              </p:cNvSpPr>
              <p:nvPr/>
            </p:nvSpPr>
            <p:spPr bwMode="auto">
              <a:xfrm>
                <a:off x="192" y="2774"/>
                <a:ext cx="412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rgbClr val="FF0000"/>
                    </a:solidFill>
                  </a:rPr>
                  <a:t>The identifier is </a:t>
                </a:r>
              </a:p>
              <a:p>
                <a:r>
                  <a:rPr lang="en-US" altLang="en-US" dirty="0">
                    <a:solidFill>
                      <a:srgbClr val="FF0000"/>
                    </a:solidFill>
                  </a:rPr>
                  <a:t>composed of two subparts</a:t>
                </a:r>
              </a:p>
            </p:txBody>
          </p:sp>
          <p:sp>
            <p:nvSpPr>
              <p:cNvPr id="34825" name="Line 9"/>
              <p:cNvSpPr>
                <a:spLocks noChangeShapeType="1"/>
              </p:cNvSpPr>
              <p:nvPr/>
            </p:nvSpPr>
            <p:spPr bwMode="auto">
              <a:xfrm flipV="1">
                <a:off x="816" y="1440"/>
                <a:ext cx="240" cy="134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4823" name="Line 10"/>
            <p:cNvSpPr>
              <a:spLocks noChangeShapeType="1"/>
            </p:cNvSpPr>
            <p:nvPr/>
          </p:nvSpPr>
          <p:spPr bwMode="auto">
            <a:xfrm flipV="1">
              <a:off x="1008" y="1632"/>
              <a:ext cx="1536" cy="1296"/>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15006966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9"/>
                                        </p:tgtEl>
                                        <p:attrNameLst>
                                          <p:attrName>style.visibility</p:attrName>
                                        </p:attrNameLst>
                                      </p:cBhvr>
                                      <p:to>
                                        <p:strVal val="visible"/>
                                      </p:to>
                                    </p:set>
                                    <p:anim calcmode="lin" valueType="num">
                                      <p:cBhvr additive="base">
                                        <p:cTn id="7" dur="500" fill="hold"/>
                                        <p:tgtEl>
                                          <p:spTgt spid="32779"/>
                                        </p:tgtEl>
                                        <p:attrNameLst>
                                          <p:attrName>ppt_x</p:attrName>
                                        </p:attrNameLst>
                                      </p:cBhvr>
                                      <p:tavLst>
                                        <p:tav tm="0">
                                          <p:val>
                                            <p:strVal val="#ppt_x"/>
                                          </p:val>
                                        </p:tav>
                                        <p:tav tm="100000">
                                          <p:val>
                                            <p:strVal val="#ppt_x"/>
                                          </p:val>
                                        </p:tav>
                                      </p:tavLst>
                                    </p:anim>
                                    <p:anim calcmode="lin" valueType="num">
                                      <p:cBhvr additive="base">
                                        <p:cTn id="8" dur="500" fill="hold"/>
                                        <p:tgtEl>
                                          <p:spTgt spid="32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601579" y="2007312"/>
            <a:ext cx="11009231" cy="365760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pPr algn="just" eaLnBrk="1" hangingPunct="1">
              <a:lnSpc>
                <a:spcPct val="200000"/>
              </a:lnSpc>
            </a:pPr>
            <a:r>
              <a:rPr lang="en-US" altLang="en-US" sz="2400" dirty="0">
                <a:latin typeface="Times New Roman" panose="02020603050405020304" pitchFamily="18" charset="0"/>
                <a:cs typeface="Times New Roman" panose="02020603050405020304" pitchFamily="18" charset="0"/>
              </a:rPr>
              <a:t>Will not change in value</a:t>
            </a:r>
          </a:p>
          <a:p>
            <a:pPr algn="just" eaLnBrk="1" hangingPunct="1">
              <a:lnSpc>
                <a:spcPct val="200000"/>
              </a:lnSpc>
            </a:pPr>
            <a:r>
              <a:rPr lang="en-US" altLang="en-US" sz="2400" dirty="0">
                <a:latin typeface="Times New Roman" panose="02020603050405020304" pitchFamily="18" charset="0"/>
                <a:cs typeface="Times New Roman" panose="02020603050405020304" pitchFamily="18" charset="0"/>
              </a:rPr>
              <a:t>Will not be null</a:t>
            </a:r>
          </a:p>
          <a:p>
            <a:pPr algn="just" eaLnBrk="1" hangingPunct="1">
              <a:lnSpc>
                <a:spcPct val="200000"/>
              </a:lnSpc>
            </a:pPr>
            <a:r>
              <a:rPr lang="en-US" altLang="en-US" sz="2400" dirty="0">
                <a:latin typeface="Times New Roman" panose="02020603050405020304" pitchFamily="18" charset="0"/>
                <a:cs typeface="Times New Roman" panose="02020603050405020304" pitchFamily="18" charset="0"/>
              </a:rPr>
              <a:t>No intelligent identifiers (e.g. containing locations or people that might change)</a:t>
            </a:r>
          </a:p>
          <a:p>
            <a:pPr marL="0" indent="0" algn="just" eaLnBrk="1" hangingPunct="1">
              <a:lnSpc>
                <a:spcPct val="200000"/>
              </a:lnSpc>
              <a:buNone/>
            </a:pPr>
            <a:endParaRPr lang="en-US" altLang="en-US" sz="2400" dirty="0">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Identifier Characteristics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83866161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subTnLst>
                                    <p:animClr clrSpc="rgb" dir="cw">
                                      <p:cBhvr override="childStyle">
                                        <p:cTn dur="1" fill="hold" display="0" masterRel="nextClick" afterEffect="1"/>
                                        <p:tgtEl>
                                          <p:spTgt spid="1638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subTnLst>
                                    <p:animClr clrSpc="rgb" dir="cw">
                                      <p:cBhvr override="childStyle">
                                        <p:cTn dur="1" fill="hold" display="0" masterRel="nextClick" afterEffect="1"/>
                                        <p:tgtEl>
                                          <p:spTgt spid="1638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subTnLst>
                                    <p:animClr clrSpc="rgb" dir="cw">
                                      <p:cBhvr override="childStyle">
                                        <p:cTn dur="1" fill="hold" display="0" masterRel="nextClick" afterEffect="1"/>
                                        <p:tgtEl>
                                          <p:spTgt spid="1638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a:t>
            </a:r>
            <a:r>
              <a:rPr lang="en-US" dirty="0"/>
              <a:t> activity</a:t>
            </a:r>
            <a:endParaRPr lang="en-GB"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800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 y="0"/>
            <a:ext cx="12192000" cy="686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91663" y="6604084"/>
            <a:ext cx="2700337" cy="253916"/>
          </a:xfrm>
          <a:prstGeom prst="rect">
            <a:avLst/>
          </a:prstGeom>
        </p:spPr>
        <p:txBody>
          <a:bodyPr wrap="square">
            <a:spAutoFit/>
          </a:bodyPr>
          <a:lstStyle/>
          <a:p>
            <a:pPr algn="just"/>
            <a:r>
              <a:rPr lang="en-GB" sz="1050" dirty="0"/>
              <a:t>http://www.thomasformo.com/category/qa/</a:t>
            </a:r>
          </a:p>
        </p:txBody>
      </p:sp>
    </p:spTree>
    <p:extLst>
      <p:ext uri="{BB962C8B-B14F-4D97-AF65-F5344CB8AC3E}">
        <p14:creationId xmlns:p14="http://schemas.microsoft.com/office/powerpoint/2010/main" val="112591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body" idx="4294967295"/>
          </p:nvPr>
        </p:nvSpPr>
        <p:spPr>
          <a:xfrm>
            <a:off x="225091" y="4220072"/>
            <a:ext cx="11646568" cy="3200400"/>
          </a:xfrm>
          <a:noFill/>
        </p:spPr>
        <p:txBody>
          <a:bodyPr>
            <a:noAutofit/>
          </a:bodyPr>
          <a:lstStyle/>
          <a:p>
            <a:pPr algn="just">
              <a:lnSpc>
                <a:spcPct val="150000"/>
              </a:lnSpc>
            </a:pPr>
            <a:r>
              <a:rPr lang="en-US" altLang="en-US" sz="2800" b="1" dirty="0">
                <a:solidFill>
                  <a:schemeClr val="tx1"/>
                </a:solidFill>
                <a:latin typeface="Times New Roman" panose="02020603050405020304" pitchFamily="18" charset="0"/>
                <a:cs typeface="Times New Roman" panose="02020603050405020304" pitchFamily="18" charset="0"/>
              </a:rPr>
              <a:t>Relationship instance </a:t>
            </a:r>
            <a:r>
              <a:rPr lang="en-US" altLang="en-US" sz="2400" dirty="0">
                <a:solidFill>
                  <a:schemeClr val="tx1"/>
                </a:solidFill>
                <a:latin typeface="Times New Roman" panose="02020603050405020304" pitchFamily="18" charset="0"/>
                <a:cs typeface="Times New Roman" panose="02020603050405020304" pitchFamily="18" charset="0"/>
              </a:rPr>
              <a:t>– link between entities (corresponds to primary key-foreign key equivalencies in related tables)</a:t>
            </a:r>
          </a:p>
          <a:p>
            <a:pPr lvl="1" algn="just">
              <a:lnSpc>
                <a:spcPct val="150000"/>
              </a:lnSpc>
            </a:pPr>
            <a:r>
              <a:rPr lang="en-US" altLang="en-US" sz="2800" b="1" dirty="0">
                <a:solidFill>
                  <a:schemeClr val="tx1"/>
                </a:solidFill>
                <a:latin typeface="Times New Roman" panose="02020603050405020304" pitchFamily="18" charset="0"/>
                <a:cs typeface="Times New Roman" panose="02020603050405020304" pitchFamily="18" charset="0"/>
              </a:rPr>
              <a:t>Relationship type</a:t>
            </a:r>
            <a:r>
              <a:rPr lang="en-US" altLang="en-US" sz="2800" dirty="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 category of relationship…link between entity types</a:t>
            </a:r>
          </a:p>
        </p:txBody>
      </p:sp>
      <p:sp>
        <p:nvSpPr>
          <p:cNvPr id="38918" name="Freeform 6"/>
          <p:cNvSpPr>
            <a:spLocks/>
          </p:cNvSpPr>
          <p:nvPr/>
        </p:nvSpPr>
        <p:spPr bwMode="auto">
          <a:xfrm>
            <a:off x="2772193" y="3049004"/>
            <a:ext cx="838200" cy="428625"/>
          </a:xfrm>
          <a:custGeom>
            <a:avLst/>
            <a:gdLst>
              <a:gd name="T0" fmla="*/ 833438 w 528"/>
              <a:gd name="T1" fmla="*/ 195263 h 270"/>
              <a:gd name="T2" fmla="*/ 820738 w 528"/>
              <a:gd name="T3" fmla="*/ 158750 h 270"/>
              <a:gd name="T4" fmla="*/ 795338 w 528"/>
              <a:gd name="T5" fmla="*/ 123825 h 270"/>
              <a:gd name="T6" fmla="*/ 758825 w 528"/>
              <a:gd name="T7" fmla="*/ 90488 h 270"/>
              <a:gd name="T8" fmla="*/ 712788 w 528"/>
              <a:gd name="T9" fmla="*/ 63500 h 270"/>
              <a:gd name="T10" fmla="*/ 657225 w 528"/>
              <a:gd name="T11" fmla="*/ 38100 h 270"/>
              <a:gd name="T12" fmla="*/ 593725 w 528"/>
              <a:gd name="T13" fmla="*/ 22225 h 270"/>
              <a:gd name="T14" fmla="*/ 525463 w 528"/>
              <a:gd name="T15" fmla="*/ 7938 h 270"/>
              <a:gd name="T16" fmla="*/ 454025 w 528"/>
              <a:gd name="T17" fmla="*/ 1588 h 270"/>
              <a:gd name="T18" fmla="*/ 381000 w 528"/>
              <a:gd name="T19" fmla="*/ 1588 h 270"/>
              <a:gd name="T20" fmla="*/ 309563 w 528"/>
              <a:gd name="T21" fmla="*/ 7938 h 270"/>
              <a:gd name="T22" fmla="*/ 241300 w 528"/>
              <a:gd name="T23" fmla="*/ 22225 h 270"/>
              <a:gd name="T24" fmla="*/ 177800 w 528"/>
              <a:gd name="T25" fmla="*/ 38100 h 270"/>
              <a:gd name="T26" fmla="*/ 122238 w 528"/>
              <a:gd name="T27" fmla="*/ 63500 h 270"/>
              <a:gd name="T28" fmla="*/ 76200 w 528"/>
              <a:gd name="T29" fmla="*/ 90488 h 270"/>
              <a:gd name="T30" fmla="*/ 39688 w 528"/>
              <a:gd name="T31" fmla="*/ 123825 h 270"/>
              <a:gd name="T32" fmla="*/ 14288 w 528"/>
              <a:gd name="T33" fmla="*/ 158750 h 270"/>
              <a:gd name="T34" fmla="*/ 1588 w 528"/>
              <a:gd name="T35" fmla="*/ 195263 h 270"/>
              <a:gd name="T36" fmla="*/ 1588 w 528"/>
              <a:gd name="T37" fmla="*/ 230188 h 270"/>
              <a:gd name="T38" fmla="*/ 14288 w 528"/>
              <a:gd name="T39" fmla="*/ 266700 h 270"/>
              <a:gd name="T40" fmla="*/ 39688 w 528"/>
              <a:gd name="T41" fmla="*/ 301625 h 270"/>
              <a:gd name="T42" fmla="*/ 76200 w 528"/>
              <a:gd name="T43" fmla="*/ 334963 h 270"/>
              <a:gd name="T44" fmla="*/ 122238 w 528"/>
              <a:gd name="T45" fmla="*/ 361950 h 270"/>
              <a:gd name="T46" fmla="*/ 177800 w 528"/>
              <a:gd name="T47" fmla="*/ 387350 h 270"/>
              <a:gd name="T48" fmla="*/ 241300 w 528"/>
              <a:gd name="T49" fmla="*/ 406400 h 270"/>
              <a:gd name="T50" fmla="*/ 309563 w 528"/>
              <a:gd name="T51" fmla="*/ 419100 h 270"/>
              <a:gd name="T52" fmla="*/ 381000 w 528"/>
              <a:gd name="T53" fmla="*/ 423863 h 270"/>
              <a:gd name="T54" fmla="*/ 454025 w 528"/>
              <a:gd name="T55" fmla="*/ 423863 h 270"/>
              <a:gd name="T56" fmla="*/ 525463 w 528"/>
              <a:gd name="T57" fmla="*/ 419100 h 270"/>
              <a:gd name="T58" fmla="*/ 593725 w 528"/>
              <a:gd name="T59" fmla="*/ 406400 h 270"/>
              <a:gd name="T60" fmla="*/ 657225 w 528"/>
              <a:gd name="T61" fmla="*/ 387350 h 270"/>
              <a:gd name="T62" fmla="*/ 712788 w 528"/>
              <a:gd name="T63" fmla="*/ 361950 h 270"/>
              <a:gd name="T64" fmla="*/ 758825 w 528"/>
              <a:gd name="T65" fmla="*/ 334963 h 270"/>
              <a:gd name="T66" fmla="*/ 795338 w 528"/>
              <a:gd name="T67" fmla="*/ 301625 h 270"/>
              <a:gd name="T68" fmla="*/ 820738 w 528"/>
              <a:gd name="T69" fmla="*/ 266700 h 270"/>
              <a:gd name="T70" fmla="*/ 833438 w 528"/>
              <a:gd name="T71" fmla="*/ 230188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19" name="Freeform 7"/>
          <p:cNvSpPr>
            <a:spLocks/>
          </p:cNvSpPr>
          <p:nvPr/>
        </p:nvSpPr>
        <p:spPr bwMode="auto">
          <a:xfrm>
            <a:off x="5358230" y="3376029"/>
            <a:ext cx="833438" cy="427037"/>
          </a:xfrm>
          <a:custGeom>
            <a:avLst/>
            <a:gdLst>
              <a:gd name="T0" fmla="*/ 828675 w 525"/>
              <a:gd name="T1" fmla="*/ 192087 h 269"/>
              <a:gd name="T2" fmla="*/ 817563 w 525"/>
              <a:gd name="T3" fmla="*/ 155575 h 269"/>
              <a:gd name="T4" fmla="*/ 793750 w 525"/>
              <a:gd name="T5" fmla="*/ 122237 h 269"/>
              <a:gd name="T6" fmla="*/ 755650 w 525"/>
              <a:gd name="T7" fmla="*/ 90487 h 269"/>
              <a:gd name="T8" fmla="*/ 708025 w 525"/>
              <a:gd name="T9" fmla="*/ 60325 h 269"/>
              <a:gd name="T10" fmla="*/ 654050 w 525"/>
              <a:gd name="T11" fmla="*/ 38100 h 269"/>
              <a:gd name="T12" fmla="*/ 590550 w 525"/>
              <a:gd name="T13" fmla="*/ 19050 h 269"/>
              <a:gd name="T14" fmla="*/ 522288 w 525"/>
              <a:gd name="T15" fmla="*/ 6350 h 269"/>
              <a:gd name="T16" fmla="*/ 450850 w 525"/>
              <a:gd name="T17" fmla="*/ 0 h 269"/>
              <a:gd name="T18" fmla="*/ 379413 w 525"/>
              <a:gd name="T19" fmla="*/ 0 h 269"/>
              <a:gd name="T20" fmla="*/ 307975 w 525"/>
              <a:gd name="T21" fmla="*/ 6350 h 269"/>
              <a:gd name="T22" fmla="*/ 239713 w 525"/>
              <a:gd name="T23" fmla="*/ 19050 h 269"/>
              <a:gd name="T24" fmla="*/ 176213 w 525"/>
              <a:gd name="T25" fmla="*/ 38100 h 269"/>
              <a:gd name="T26" fmla="*/ 120650 w 525"/>
              <a:gd name="T27" fmla="*/ 60325 h 269"/>
              <a:gd name="T28" fmla="*/ 73025 w 525"/>
              <a:gd name="T29" fmla="*/ 90487 h 269"/>
              <a:gd name="T30" fmla="*/ 36513 w 525"/>
              <a:gd name="T31" fmla="*/ 122237 h 269"/>
              <a:gd name="T32" fmla="*/ 12700 w 525"/>
              <a:gd name="T33" fmla="*/ 155575 h 269"/>
              <a:gd name="T34" fmla="*/ 1588 w 525"/>
              <a:gd name="T35" fmla="*/ 192087 h 269"/>
              <a:gd name="T36" fmla="*/ 1588 w 525"/>
              <a:gd name="T37" fmla="*/ 228600 h 269"/>
              <a:gd name="T38" fmla="*/ 12700 w 525"/>
              <a:gd name="T39" fmla="*/ 265112 h 269"/>
              <a:gd name="T40" fmla="*/ 36513 w 525"/>
              <a:gd name="T41" fmla="*/ 301625 h 269"/>
              <a:gd name="T42" fmla="*/ 73025 w 525"/>
              <a:gd name="T43" fmla="*/ 333375 h 269"/>
              <a:gd name="T44" fmla="*/ 120650 w 525"/>
              <a:gd name="T45" fmla="*/ 360362 h 269"/>
              <a:gd name="T46" fmla="*/ 176213 w 525"/>
              <a:gd name="T47" fmla="*/ 385762 h 269"/>
              <a:gd name="T48" fmla="*/ 239713 w 525"/>
              <a:gd name="T49" fmla="*/ 404812 h 269"/>
              <a:gd name="T50" fmla="*/ 307975 w 525"/>
              <a:gd name="T51" fmla="*/ 417512 h 269"/>
              <a:gd name="T52" fmla="*/ 379413 w 525"/>
              <a:gd name="T53" fmla="*/ 425450 h 269"/>
              <a:gd name="T54" fmla="*/ 450850 w 525"/>
              <a:gd name="T55" fmla="*/ 425450 h 269"/>
              <a:gd name="T56" fmla="*/ 522288 w 525"/>
              <a:gd name="T57" fmla="*/ 417512 h 269"/>
              <a:gd name="T58" fmla="*/ 590550 w 525"/>
              <a:gd name="T59" fmla="*/ 404812 h 269"/>
              <a:gd name="T60" fmla="*/ 654050 w 525"/>
              <a:gd name="T61" fmla="*/ 385762 h 269"/>
              <a:gd name="T62" fmla="*/ 708025 w 525"/>
              <a:gd name="T63" fmla="*/ 360362 h 269"/>
              <a:gd name="T64" fmla="*/ 755650 w 525"/>
              <a:gd name="T65" fmla="*/ 333375 h 269"/>
              <a:gd name="T66" fmla="*/ 793750 w 525"/>
              <a:gd name="T67" fmla="*/ 301625 h 269"/>
              <a:gd name="T68" fmla="*/ 817563 w 525"/>
              <a:gd name="T69" fmla="*/ 265112 h 269"/>
              <a:gd name="T70" fmla="*/ 828675 w 525"/>
              <a:gd name="T71" fmla="*/ 228600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0" name="Freeform 8"/>
          <p:cNvSpPr>
            <a:spLocks/>
          </p:cNvSpPr>
          <p:nvPr/>
        </p:nvSpPr>
        <p:spPr bwMode="auto">
          <a:xfrm>
            <a:off x="6890169" y="3376029"/>
            <a:ext cx="833437" cy="427037"/>
          </a:xfrm>
          <a:custGeom>
            <a:avLst/>
            <a:gdLst>
              <a:gd name="T0" fmla="*/ 1587 w 525"/>
              <a:gd name="T1" fmla="*/ 228600 h 269"/>
              <a:gd name="T2" fmla="*/ 12700 w 525"/>
              <a:gd name="T3" fmla="*/ 265112 h 269"/>
              <a:gd name="T4" fmla="*/ 39687 w 525"/>
              <a:gd name="T5" fmla="*/ 301625 h 269"/>
              <a:gd name="T6" fmla="*/ 74612 w 525"/>
              <a:gd name="T7" fmla="*/ 333375 h 269"/>
              <a:gd name="T8" fmla="*/ 122237 w 525"/>
              <a:gd name="T9" fmla="*/ 360362 h 269"/>
              <a:gd name="T10" fmla="*/ 176212 w 525"/>
              <a:gd name="T11" fmla="*/ 385762 h 269"/>
              <a:gd name="T12" fmla="*/ 239712 w 525"/>
              <a:gd name="T13" fmla="*/ 404812 h 269"/>
              <a:gd name="T14" fmla="*/ 307975 w 525"/>
              <a:gd name="T15" fmla="*/ 417512 h 269"/>
              <a:gd name="T16" fmla="*/ 379412 w 525"/>
              <a:gd name="T17" fmla="*/ 425450 h 269"/>
              <a:gd name="T18" fmla="*/ 450850 w 525"/>
              <a:gd name="T19" fmla="*/ 425450 h 269"/>
              <a:gd name="T20" fmla="*/ 523875 w 525"/>
              <a:gd name="T21" fmla="*/ 417512 h 269"/>
              <a:gd name="T22" fmla="*/ 590550 w 525"/>
              <a:gd name="T23" fmla="*/ 404812 h 269"/>
              <a:gd name="T24" fmla="*/ 654050 w 525"/>
              <a:gd name="T25" fmla="*/ 385762 h 269"/>
              <a:gd name="T26" fmla="*/ 709612 w 525"/>
              <a:gd name="T27" fmla="*/ 360362 h 269"/>
              <a:gd name="T28" fmla="*/ 757237 w 525"/>
              <a:gd name="T29" fmla="*/ 333375 h 269"/>
              <a:gd name="T30" fmla="*/ 793750 w 525"/>
              <a:gd name="T31" fmla="*/ 301625 h 269"/>
              <a:gd name="T32" fmla="*/ 817562 w 525"/>
              <a:gd name="T33" fmla="*/ 265112 h 269"/>
              <a:gd name="T34" fmla="*/ 828675 w 525"/>
              <a:gd name="T35" fmla="*/ 228600 h 269"/>
              <a:gd name="T36" fmla="*/ 828675 w 525"/>
              <a:gd name="T37" fmla="*/ 192087 h 269"/>
              <a:gd name="T38" fmla="*/ 817562 w 525"/>
              <a:gd name="T39" fmla="*/ 155575 h 269"/>
              <a:gd name="T40" fmla="*/ 793750 w 525"/>
              <a:gd name="T41" fmla="*/ 122237 h 269"/>
              <a:gd name="T42" fmla="*/ 757237 w 525"/>
              <a:gd name="T43" fmla="*/ 87312 h 269"/>
              <a:gd name="T44" fmla="*/ 709612 w 525"/>
              <a:gd name="T45" fmla="*/ 60325 h 269"/>
              <a:gd name="T46" fmla="*/ 654050 w 525"/>
              <a:gd name="T47" fmla="*/ 34925 h 269"/>
              <a:gd name="T48" fmla="*/ 590550 w 525"/>
              <a:gd name="T49" fmla="*/ 19050 h 269"/>
              <a:gd name="T50" fmla="*/ 522287 w 525"/>
              <a:gd name="T51" fmla="*/ 6350 h 269"/>
              <a:gd name="T52" fmla="*/ 450850 w 525"/>
              <a:gd name="T53" fmla="*/ 0 h 269"/>
              <a:gd name="T54" fmla="*/ 379412 w 525"/>
              <a:gd name="T55" fmla="*/ 0 h 269"/>
              <a:gd name="T56" fmla="*/ 307975 w 525"/>
              <a:gd name="T57" fmla="*/ 6350 h 269"/>
              <a:gd name="T58" fmla="*/ 239712 w 525"/>
              <a:gd name="T59" fmla="*/ 19050 h 269"/>
              <a:gd name="T60" fmla="*/ 176212 w 525"/>
              <a:gd name="T61" fmla="*/ 38100 h 269"/>
              <a:gd name="T62" fmla="*/ 122237 w 525"/>
              <a:gd name="T63" fmla="*/ 60325 h 269"/>
              <a:gd name="T64" fmla="*/ 74612 w 525"/>
              <a:gd name="T65" fmla="*/ 90487 h 269"/>
              <a:gd name="T66" fmla="*/ 39687 w 525"/>
              <a:gd name="T67" fmla="*/ 122237 h 269"/>
              <a:gd name="T68" fmla="*/ 12700 w 525"/>
              <a:gd name="T69" fmla="*/ 155575 h 269"/>
              <a:gd name="T70" fmla="*/ 1587 w 525"/>
              <a:gd name="T71" fmla="*/ 192087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1" name="Freeform 9"/>
          <p:cNvSpPr>
            <a:spLocks/>
          </p:cNvSpPr>
          <p:nvPr/>
        </p:nvSpPr>
        <p:spPr bwMode="auto">
          <a:xfrm>
            <a:off x="4440655" y="2812465"/>
            <a:ext cx="833438" cy="427038"/>
          </a:xfrm>
          <a:custGeom>
            <a:avLst/>
            <a:gdLst>
              <a:gd name="T0" fmla="*/ 1588 w 525"/>
              <a:gd name="T1" fmla="*/ 231775 h 269"/>
              <a:gd name="T2" fmla="*/ 12700 w 525"/>
              <a:gd name="T3" fmla="*/ 268288 h 269"/>
              <a:gd name="T4" fmla="*/ 39688 w 525"/>
              <a:gd name="T5" fmla="*/ 301625 h 269"/>
              <a:gd name="T6" fmla="*/ 74613 w 525"/>
              <a:gd name="T7" fmla="*/ 333375 h 269"/>
              <a:gd name="T8" fmla="*/ 122238 w 525"/>
              <a:gd name="T9" fmla="*/ 363538 h 269"/>
              <a:gd name="T10" fmla="*/ 176213 w 525"/>
              <a:gd name="T11" fmla="*/ 385763 h 269"/>
              <a:gd name="T12" fmla="*/ 239713 w 525"/>
              <a:gd name="T13" fmla="*/ 406400 h 269"/>
              <a:gd name="T14" fmla="*/ 307975 w 525"/>
              <a:gd name="T15" fmla="*/ 417513 h 269"/>
              <a:gd name="T16" fmla="*/ 379413 w 525"/>
              <a:gd name="T17" fmla="*/ 425450 h 269"/>
              <a:gd name="T18" fmla="*/ 450850 w 525"/>
              <a:gd name="T19" fmla="*/ 425450 h 269"/>
              <a:gd name="T20" fmla="*/ 523875 w 525"/>
              <a:gd name="T21" fmla="*/ 417513 h 269"/>
              <a:gd name="T22" fmla="*/ 590550 w 525"/>
              <a:gd name="T23" fmla="*/ 404813 h 269"/>
              <a:gd name="T24" fmla="*/ 655638 w 525"/>
              <a:gd name="T25" fmla="*/ 385763 h 269"/>
              <a:gd name="T26" fmla="*/ 709613 w 525"/>
              <a:gd name="T27" fmla="*/ 360363 h 269"/>
              <a:gd name="T28" fmla="*/ 757238 w 525"/>
              <a:gd name="T29" fmla="*/ 333375 h 269"/>
              <a:gd name="T30" fmla="*/ 793750 w 525"/>
              <a:gd name="T31" fmla="*/ 301625 h 269"/>
              <a:gd name="T32" fmla="*/ 817563 w 525"/>
              <a:gd name="T33" fmla="*/ 268288 h 269"/>
              <a:gd name="T34" fmla="*/ 831850 w 525"/>
              <a:gd name="T35" fmla="*/ 231775 h 269"/>
              <a:gd name="T36" fmla="*/ 831850 w 525"/>
              <a:gd name="T37" fmla="*/ 192088 h 269"/>
              <a:gd name="T38" fmla="*/ 817563 w 525"/>
              <a:gd name="T39" fmla="*/ 155575 h 269"/>
              <a:gd name="T40" fmla="*/ 793750 w 525"/>
              <a:gd name="T41" fmla="*/ 122238 h 269"/>
              <a:gd name="T42" fmla="*/ 757238 w 525"/>
              <a:gd name="T43" fmla="*/ 90488 h 269"/>
              <a:gd name="T44" fmla="*/ 709613 w 525"/>
              <a:gd name="T45" fmla="*/ 60325 h 269"/>
              <a:gd name="T46" fmla="*/ 655638 w 525"/>
              <a:gd name="T47" fmla="*/ 38100 h 269"/>
              <a:gd name="T48" fmla="*/ 590550 w 525"/>
              <a:gd name="T49" fmla="*/ 19050 h 269"/>
              <a:gd name="T50" fmla="*/ 523875 w 525"/>
              <a:gd name="T51" fmla="*/ 6350 h 269"/>
              <a:gd name="T52" fmla="*/ 450850 w 525"/>
              <a:gd name="T53" fmla="*/ 0 h 269"/>
              <a:gd name="T54" fmla="*/ 379413 w 525"/>
              <a:gd name="T55" fmla="*/ 0 h 269"/>
              <a:gd name="T56" fmla="*/ 307975 w 525"/>
              <a:gd name="T57" fmla="*/ 6350 h 269"/>
              <a:gd name="T58" fmla="*/ 239713 w 525"/>
              <a:gd name="T59" fmla="*/ 19050 h 269"/>
              <a:gd name="T60" fmla="*/ 176213 w 525"/>
              <a:gd name="T61" fmla="*/ 38100 h 269"/>
              <a:gd name="T62" fmla="*/ 122238 w 525"/>
              <a:gd name="T63" fmla="*/ 60325 h 269"/>
              <a:gd name="T64" fmla="*/ 74613 w 525"/>
              <a:gd name="T65" fmla="*/ 90488 h 269"/>
              <a:gd name="T66" fmla="*/ 39688 w 525"/>
              <a:gd name="T67" fmla="*/ 122238 h 269"/>
              <a:gd name="T68" fmla="*/ 12700 w 525"/>
              <a:gd name="T69" fmla="*/ 155575 h 269"/>
              <a:gd name="T70" fmla="*/ 1588 w 525"/>
              <a:gd name="T71" fmla="*/ 19208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2" name="Freeform 10"/>
          <p:cNvSpPr>
            <a:spLocks/>
          </p:cNvSpPr>
          <p:nvPr/>
        </p:nvSpPr>
        <p:spPr bwMode="auto">
          <a:xfrm>
            <a:off x="2022894" y="3363329"/>
            <a:ext cx="835025" cy="428625"/>
          </a:xfrm>
          <a:custGeom>
            <a:avLst/>
            <a:gdLst>
              <a:gd name="T0" fmla="*/ 830263 w 526"/>
              <a:gd name="T1" fmla="*/ 195263 h 270"/>
              <a:gd name="T2" fmla="*/ 819150 w 526"/>
              <a:gd name="T3" fmla="*/ 158750 h 270"/>
              <a:gd name="T4" fmla="*/ 793750 w 526"/>
              <a:gd name="T5" fmla="*/ 122238 h 270"/>
              <a:gd name="T6" fmla="*/ 757238 w 526"/>
              <a:gd name="T7" fmla="*/ 90488 h 270"/>
              <a:gd name="T8" fmla="*/ 709613 w 526"/>
              <a:gd name="T9" fmla="*/ 63500 h 270"/>
              <a:gd name="T10" fmla="*/ 655638 w 526"/>
              <a:gd name="T11" fmla="*/ 38100 h 270"/>
              <a:gd name="T12" fmla="*/ 592138 w 526"/>
              <a:gd name="T13" fmla="*/ 19050 h 270"/>
              <a:gd name="T14" fmla="*/ 523875 w 526"/>
              <a:gd name="T15" fmla="*/ 6350 h 270"/>
              <a:gd name="T16" fmla="*/ 450850 w 526"/>
              <a:gd name="T17" fmla="*/ 1588 h 270"/>
              <a:gd name="T18" fmla="*/ 381000 w 526"/>
              <a:gd name="T19" fmla="*/ 1588 h 270"/>
              <a:gd name="T20" fmla="*/ 307975 w 526"/>
              <a:gd name="T21" fmla="*/ 6350 h 270"/>
              <a:gd name="T22" fmla="*/ 239713 w 526"/>
              <a:gd name="T23" fmla="*/ 19050 h 270"/>
              <a:gd name="T24" fmla="*/ 176213 w 526"/>
              <a:gd name="T25" fmla="*/ 38100 h 270"/>
              <a:gd name="T26" fmla="*/ 122238 w 526"/>
              <a:gd name="T27" fmla="*/ 63500 h 270"/>
              <a:gd name="T28" fmla="*/ 74613 w 526"/>
              <a:gd name="T29" fmla="*/ 90488 h 270"/>
              <a:gd name="T30" fmla="*/ 39688 w 526"/>
              <a:gd name="T31" fmla="*/ 122238 h 270"/>
              <a:gd name="T32" fmla="*/ 12700 w 526"/>
              <a:gd name="T33" fmla="*/ 158750 h 270"/>
              <a:gd name="T34" fmla="*/ 1588 w 526"/>
              <a:gd name="T35" fmla="*/ 195263 h 270"/>
              <a:gd name="T36" fmla="*/ 1588 w 526"/>
              <a:gd name="T37" fmla="*/ 230188 h 270"/>
              <a:gd name="T38" fmla="*/ 12700 w 526"/>
              <a:gd name="T39" fmla="*/ 266700 h 270"/>
              <a:gd name="T40" fmla="*/ 39688 w 526"/>
              <a:gd name="T41" fmla="*/ 301625 h 270"/>
              <a:gd name="T42" fmla="*/ 74613 w 526"/>
              <a:gd name="T43" fmla="*/ 334963 h 270"/>
              <a:gd name="T44" fmla="*/ 122238 w 526"/>
              <a:gd name="T45" fmla="*/ 361950 h 270"/>
              <a:gd name="T46" fmla="*/ 176213 w 526"/>
              <a:gd name="T47" fmla="*/ 387350 h 270"/>
              <a:gd name="T48" fmla="*/ 239713 w 526"/>
              <a:gd name="T49" fmla="*/ 403225 h 270"/>
              <a:gd name="T50" fmla="*/ 307975 w 526"/>
              <a:gd name="T51" fmla="*/ 417513 h 270"/>
              <a:gd name="T52" fmla="*/ 381000 w 526"/>
              <a:gd name="T53" fmla="*/ 423863 h 270"/>
              <a:gd name="T54" fmla="*/ 450850 w 526"/>
              <a:gd name="T55" fmla="*/ 423863 h 270"/>
              <a:gd name="T56" fmla="*/ 523875 w 526"/>
              <a:gd name="T57" fmla="*/ 417513 h 270"/>
              <a:gd name="T58" fmla="*/ 592138 w 526"/>
              <a:gd name="T59" fmla="*/ 403225 h 270"/>
              <a:gd name="T60" fmla="*/ 655638 w 526"/>
              <a:gd name="T61" fmla="*/ 387350 h 270"/>
              <a:gd name="T62" fmla="*/ 709613 w 526"/>
              <a:gd name="T63" fmla="*/ 361950 h 270"/>
              <a:gd name="T64" fmla="*/ 757238 w 526"/>
              <a:gd name="T65" fmla="*/ 334963 h 270"/>
              <a:gd name="T66" fmla="*/ 793750 w 526"/>
              <a:gd name="T67" fmla="*/ 301625 h 270"/>
              <a:gd name="T68" fmla="*/ 819150 w 526"/>
              <a:gd name="T69" fmla="*/ 266700 h 270"/>
              <a:gd name="T70" fmla="*/ 830263 w 526"/>
              <a:gd name="T71" fmla="*/ 230188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3" name="Freeform 11"/>
          <p:cNvSpPr>
            <a:spLocks/>
          </p:cNvSpPr>
          <p:nvPr/>
        </p:nvSpPr>
        <p:spPr bwMode="auto">
          <a:xfrm>
            <a:off x="3556419" y="3363329"/>
            <a:ext cx="833437" cy="428625"/>
          </a:xfrm>
          <a:custGeom>
            <a:avLst/>
            <a:gdLst>
              <a:gd name="T0" fmla="*/ 1587 w 525"/>
              <a:gd name="T1" fmla="*/ 230188 h 270"/>
              <a:gd name="T2" fmla="*/ 12700 w 525"/>
              <a:gd name="T3" fmla="*/ 266700 h 270"/>
              <a:gd name="T4" fmla="*/ 36512 w 525"/>
              <a:gd name="T5" fmla="*/ 301625 h 270"/>
              <a:gd name="T6" fmla="*/ 73025 w 525"/>
              <a:gd name="T7" fmla="*/ 334963 h 270"/>
              <a:gd name="T8" fmla="*/ 120650 w 525"/>
              <a:gd name="T9" fmla="*/ 361950 h 270"/>
              <a:gd name="T10" fmla="*/ 176212 w 525"/>
              <a:gd name="T11" fmla="*/ 387350 h 270"/>
              <a:gd name="T12" fmla="*/ 239712 w 525"/>
              <a:gd name="T13" fmla="*/ 403225 h 270"/>
              <a:gd name="T14" fmla="*/ 307975 w 525"/>
              <a:gd name="T15" fmla="*/ 417513 h 270"/>
              <a:gd name="T16" fmla="*/ 379412 w 525"/>
              <a:gd name="T17" fmla="*/ 423863 h 270"/>
              <a:gd name="T18" fmla="*/ 450850 w 525"/>
              <a:gd name="T19" fmla="*/ 423863 h 270"/>
              <a:gd name="T20" fmla="*/ 522287 w 525"/>
              <a:gd name="T21" fmla="*/ 417513 h 270"/>
              <a:gd name="T22" fmla="*/ 590550 w 525"/>
              <a:gd name="T23" fmla="*/ 403225 h 270"/>
              <a:gd name="T24" fmla="*/ 654050 w 525"/>
              <a:gd name="T25" fmla="*/ 385763 h 270"/>
              <a:gd name="T26" fmla="*/ 708025 w 525"/>
              <a:gd name="T27" fmla="*/ 361950 h 270"/>
              <a:gd name="T28" fmla="*/ 755650 w 525"/>
              <a:gd name="T29" fmla="*/ 333375 h 270"/>
              <a:gd name="T30" fmla="*/ 790575 w 525"/>
              <a:gd name="T31" fmla="*/ 301625 h 270"/>
              <a:gd name="T32" fmla="*/ 817562 w 525"/>
              <a:gd name="T33" fmla="*/ 266700 h 270"/>
              <a:gd name="T34" fmla="*/ 828675 w 525"/>
              <a:gd name="T35" fmla="*/ 230188 h 270"/>
              <a:gd name="T36" fmla="*/ 828675 w 525"/>
              <a:gd name="T37" fmla="*/ 195263 h 270"/>
              <a:gd name="T38" fmla="*/ 817562 w 525"/>
              <a:gd name="T39" fmla="*/ 158750 h 270"/>
              <a:gd name="T40" fmla="*/ 790575 w 525"/>
              <a:gd name="T41" fmla="*/ 122238 h 270"/>
              <a:gd name="T42" fmla="*/ 755650 w 525"/>
              <a:gd name="T43" fmla="*/ 90488 h 270"/>
              <a:gd name="T44" fmla="*/ 708025 w 525"/>
              <a:gd name="T45" fmla="*/ 63500 h 270"/>
              <a:gd name="T46" fmla="*/ 654050 w 525"/>
              <a:gd name="T47" fmla="*/ 38100 h 270"/>
              <a:gd name="T48" fmla="*/ 590550 w 525"/>
              <a:gd name="T49" fmla="*/ 19050 h 270"/>
              <a:gd name="T50" fmla="*/ 522287 w 525"/>
              <a:gd name="T51" fmla="*/ 6350 h 270"/>
              <a:gd name="T52" fmla="*/ 450850 w 525"/>
              <a:gd name="T53" fmla="*/ 1588 h 270"/>
              <a:gd name="T54" fmla="*/ 379412 w 525"/>
              <a:gd name="T55" fmla="*/ 1588 h 270"/>
              <a:gd name="T56" fmla="*/ 306387 w 525"/>
              <a:gd name="T57" fmla="*/ 6350 h 270"/>
              <a:gd name="T58" fmla="*/ 239712 w 525"/>
              <a:gd name="T59" fmla="*/ 19050 h 270"/>
              <a:gd name="T60" fmla="*/ 176212 w 525"/>
              <a:gd name="T61" fmla="*/ 38100 h 270"/>
              <a:gd name="T62" fmla="*/ 120650 w 525"/>
              <a:gd name="T63" fmla="*/ 63500 h 270"/>
              <a:gd name="T64" fmla="*/ 73025 w 525"/>
              <a:gd name="T65" fmla="*/ 90488 h 270"/>
              <a:gd name="T66" fmla="*/ 36512 w 525"/>
              <a:gd name="T67" fmla="*/ 122238 h 270"/>
              <a:gd name="T68" fmla="*/ 12700 w 525"/>
              <a:gd name="T69" fmla="*/ 158750 h 270"/>
              <a:gd name="T70" fmla="*/ 1587 w 525"/>
              <a:gd name="T71" fmla="*/ 19526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4" name="Freeform 12"/>
          <p:cNvSpPr>
            <a:spLocks/>
          </p:cNvSpPr>
          <p:nvPr/>
        </p:nvSpPr>
        <p:spPr bwMode="auto">
          <a:xfrm>
            <a:off x="4397793" y="3887204"/>
            <a:ext cx="1250950" cy="701675"/>
          </a:xfrm>
          <a:custGeom>
            <a:avLst/>
            <a:gdLst>
              <a:gd name="T0" fmla="*/ 0 w 788"/>
              <a:gd name="T1" fmla="*/ 350838 h 442"/>
              <a:gd name="T2" fmla="*/ 615950 w 788"/>
              <a:gd name="T3" fmla="*/ 0 h 442"/>
              <a:gd name="T4" fmla="*/ 1249363 w 788"/>
              <a:gd name="T5" fmla="*/ 363538 h 442"/>
              <a:gd name="T6" fmla="*/ 615950 w 788"/>
              <a:gd name="T7" fmla="*/ 700088 h 442"/>
              <a:gd name="T8" fmla="*/ 0 w 788"/>
              <a:gd name="T9" fmla="*/ 350838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5" name="Freeform 13"/>
          <p:cNvSpPr>
            <a:spLocks/>
          </p:cNvSpPr>
          <p:nvPr/>
        </p:nvSpPr>
        <p:spPr bwMode="auto">
          <a:xfrm>
            <a:off x="6107531" y="4061829"/>
            <a:ext cx="1350963" cy="441325"/>
          </a:xfrm>
          <a:custGeom>
            <a:avLst/>
            <a:gdLst>
              <a:gd name="T0" fmla="*/ 1349375 w 851"/>
              <a:gd name="T1" fmla="*/ 439738 h 278"/>
              <a:gd name="T2" fmla="*/ 1349375 w 851"/>
              <a:gd name="T3" fmla="*/ 0 h 278"/>
              <a:gd name="T4" fmla="*/ 0 w 851"/>
              <a:gd name="T5" fmla="*/ 0 h 278"/>
              <a:gd name="T6" fmla="*/ 0 w 851"/>
              <a:gd name="T7" fmla="*/ 439738 h 278"/>
              <a:gd name="T8" fmla="*/ 1349375 w 851"/>
              <a:gd name="T9" fmla="*/ 439738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6" name="Freeform 14"/>
          <p:cNvSpPr>
            <a:spLocks/>
          </p:cNvSpPr>
          <p:nvPr/>
        </p:nvSpPr>
        <p:spPr bwMode="auto">
          <a:xfrm>
            <a:off x="2669006" y="4050715"/>
            <a:ext cx="1154113" cy="439738"/>
          </a:xfrm>
          <a:custGeom>
            <a:avLst/>
            <a:gdLst>
              <a:gd name="T0" fmla="*/ 1152525 w 727"/>
              <a:gd name="T1" fmla="*/ 438150 h 277"/>
              <a:gd name="T2" fmla="*/ 1152525 w 727"/>
              <a:gd name="T3" fmla="*/ 0 h 277"/>
              <a:gd name="T4" fmla="*/ 0 w 727"/>
              <a:gd name="T5" fmla="*/ 0 h 277"/>
              <a:gd name="T6" fmla="*/ 0 w 727"/>
              <a:gd name="T7" fmla="*/ 438150 h 277"/>
              <a:gd name="T8" fmla="*/ 1152525 w 727"/>
              <a:gd name="T9" fmla="*/ 438150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7" name="Freeform 15"/>
          <p:cNvSpPr>
            <a:spLocks/>
          </p:cNvSpPr>
          <p:nvPr/>
        </p:nvSpPr>
        <p:spPr bwMode="auto">
          <a:xfrm>
            <a:off x="6107531" y="3063290"/>
            <a:ext cx="835025" cy="427038"/>
          </a:xfrm>
          <a:custGeom>
            <a:avLst/>
            <a:gdLst>
              <a:gd name="T0" fmla="*/ 830263 w 526"/>
              <a:gd name="T1" fmla="*/ 192088 h 269"/>
              <a:gd name="T2" fmla="*/ 819150 w 526"/>
              <a:gd name="T3" fmla="*/ 155575 h 269"/>
              <a:gd name="T4" fmla="*/ 795338 w 526"/>
              <a:gd name="T5" fmla="*/ 122238 h 269"/>
              <a:gd name="T6" fmla="*/ 758825 w 526"/>
              <a:gd name="T7" fmla="*/ 90488 h 269"/>
              <a:gd name="T8" fmla="*/ 711200 w 526"/>
              <a:gd name="T9" fmla="*/ 60325 h 269"/>
              <a:gd name="T10" fmla="*/ 654050 w 526"/>
              <a:gd name="T11" fmla="*/ 38100 h 269"/>
              <a:gd name="T12" fmla="*/ 592138 w 526"/>
              <a:gd name="T13" fmla="*/ 19050 h 269"/>
              <a:gd name="T14" fmla="*/ 523875 w 526"/>
              <a:gd name="T15" fmla="*/ 6350 h 269"/>
              <a:gd name="T16" fmla="*/ 452438 w 526"/>
              <a:gd name="T17" fmla="*/ 0 h 269"/>
              <a:gd name="T18" fmla="*/ 379413 w 526"/>
              <a:gd name="T19" fmla="*/ 0 h 269"/>
              <a:gd name="T20" fmla="*/ 307975 w 526"/>
              <a:gd name="T21" fmla="*/ 6350 h 269"/>
              <a:gd name="T22" fmla="*/ 239713 w 526"/>
              <a:gd name="T23" fmla="*/ 19050 h 269"/>
              <a:gd name="T24" fmla="*/ 177800 w 526"/>
              <a:gd name="T25" fmla="*/ 38100 h 269"/>
              <a:gd name="T26" fmla="*/ 120650 w 526"/>
              <a:gd name="T27" fmla="*/ 60325 h 269"/>
              <a:gd name="T28" fmla="*/ 73025 w 526"/>
              <a:gd name="T29" fmla="*/ 90488 h 269"/>
              <a:gd name="T30" fmla="*/ 36513 w 526"/>
              <a:gd name="T31" fmla="*/ 122238 h 269"/>
              <a:gd name="T32" fmla="*/ 12700 w 526"/>
              <a:gd name="T33" fmla="*/ 155575 h 269"/>
              <a:gd name="T34" fmla="*/ 1588 w 526"/>
              <a:gd name="T35" fmla="*/ 192088 h 269"/>
              <a:gd name="T36" fmla="*/ 1588 w 526"/>
              <a:gd name="T37" fmla="*/ 231775 h 269"/>
              <a:gd name="T38" fmla="*/ 12700 w 526"/>
              <a:gd name="T39" fmla="*/ 268288 h 269"/>
              <a:gd name="T40" fmla="*/ 36513 w 526"/>
              <a:gd name="T41" fmla="*/ 301625 h 269"/>
              <a:gd name="T42" fmla="*/ 73025 w 526"/>
              <a:gd name="T43" fmla="*/ 333375 h 269"/>
              <a:gd name="T44" fmla="*/ 120650 w 526"/>
              <a:gd name="T45" fmla="*/ 363538 h 269"/>
              <a:gd name="T46" fmla="*/ 177800 w 526"/>
              <a:gd name="T47" fmla="*/ 385763 h 269"/>
              <a:gd name="T48" fmla="*/ 239713 w 526"/>
              <a:gd name="T49" fmla="*/ 406400 h 269"/>
              <a:gd name="T50" fmla="*/ 307975 w 526"/>
              <a:gd name="T51" fmla="*/ 417513 h 269"/>
              <a:gd name="T52" fmla="*/ 379413 w 526"/>
              <a:gd name="T53" fmla="*/ 425450 h 269"/>
              <a:gd name="T54" fmla="*/ 452438 w 526"/>
              <a:gd name="T55" fmla="*/ 425450 h 269"/>
              <a:gd name="T56" fmla="*/ 523875 w 526"/>
              <a:gd name="T57" fmla="*/ 417513 h 269"/>
              <a:gd name="T58" fmla="*/ 592138 w 526"/>
              <a:gd name="T59" fmla="*/ 406400 h 269"/>
              <a:gd name="T60" fmla="*/ 654050 w 526"/>
              <a:gd name="T61" fmla="*/ 385763 h 269"/>
              <a:gd name="T62" fmla="*/ 711200 w 526"/>
              <a:gd name="T63" fmla="*/ 363538 h 269"/>
              <a:gd name="T64" fmla="*/ 758825 w 526"/>
              <a:gd name="T65" fmla="*/ 333375 h 269"/>
              <a:gd name="T66" fmla="*/ 795338 w 526"/>
              <a:gd name="T67" fmla="*/ 301625 h 269"/>
              <a:gd name="T68" fmla="*/ 819150 w 526"/>
              <a:gd name="T69" fmla="*/ 268288 h 269"/>
              <a:gd name="T70" fmla="*/ 830263 w 526"/>
              <a:gd name="T71" fmla="*/ 23177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8" name="Rectangle 16"/>
          <p:cNvSpPr>
            <a:spLocks noChangeArrowheads="1"/>
          </p:cNvSpPr>
          <p:nvPr/>
        </p:nvSpPr>
        <p:spPr bwMode="auto">
          <a:xfrm>
            <a:off x="3681830" y="3430003"/>
            <a:ext cx="400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lot</a:t>
            </a:r>
          </a:p>
        </p:txBody>
      </p:sp>
      <p:sp>
        <p:nvSpPr>
          <p:cNvPr id="38929" name="Rectangle 17"/>
          <p:cNvSpPr>
            <a:spLocks noChangeArrowheads="1"/>
          </p:cNvSpPr>
          <p:nvPr/>
        </p:nvSpPr>
        <p:spPr bwMode="auto">
          <a:xfrm>
            <a:off x="6142455" y="3102978"/>
            <a:ext cx="730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dname</a:t>
            </a:r>
          </a:p>
        </p:txBody>
      </p:sp>
      <p:sp>
        <p:nvSpPr>
          <p:cNvPr id="38930" name="Rectangle 18"/>
          <p:cNvSpPr>
            <a:spLocks noChangeArrowheads="1"/>
          </p:cNvSpPr>
          <p:nvPr/>
        </p:nvSpPr>
        <p:spPr bwMode="auto">
          <a:xfrm>
            <a:off x="6860005" y="3426828"/>
            <a:ext cx="742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budget</a:t>
            </a:r>
          </a:p>
        </p:txBody>
      </p:sp>
      <p:sp>
        <p:nvSpPr>
          <p:cNvPr id="38931" name="Rectangle 19"/>
          <p:cNvSpPr>
            <a:spLocks noChangeArrowheads="1"/>
          </p:cNvSpPr>
          <p:nvPr/>
        </p:nvSpPr>
        <p:spPr bwMode="auto">
          <a:xfrm>
            <a:off x="5463005" y="3430003"/>
            <a:ext cx="446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did</a:t>
            </a:r>
          </a:p>
        </p:txBody>
      </p:sp>
      <p:sp>
        <p:nvSpPr>
          <p:cNvPr id="38932" name="Rectangle 20"/>
          <p:cNvSpPr>
            <a:spLocks noChangeArrowheads="1"/>
          </p:cNvSpPr>
          <p:nvPr/>
        </p:nvSpPr>
        <p:spPr bwMode="auto">
          <a:xfrm>
            <a:off x="4515269" y="2879140"/>
            <a:ext cx="606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since</a:t>
            </a:r>
          </a:p>
        </p:txBody>
      </p:sp>
      <p:sp>
        <p:nvSpPr>
          <p:cNvPr id="38933" name="Rectangle 21"/>
          <p:cNvSpPr>
            <a:spLocks noChangeArrowheads="1"/>
          </p:cNvSpPr>
          <p:nvPr/>
        </p:nvSpPr>
        <p:spPr bwMode="auto">
          <a:xfrm>
            <a:off x="2837280" y="3091865"/>
            <a:ext cx="628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name</a:t>
            </a:r>
          </a:p>
        </p:txBody>
      </p:sp>
      <p:sp>
        <p:nvSpPr>
          <p:cNvPr id="38934" name="Rectangle 22"/>
          <p:cNvSpPr>
            <a:spLocks noChangeArrowheads="1"/>
          </p:cNvSpPr>
          <p:nvPr/>
        </p:nvSpPr>
        <p:spPr bwMode="auto">
          <a:xfrm>
            <a:off x="4442243" y="4093578"/>
            <a:ext cx="989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Works_In</a:t>
            </a:r>
          </a:p>
        </p:txBody>
      </p:sp>
      <p:sp>
        <p:nvSpPr>
          <p:cNvPr id="38935" name="Rectangle 23"/>
          <p:cNvSpPr>
            <a:spLocks noChangeArrowheads="1"/>
          </p:cNvSpPr>
          <p:nvPr/>
        </p:nvSpPr>
        <p:spPr bwMode="auto">
          <a:xfrm>
            <a:off x="6047206" y="4115803"/>
            <a:ext cx="1235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Departments</a:t>
            </a:r>
          </a:p>
        </p:txBody>
      </p:sp>
      <p:sp>
        <p:nvSpPr>
          <p:cNvPr id="38936" name="Rectangle 24"/>
          <p:cNvSpPr>
            <a:spLocks noChangeArrowheads="1"/>
          </p:cNvSpPr>
          <p:nvPr/>
        </p:nvSpPr>
        <p:spPr bwMode="auto">
          <a:xfrm>
            <a:off x="2607093" y="4115803"/>
            <a:ext cx="1096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Employees</a:t>
            </a:r>
          </a:p>
        </p:txBody>
      </p:sp>
      <p:sp>
        <p:nvSpPr>
          <p:cNvPr id="38937" name="Rectangle 25"/>
          <p:cNvSpPr>
            <a:spLocks noChangeArrowheads="1"/>
          </p:cNvSpPr>
          <p:nvPr/>
        </p:nvSpPr>
        <p:spPr bwMode="auto">
          <a:xfrm>
            <a:off x="2108619" y="3417303"/>
            <a:ext cx="446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ssn</a:t>
            </a:r>
          </a:p>
        </p:txBody>
      </p:sp>
      <p:sp>
        <p:nvSpPr>
          <p:cNvPr id="38938" name="Line 26"/>
          <p:cNvSpPr>
            <a:spLocks noChangeShapeType="1"/>
          </p:cNvSpPr>
          <p:nvPr/>
        </p:nvSpPr>
        <p:spPr bwMode="auto">
          <a:xfrm>
            <a:off x="3157955" y="3461753"/>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39" name="Line 27"/>
          <p:cNvSpPr>
            <a:spLocks noChangeShapeType="1"/>
          </p:cNvSpPr>
          <p:nvPr/>
        </p:nvSpPr>
        <p:spPr bwMode="auto">
          <a:xfrm>
            <a:off x="2400718" y="3807828"/>
            <a:ext cx="627062"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0" name="Line 28"/>
          <p:cNvSpPr>
            <a:spLocks noChangeShapeType="1"/>
          </p:cNvSpPr>
          <p:nvPr/>
        </p:nvSpPr>
        <p:spPr bwMode="auto">
          <a:xfrm flipH="1">
            <a:off x="3577055" y="3807829"/>
            <a:ext cx="401638"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1" name="Line 29"/>
          <p:cNvSpPr>
            <a:spLocks noChangeShapeType="1"/>
          </p:cNvSpPr>
          <p:nvPr/>
        </p:nvSpPr>
        <p:spPr bwMode="auto">
          <a:xfrm flipH="1">
            <a:off x="3800894" y="4234865"/>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2" name="Line 30"/>
          <p:cNvSpPr>
            <a:spLocks noChangeShapeType="1"/>
          </p:cNvSpPr>
          <p:nvPr/>
        </p:nvSpPr>
        <p:spPr bwMode="auto">
          <a:xfrm>
            <a:off x="5648744" y="4252328"/>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3" name="Line 31"/>
          <p:cNvSpPr>
            <a:spLocks noChangeShapeType="1"/>
          </p:cNvSpPr>
          <p:nvPr/>
        </p:nvSpPr>
        <p:spPr bwMode="auto">
          <a:xfrm>
            <a:off x="4816894" y="3255379"/>
            <a:ext cx="185737" cy="6191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4" name="Line 32"/>
          <p:cNvSpPr>
            <a:spLocks noChangeShapeType="1"/>
          </p:cNvSpPr>
          <p:nvPr/>
        </p:nvSpPr>
        <p:spPr bwMode="auto">
          <a:xfrm>
            <a:off x="5778919" y="3830053"/>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5" name="Line 33"/>
          <p:cNvSpPr>
            <a:spLocks noChangeShapeType="1"/>
          </p:cNvSpPr>
          <p:nvPr/>
        </p:nvSpPr>
        <p:spPr bwMode="auto">
          <a:xfrm>
            <a:off x="6499643" y="3514140"/>
            <a:ext cx="119062"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6" name="Line 34"/>
          <p:cNvSpPr>
            <a:spLocks noChangeShapeType="1"/>
          </p:cNvSpPr>
          <p:nvPr/>
        </p:nvSpPr>
        <p:spPr bwMode="auto">
          <a:xfrm flipH="1">
            <a:off x="6967955" y="3799891"/>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7" name="Rectangle 35"/>
          <p:cNvSpPr>
            <a:spLocks noChangeArrowheads="1"/>
          </p:cNvSpPr>
          <p:nvPr/>
        </p:nvSpPr>
        <p:spPr bwMode="auto">
          <a:xfrm>
            <a:off x="8917405" y="3966578"/>
            <a:ext cx="1138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Reports_To</a:t>
            </a:r>
          </a:p>
        </p:txBody>
      </p:sp>
      <p:sp>
        <p:nvSpPr>
          <p:cNvPr id="38948" name="Freeform 36"/>
          <p:cNvSpPr>
            <a:spLocks/>
          </p:cNvSpPr>
          <p:nvPr/>
        </p:nvSpPr>
        <p:spPr bwMode="auto">
          <a:xfrm>
            <a:off x="8960269" y="1444041"/>
            <a:ext cx="593725" cy="530225"/>
          </a:xfrm>
          <a:custGeom>
            <a:avLst/>
            <a:gdLst>
              <a:gd name="T0" fmla="*/ 588963 w 374"/>
              <a:gd name="T1" fmla="*/ 238125 h 334"/>
              <a:gd name="T2" fmla="*/ 581025 w 374"/>
              <a:gd name="T3" fmla="*/ 193675 h 334"/>
              <a:gd name="T4" fmla="*/ 563563 w 374"/>
              <a:gd name="T5" fmla="*/ 150813 h 334"/>
              <a:gd name="T6" fmla="*/ 538163 w 374"/>
              <a:gd name="T7" fmla="*/ 111125 h 334"/>
              <a:gd name="T8" fmla="*/ 504825 w 374"/>
              <a:gd name="T9" fmla="*/ 77788 h 334"/>
              <a:gd name="T10" fmla="*/ 465138 w 374"/>
              <a:gd name="T11" fmla="*/ 46038 h 334"/>
              <a:gd name="T12" fmla="*/ 420688 w 374"/>
              <a:gd name="T13" fmla="*/ 23813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3 h 334"/>
              <a:gd name="T24" fmla="*/ 127000 w 374"/>
              <a:gd name="T25" fmla="*/ 46038 h 334"/>
              <a:gd name="T26" fmla="*/ 87313 w 374"/>
              <a:gd name="T27" fmla="*/ 77788 h 334"/>
              <a:gd name="T28" fmla="*/ 52388 w 374"/>
              <a:gd name="T29" fmla="*/ 111125 h 334"/>
              <a:gd name="T30" fmla="*/ 26988 w 374"/>
              <a:gd name="T31" fmla="*/ 150813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3 h 334"/>
              <a:gd name="T42" fmla="*/ 52388 w 374"/>
              <a:gd name="T43" fmla="*/ 415925 h 334"/>
              <a:gd name="T44" fmla="*/ 87313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3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9" name="Freeform 37"/>
          <p:cNvSpPr>
            <a:spLocks/>
          </p:cNvSpPr>
          <p:nvPr/>
        </p:nvSpPr>
        <p:spPr bwMode="auto">
          <a:xfrm>
            <a:off x="8428456" y="1834566"/>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3 h 334"/>
              <a:gd name="T10" fmla="*/ 463550 w 374"/>
              <a:gd name="T11" fmla="*/ 46038 h 334"/>
              <a:gd name="T12" fmla="*/ 420688 w 374"/>
              <a:gd name="T13" fmla="*/ 22225 h 334"/>
              <a:gd name="T14" fmla="*/ 373063 w 374"/>
              <a:gd name="T15" fmla="*/ 6350 h 334"/>
              <a:gd name="T16" fmla="*/ 320675 w 374"/>
              <a:gd name="T17" fmla="*/ 0 h 334"/>
              <a:gd name="T18" fmla="*/ 269875 w 374"/>
              <a:gd name="T19" fmla="*/ 0 h 334"/>
              <a:gd name="T20" fmla="*/ 219075 w 374"/>
              <a:gd name="T21" fmla="*/ 6350 h 334"/>
              <a:gd name="T22" fmla="*/ 169863 w 374"/>
              <a:gd name="T23" fmla="*/ 22225 h 334"/>
              <a:gd name="T24" fmla="*/ 127000 w 374"/>
              <a:gd name="T25" fmla="*/ 46038 h 334"/>
              <a:gd name="T26" fmla="*/ 87313 w 374"/>
              <a:gd name="T27" fmla="*/ 74613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3 h 334"/>
              <a:gd name="T42" fmla="*/ 52388 w 374"/>
              <a:gd name="T43" fmla="*/ 414338 h 334"/>
              <a:gd name="T44" fmla="*/ 87313 w 374"/>
              <a:gd name="T45" fmla="*/ 449263 h 334"/>
              <a:gd name="T46" fmla="*/ 127000 w 374"/>
              <a:gd name="T47" fmla="*/ 477838 h 334"/>
              <a:gd name="T48" fmla="*/ 169863 w 374"/>
              <a:gd name="T49" fmla="*/ 501650 h 334"/>
              <a:gd name="T50" fmla="*/ 219075 w 374"/>
              <a:gd name="T51" fmla="*/ 515938 h 334"/>
              <a:gd name="T52" fmla="*/ 269875 w 374"/>
              <a:gd name="T53" fmla="*/ 525463 h 334"/>
              <a:gd name="T54" fmla="*/ 320675 w 374"/>
              <a:gd name="T55" fmla="*/ 525463 h 334"/>
              <a:gd name="T56" fmla="*/ 373063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3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50" name="Freeform 38"/>
          <p:cNvSpPr>
            <a:spLocks/>
          </p:cNvSpPr>
          <p:nvPr/>
        </p:nvSpPr>
        <p:spPr bwMode="auto">
          <a:xfrm>
            <a:off x="9514305" y="1834566"/>
            <a:ext cx="592138" cy="530225"/>
          </a:xfrm>
          <a:custGeom>
            <a:avLst/>
            <a:gdLst>
              <a:gd name="T0" fmla="*/ 1588 w 373"/>
              <a:gd name="T1" fmla="*/ 285750 h 334"/>
              <a:gd name="T2" fmla="*/ 9525 w 373"/>
              <a:gd name="T3" fmla="*/ 330200 h 334"/>
              <a:gd name="T4" fmla="*/ 26988 w 373"/>
              <a:gd name="T5" fmla="*/ 373063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3 h 334"/>
              <a:gd name="T32" fmla="*/ 581025 w 373"/>
              <a:gd name="T33" fmla="*/ 330200 h 334"/>
              <a:gd name="T34" fmla="*/ 590550 w 373"/>
              <a:gd name="T35" fmla="*/ 284163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3 h 334"/>
              <a:gd name="T46" fmla="*/ 463550 w 373"/>
              <a:gd name="T47" fmla="*/ 46038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8 h 334"/>
              <a:gd name="T62" fmla="*/ 87313 w 373"/>
              <a:gd name="T63" fmla="*/ 74613 h 334"/>
              <a:gd name="T64" fmla="*/ 52388 w 373"/>
              <a:gd name="T65" fmla="*/ 111125 h 334"/>
              <a:gd name="T66" fmla="*/ 26988 w 373"/>
              <a:gd name="T67" fmla="*/ 150813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51" name="Freeform 39"/>
          <p:cNvSpPr>
            <a:spLocks/>
          </p:cNvSpPr>
          <p:nvPr/>
        </p:nvSpPr>
        <p:spPr bwMode="auto">
          <a:xfrm>
            <a:off x="8960268" y="2687054"/>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52" name="Freeform 40"/>
          <p:cNvSpPr>
            <a:spLocks/>
          </p:cNvSpPr>
          <p:nvPr/>
        </p:nvSpPr>
        <p:spPr bwMode="auto">
          <a:xfrm>
            <a:off x="8799931" y="3671304"/>
            <a:ext cx="1477963" cy="873125"/>
          </a:xfrm>
          <a:custGeom>
            <a:avLst/>
            <a:gdLst>
              <a:gd name="T0" fmla="*/ 0 w 931"/>
              <a:gd name="T1" fmla="*/ 433388 h 550"/>
              <a:gd name="T2" fmla="*/ 730250 w 931"/>
              <a:gd name="T3" fmla="*/ 0 h 550"/>
              <a:gd name="T4" fmla="*/ 1476375 w 931"/>
              <a:gd name="T5" fmla="*/ 449263 h 550"/>
              <a:gd name="T6" fmla="*/ 730250 w 931"/>
              <a:gd name="T7" fmla="*/ 871538 h 550"/>
              <a:gd name="T8" fmla="*/ 0 w 931"/>
              <a:gd name="T9" fmla="*/ 433388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53" name="Rectangle 41"/>
          <p:cNvSpPr>
            <a:spLocks noChangeArrowheads="1"/>
          </p:cNvSpPr>
          <p:nvPr/>
        </p:nvSpPr>
        <p:spPr bwMode="auto">
          <a:xfrm>
            <a:off x="9576218" y="1958390"/>
            <a:ext cx="400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lot</a:t>
            </a:r>
          </a:p>
        </p:txBody>
      </p:sp>
      <p:sp>
        <p:nvSpPr>
          <p:cNvPr id="38954" name="Rectangle 42"/>
          <p:cNvSpPr>
            <a:spLocks noChangeArrowheads="1"/>
          </p:cNvSpPr>
          <p:nvPr/>
        </p:nvSpPr>
        <p:spPr bwMode="auto">
          <a:xfrm>
            <a:off x="8909468" y="1515478"/>
            <a:ext cx="628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name</a:t>
            </a:r>
          </a:p>
        </p:txBody>
      </p:sp>
      <p:sp>
        <p:nvSpPr>
          <p:cNvPr id="38955" name="Rectangle 43"/>
          <p:cNvSpPr>
            <a:spLocks noChangeArrowheads="1"/>
          </p:cNvSpPr>
          <p:nvPr/>
        </p:nvSpPr>
        <p:spPr bwMode="auto">
          <a:xfrm>
            <a:off x="8888831" y="2783890"/>
            <a:ext cx="1096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Employees</a:t>
            </a:r>
          </a:p>
        </p:txBody>
      </p:sp>
      <p:sp>
        <p:nvSpPr>
          <p:cNvPr id="38956" name="Rectangle 44"/>
          <p:cNvSpPr>
            <a:spLocks noChangeArrowheads="1"/>
          </p:cNvSpPr>
          <p:nvPr/>
        </p:nvSpPr>
        <p:spPr bwMode="auto">
          <a:xfrm>
            <a:off x="9927056" y="3320466"/>
            <a:ext cx="90011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subor-dinate</a:t>
            </a:r>
          </a:p>
        </p:txBody>
      </p:sp>
      <p:sp>
        <p:nvSpPr>
          <p:cNvPr id="38957" name="Rectangle 45"/>
          <p:cNvSpPr>
            <a:spLocks noChangeArrowheads="1"/>
          </p:cNvSpPr>
          <p:nvPr/>
        </p:nvSpPr>
        <p:spPr bwMode="auto">
          <a:xfrm>
            <a:off x="8396705" y="3244266"/>
            <a:ext cx="8318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super-visor</a:t>
            </a:r>
          </a:p>
        </p:txBody>
      </p:sp>
      <p:sp>
        <p:nvSpPr>
          <p:cNvPr id="38958" name="Rectangle 46"/>
          <p:cNvSpPr>
            <a:spLocks noChangeArrowheads="1"/>
          </p:cNvSpPr>
          <p:nvPr/>
        </p:nvSpPr>
        <p:spPr bwMode="auto">
          <a:xfrm>
            <a:off x="8460205" y="1945690"/>
            <a:ext cx="446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ssn</a:t>
            </a:r>
          </a:p>
        </p:txBody>
      </p:sp>
      <p:sp>
        <p:nvSpPr>
          <p:cNvPr id="38959" name="Line 47"/>
          <p:cNvSpPr>
            <a:spLocks noChangeShapeType="1"/>
          </p:cNvSpPr>
          <p:nvPr/>
        </p:nvSpPr>
        <p:spPr bwMode="auto">
          <a:xfrm>
            <a:off x="9198393" y="3276015"/>
            <a:ext cx="0" cy="5524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60" name="Line 48"/>
          <p:cNvSpPr>
            <a:spLocks noChangeShapeType="1"/>
          </p:cNvSpPr>
          <p:nvPr/>
        </p:nvSpPr>
        <p:spPr bwMode="auto">
          <a:xfrm>
            <a:off x="9865143" y="3256965"/>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61" name="Line 49"/>
          <p:cNvSpPr>
            <a:spLocks noChangeShapeType="1"/>
          </p:cNvSpPr>
          <p:nvPr/>
        </p:nvSpPr>
        <p:spPr bwMode="auto">
          <a:xfrm>
            <a:off x="8720555" y="2348916"/>
            <a:ext cx="400050"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62" name="Line 50"/>
          <p:cNvSpPr>
            <a:spLocks noChangeShapeType="1"/>
          </p:cNvSpPr>
          <p:nvPr/>
        </p:nvSpPr>
        <p:spPr bwMode="auto">
          <a:xfrm>
            <a:off x="9257131" y="1988554"/>
            <a:ext cx="117475" cy="7254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63" name="Line 51"/>
          <p:cNvSpPr>
            <a:spLocks noChangeShapeType="1"/>
          </p:cNvSpPr>
          <p:nvPr/>
        </p:nvSpPr>
        <p:spPr bwMode="auto">
          <a:xfrm flipH="1">
            <a:off x="9604793" y="2396540"/>
            <a:ext cx="209550" cy="3000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3437189396"/>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3"/>
          <p:cNvSpPr txBox="1">
            <a:spLocks noChangeArrowheads="1"/>
          </p:cNvSpPr>
          <p:nvPr/>
        </p:nvSpPr>
        <p:spPr bwMode="auto">
          <a:xfrm>
            <a:off x="1644484" y="1987714"/>
            <a:ext cx="192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000000"/>
                </a:solidFill>
              </a:rPr>
              <a:t>Relationship type</a:t>
            </a:r>
          </a:p>
        </p:txBody>
      </p:sp>
      <p:pic>
        <p:nvPicPr>
          <p:cNvPr id="93189" name="Picture 4"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246" y="1713077"/>
            <a:ext cx="60198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5"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2530" y="3137478"/>
            <a:ext cx="6629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Text Box 6"/>
          <p:cNvSpPr txBox="1">
            <a:spLocks noChangeArrowheads="1"/>
          </p:cNvSpPr>
          <p:nvPr/>
        </p:nvSpPr>
        <p:spPr bwMode="auto">
          <a:xfrm>
            <a:off x="1058779" y="3522826"/>
            <a:ext cx="2430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000000"/>
                </a:solidFill>
              </a:rPr>
              <a:t>Relationship instances</a:t>
            </a:r>
          </a:p>
        </p:txBody>
      </p:sp>
      <p:sp>
        <p:nvSpPr>
          <p:cNvPr id="8"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Relationship Types vs Instances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67962832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D4D14D31-4388-411F-9A35-BF398BCCEA95}" type="slidenum">
              <a:rPr lang="en-US" altLang="en-US">
                <a:solidFill>
                  <a:srgbClr val="000000"/>
                </a:solidFill>
                <a:latin typeface="Arial" panose="020B0604020202020204" pitchFamily="34" charset="0"/>
              </a:rPr>
              <a:pPr eaLnBrk="1" hangingPunct="1"/>
              <a:t>5</a:t>
            </a:fld>
            <a:endParaRPr lang="en-US" altLang="en-US">
              <a:solidFill>
                <a:srgbClr val="000000"/>
              </a:solidFill>
              <a:latin typeface="Arial" panose="020B0604020202020204" pitchFamily="34" charset="0"/>
            </a:endParaRPr>
          </a:p>
        </p:txBody>
      </p:sp>
      <p:sp>
        <p:nvSpPr>
          <p:cNvPr id="184323" name="Rectangle 3"/>
          <p:cNvSpPr>
            <a:spLocks noGrp="1" noChangeArrowheads="1"/>
          </p:cNvSpPr>
          <p:nvPr>
            <p:ph idx="4294967295"/>
          </p:nvPr>
        </p:nvSpPr>
        <p:spPr>
          <a:xfrm>
            <a:off x="580860" y="2460461"/>
            <a:ext cx="11029950" cy="3678238"/>
          </a:xfrm>
        </p:spPr>
        <p:txBody>
          <a:bodyPr vert="horz" lIns="90488" tIns="44450" rIns="90488" bIns="44450" rtlCol="0">
            <a:normAutofit/>
          </a:bodyPr>
          <a:lstStyle/>
          <a:p>
            <a:pPr marL="0" indent="0" algn="just" eaLnBrk="1" hangingPunct="1">
              <a:lnSpc>
                <a:spcPct val="90000"/>
              </a:lnSpc>
              <a:buNone/>
              <a:defRPr/>
            </a:pPr>
            <a:r>
              <a:rPr lang="en-US" sz="2400" dirty="0">
                <a:latin typeface="Times New Roman" panose="02020603050405020304" pitchFamily="18" charset="0"/>
                <a:cs typeface="Times New Roman" panose="02020603050405020304" pitchFamily="18" charset="0"/>
              </a:rPr>
              <a:t>Degree of a relationship is the number of entity types that participate in it</a:t>
            </a:r>
          </a:p>
          <a:p>
            <a:pPr lvl="1" algn="just" eaLnBrk="1" hangingPunct="1">
              <a:lnSpc>
                <a:spcPct val="150000"/>
              </a:lnSpc>
              <a:defRPr/>
            </a:pPr>
            <a:r>
              <a:rPr lang="en-US" sz="2400" dirty="0">
                <a:latin typeface="Times New Roman" panose="02020603050405020304" pitchFamily="18" charset="0"/>
                <a:cs typeface="Times New Roman" panose="02020603050405020304" pitchFamily="18" charset="0"/>
              </a:rPr>
              <a:t>Unary Relationship</a:t>
            </a:r>
          </a:p>
          <a:p>
            <a:pPr lvl="1" algn="just" eaLnBrk="1" hangingPunct="1">
              <a:lnSpc>
                <a:spcPct val="150000"/>
              </a:lnSpc>
              <a:defRPr/>
            </a:pPr>
            <a:r>
              <a:rPr lang="en-US" sz="2400" dirty="0">
                <a:latin typeface="Times New Roman" panose="02020603050405020304" pitchFamily="18" charset="0"/>
                <a:cs typeface="Times New Roman" panose="02020603050405020304" pitchFamily="18" charset="0"/>
              </a:rPr>
              <a:t>Binary Relationship</a:t>
            </a:r>
          </a:p>
          <a:p>
            <a:pPr lvl="1" algn="just" eaLnBrk="1" hangingPunct="1">
              <a:lnSpc>
                <a:spcPct val="150000"/>
              </a:lnSpc>
              <a:defRPr/>
            </a:pPr>
            <a:r>
              <a:rPr lang="en-US" sz="2400" dirty="0">
                <a:latin typeface="Times New Roman" panose="02020603050405020304" pitchFamily="18" charset="0"/>
                <a:cs typeface="Times New Roman" panose="02020603050405020304" pitchFamily="18" charset="0"/>
              </a:rPr>
              <a:t>Ternary Relationship</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Degree of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55095339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8738"/>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4708526" y="3305338"/>
            <a:ext cx="1920875" cy="2657472"/>
            <a:chOff x="432" y="2064"/>
            <a:chExt cx="1210" cy="1172"/>
          </a:xfrm>
        </p:grpSpPr>
        <p:sp>
          <p:nvSpPr>
            <p:cNvPr id="95245" name="Text Box 8"/>
            <p:cNvSpPr txBox="1">
              <a:spLocks noChangeArrowheads="1"/>
            </p:cNvSpPr>
            <p:nvPr/>
          </p:nvSpPr>
          <p:spPr bwMode="auto">
            <a:xfrm>
              <a:off x="432" y="2544"/>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Entities of two different types related to each other</a:t>
              </a:r>
            </a:p>
          </p:txBody>
        </p:sp>
        <p:sp>
          <p:nvSpPr>
            <p:cNvPr id="95246"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grpSp>
      <p:sp>
        <p:nvSpPr>
          <p:cNvPr id="95238" name="Rectangle 18"/>
          <p:cNvSpPr>
            <a:spLocks noChangeArrowheads="1"/>
          </p:cNvSpPr>
          <p:nvPr/>
        </p:nvSpPr>
        <p:spPr bwMode="auto">
          <a:xfrm>
            <a:off x="2362200" y="4118138"/>
            <a:ext cx="1676400" cy="304800"/>
          </a:xfrm>
          <a:prstGeom prst="rect">
            <a:avLst/>
          </a:prstGeom>
          <a:solidFill>
            <a:schemeClr val="tx2"/>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nvGrpSpPr>
          <p:cNvPr id="3" name="Group 10"/>
          <p:cNvGrpSpPr>
            <a:grpSpLocks/>
          </p:cNvGrpSpPr>
          <p:nvPr/>
        </p:nvGrpSpPr>
        <p:grpSpPr bwMode="auto">
          <a:xfrm>
            <a:off x="7696200" y="4295938"/>
            <a:ext cx="2286000" cy="2453397"/>
            <a:chOff x="432" y="2064"/>
            <a:chExt cx="1210" cy="1082"/>
          </a:xfrm>
        </p:grpSpPr>
        <p:sp>
          <p:nvSpPr>
            <p:cNvPr id="95243" name="Text Box 11"/>
            <p:cNvSpPr txBox="1">
              <a:spLocks noChangeArrowheads="1"/>
            </p:cNvSpPr>
            <p:nvPr/>
          </p:nvSpPr>
          <p:spPr bwMode="auto">
            <a:xfrm>
              <a:off x="432" y="2454"/>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dirty="0">
                  <a:solidFill>
                    <a:srgbClr val="990000"/>
                  </a:solidFill>
                  <a:latin typeface="Times New Roman" panose="02020603050405020304" pitchFamily="18" charset="0"/>
                </a:rPr>
                <a:t>Entities of three different types related to each other</a:t>
              </a:r>
            </a:p>
          </p:txBody>
        </p:sp>
        <p:sp>
          <p:nvSpPr>
            <p:cNvPr id="95244"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grpSp>
      <p:grpSp>
        <p:nvGrpSpPr>
          <p:cNvPr id="4" name="Group 17"/>
          <p:cNvGrpSpPr>
            <a:grpSpLocks/>
          </p:cNvGrpSpPr>
          <p:nvPr/>
        </p:nvGrpSpPr>
        <p:grpSpPr bwMode="auto">
          <a:xfrm>
            <a:off x="2209801" y="3356138"/>
            <a:ext cx="1920875" cy="3233738"/>
            <a:chOff x="432" y="1776"/>
            <a:chExt cx="1210" cy="2037"/>
          </a:xfrm>
        </p:grpSpPr>
        <p:sp>
          <p:nvSpPr>
            <p:cNvPr id="95241" name="Text Box 5"/>
            <p:cNvSpPr txBox="1">
              <a:spLocks noChangeArrowheads="1"/>
            </p:cNvSpPr>
            <p:nvPr/>
          </p:nvSpPr>
          <p:spPr bwMode="auto">
            <a:xfrm>
              <a:off x="432" y="2592"/>
              <a:ext cx="121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One entity related to another of the same entity type</a:t>
              </a:r>
            </a:p>
          </p:txBody>
        </p:sp>
        <p:sp>
          <p:nvSpPr>
            <p:cNvPr id="95242"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grpSp>
    </p:spTree>
    <p:extLst>
      <p:ext uri="{BB962C8B-B14F-4D97-AF65-F5344CB8AC3E}">
        <p14:creationId xmlns:p14="http://schemas.microsoft.com/office/powerpoint/2010/main" val="26530017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r>
              <a:rPr lang="en-US" dirty="0"/>
              <a:t>Unary relationship</a:t>
            </a:r>
            <a:endParaRPr lang="en-GB" dirty="0"/>
          </a:p>
        </p:txBody>
      </p:sp>
      <p:pic>
        <p:nvPicPr>
          <p:cNvPr id="4" name="Picture 3"/>
          <p:cNvPicPr>
            <a:picLocks noChangeAspect="1"/>
          </p:cNvPicPr>
          <p:nvPr/>
        </p:nvPicPr>
        <p:blipFill>
          <a:blip r:embed="rId2"/>
          <a:stretch>
            <a:fillRect/>
          </a:stretch>
        </p:blipFill>
        <p:spPr>
          <a:xfrm>
            <a:off x="145550" y="2438761"/>
            <a:ext cx="11822903" cy="3040914"/>
          </a:xfrm>
          <a:prstGeom prst="rect">
            <a:avLst/>
          </a:prstGeom>
        </p:spPr>
      </p:pic>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Unary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20684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r>
              <a:rPr lang="en-US" dirty="0"/>
              <a:t>Binary Relationship</a:t>
            </a:r>
            <a:endParaRPr lang="en-GB" dirty="0"/>
          </a:p>
        </p:txBody>
      </p:sp>
      <p:pic>
        <p:nvPicPr>
          <p:cNvPr id="8" name="Picture 7"/>
          <p:cNvPicPr>
            <a:picLocks noChangeAspect="1"/>
          </p:cNvPicPr>
          <p:nvPr/>
        </p:nvPicPr>
        <p:blipFill>
          <a:blip r:embed="rId2"/>
          <a:stretch>
            <a:fillRect/>
          </a:stretch>
        </p:blipFill>
        <p:spPr>
          <a:xfrm>
            <a:off x="1451579" y="2286862"/>
            <a:ext cx="9316007" cy="3173034"/>
          </a:xfrm>
          <a:prstGeom prst="rect">
            <a:avLst/>
          </a:prstGeom>
        </p:spPr>
      </p:pic>
      <p:sp>
        <p:nvSpPr>
          <p:cNvPr id="4"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Binary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46954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9185" y="2031220"/>
            <a:ext cx="8188061" cy="3985267"/>
          </a:xfrm>
          <a:prstGeom prst="rect">
            <a:avLst/>
          </a:prstGeom>
        </p:spPr>
      </p:pic>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a:latin typeface="Arial Rounded MT Bold" panose="020F0704030504030204" pitchFamily="34" charset="0"/>
              </a:rPr>
              <a:t>ER Model – Ternary Relationships</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433925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1144</TotalTime>
  <Words>675</Words>
  <Application>Microsoft Office PowerPoint</Application>
  <PresentationFormat>Custom</PresentationFormat>
  <Paragraphs>103</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lpstr>
      <vt:lpstr>ER Modeling</vt:lpstr>
      <vt:lpstr>PowerPoint Presentation</vt:lpstr>
      <vt:lpstr>PowerPoint Presentation</vt:lpstr>
      <vt:lpstr>PowerPoint Presentation</vt:lpstr>
      <vt:lpstr>PowerPoint Presentation</vt:lpstr>
      <vt:lpstr>PowerPoint Presentation</vt:lpstr>
      <vt:lpstr>Unary relationship</vt:lpstr>
      <vt:lpstr>Binary Relationship</vt:lpstr>
      <vt:lpstr>PowerPoint Presentation</vt:lpstr>
      <vt:lpstr>PowerPoint Presentation</vt:lpstr>
      <vt:lpstr>PowerPoint Presentation</vt:lpstr>
      <vt:lpstr>PowerPoint Presentation</vt:lpstr>
      <vt:lpstr>PowerPoint Presentation</vt:lpstr>
      <vt:lpstr>PowerPoint Presentation</vt:lpstr>
      <vt:lpstr>Minimum cardinality</vt:lpstr>
      <vt:lpstr>Maximum cardinality</vt:lpstr>
      <vt:lpstr>PowerPoint Presentation</vt:lpstr>
      <vt:lpstr>Example of mandatory cardinality constraints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activity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Saqib Ejaz Awan</dc:creator>
  <cp:lastModifiedBy>Ayesha</cp:lastModifiedBy>
  <cp:revision>79</cp:revision>
  <dcterms:created xsi:type="dcterms:W3CDTF">2016-08-25T05:41:22Z</dcterms:created>
  <dcterms:modified xsi:type="dcterms:W3CDTF">2020-09-28T13:17:04Z</dcterms:modified>
</cp:coreProperties>
</file>