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85" r:id="rId1"/>
  </p:sldMasterIdLst>
  <p:notesMasterIdLst>
    <p:notesMasterId r:id="rId45"/>
  </p:notesMasterIdLst>
  <p:handoutMasterIdLst>
    <p:handoutMasterId r:id="rId46"/>
  </p:handoutMasterIdLst>
  <p:sldIdLst>
    <p:sldId id="319" r:id="rId2"/>
    <p:sldId id="384" r:id="rId3"/>
    <p:sldId id="257" r:id="rId4"/>
    <p:sldId id="320" r:id="rId5"/>
    <p:sldId id="322" r:id="rId6"/>
    <p:sldId id="323" r:id="rId7"/>
    <p:sldId id="324" r:id="rId8"/>
    <p:sldId id="370" r:id="rId9"/>
    <p:sldId id="371" r:id="rId10"/>
    <p:sldId id="367" r:id="rId11"/>
    <p:sldId id="337" r:id="rId12"/>
    <p:sldId id="372" r:id="rId13"/>
    <p:sldId id="385" r:id="rId14"/>
    <p:sldId id="386" r:id="rId15"/>
    <p:sldId id="360" r:id="rId16"/>
    <p:sldId id="374" r:id="rId17"/>
    <p:sldId id="382" r:id="rId18"/>
    <p:sldId id="362" r:id="rId19"/>
    <p:sldId id="363" r:id="rId20"/>
    <p:sldId id="364" r:id="rId21"/>
    <p:sldId id="375" r:id="rId22"/>
    <p:sldId id="366" r:id="rId23"/>
    <p:sldId id="376" r:id="rId24"/>
    <p:sldId id="383" r:id="rId25"/>
    <p:sldId id="387" r:id="rId26"/>
    <p:sldId id="326" r:id="rId27"/>
    <p:sldId id="329" r:id="rId28"/>
    <p:sldId id="351" r:id="rId29"/>
    <p:sldId id="368" r:id="rId30"/>
    <p:sldId id="369" r:id="rId31"/>
    <p:sldId id="352" r:id="rId32"/>
    <p:sldId id="377" r:id="rId33"/>
    <p:sldId id="378" r:id="rId34"/>
    <p:sldId id="330" r:id="rId35"/>
    <p:sldId id="354" r:id="rId36"/>
    <p:sldId id="355" r:id="rId37"/>
    <p:sldId id="332" r:id="rId38"/>
    <p:sldId id="334" r:id="rId39"/>
    <p:sldId id="380" r:id="rId40"/>
    <p:sldId id="381" r:id="rId41"/>
    <p:sldId id="335" r:id="rId42"/>
    <p:sldId id="359" r:id="rId43"/>
    <p:sldId id="37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18B2B6"/>
    <a:srgbClr val="22222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86382" autoAdjust="0"/>
  </p:normalViewPr>
  <p:slideViewPr>
    <p:cSldViewPr>
      <p:cViewPr varScale="1">
        <p:scale>
          <a:sx n="65" d="100"/>
          <a:sy n="65" d="100"/>
        </p:scale>
        <p:origin x="133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50" d="100"/>
          <a:sy n="50" d="100"/>
        </p:scale>
        <p:origin x="271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1026">
            <a:extLst>
              <a:ext uri="{FF2B5EF4-FFF2-40B4-BE49-F238E27FC236}">
                <a16:creationId xmlns:a16="http://schemas.microsoft.com/office/drawing/2014/main" id="{23D9077C-A5E2-4664-B615-A92C5F18151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1027">
            <a:extLst>
              <a:ext uri="{FF2B5EF4-FFF2-40B4-BE49-F238E27FC236}">
                <a16:creationId xmlns:a16="http://schemas.microsoft.com/office/drawing/2014/main" id="{C2C23A07-0AFE-4EBA-A3FF-BDFE2EAE04E4}"/>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1028">
            <a:extLst>
              <a:ext uri="{FF2B5EF4-FFF2-40B4-BE49-F238E27FC236}">
                <a16:creationId xmlns:a16="http://schemas.microsoft.com/office/drawing/2014/main" id="{D0CC50CC-E6AB-49D5-A2A4-7DBC25AD66A5}"/>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1029">
            <a:extLst>
              <a:ext uri="{FF2B5EF4-FFF2-40B4-BE49-F238E27FC236}">
                <a16:creationId xmlns:a16="http://schemas.microsoft.com/office/drawing/2014/main" id="{70B9986F-DDC9-4D5B-841A-EFF7FB49992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F60B940-9C21-41BE-969B-64D6D869BD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0486E6E-E930-46EA-AFAC-6A1949AA25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a:extLst>
              <a:ext uri="{FF2B5EF4-FFF2-40B4-BE49-F238E27FC236}">
                <a16:creationId xmlns:a16="http://schemas.microsoft.com/office/drawing/2014/main" id="{7137F080-54A8-4DCC-83EB-544766DDE3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3316" name="Rectangle 4">
            <a:extLst>
              <a:ext uri="{FF2B5EF4-FFF2-40B4-BE49-F238E27FC236}">
                <a16:creationId xmlns:a16="http://schemas.microsoft.com/office/drawing/2014/main" id="{7ACC4850-DB4C-438D-87F5-C19D316A24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609BDD37-A4C3-467F-9B83-02F45138300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E01FD9EB-5F45-47AF-AAB5-8B2B1BA7207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a:extLst>
              <a:ext uri="{FF2B5EF4-FFF2-40B4-BE49-F238E27FC236}">
                <a16:creationId xmlns:a16="http://schemas.microsoft.com/office/drawing/2014/main" id="{D41930CC-8AA3-4CB1-BC70-01093AE3C1D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FCD240CD-4D9E-4210-8C64-CC4ED3AAE2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876D739-EFF5-4A95-A62E-D3A16FE16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702F5A-3A84-4039-AC44-6A95442E0007}" type="slidenum">
              <a:rPr lang="en-US" altLang="en-US" smtClean="0"/>
              <a:pPr>
                <a:spcBef>
                  <a:spcPct val="0"/>
                </a:spcBef>
              </a:pPr>
              <a:t>1</a:t>
            </a:fld>
            <a:endParaRPr lang="en-US" altLang="en-US"/>
          </a:p>
        </p:txBody>
      </p:sp>
      <p:sp>
        <p:nvSpPr>
          <p:cNvPr id="16387" name="Rectangle 2">
            <a:extLst>
              <a:ext uri="{FF2B5EF4-FFF2-40B4-BE49-F238E27FC236}">
                <a16:creationId xmlns:a16="http://schemas.microsoft.com/office/drawing/2014/main" id="{6CA18BE8-54E4-4FC9-9A3B-82B8DFBC19E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E8334EC-E8C8-4FDE-B675-D59FE4F43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B2EA7B4-1E67-4EEC-82AC-1FEFBD8BC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4EBED8-B6B3-4E03-A814-07AA0D39ADE5}" type="slidenum">
              <a:rPr lang="en-US" altLang="en-US" smtClean="0"/>
              <a:pPr>
                <a:spcBef>
                  <a:spcPct val="0"/>
                </a:spcBef>
              </a:pPr>
              <a:t>14</a:t>
            </a:fld>
            <a:endParaRPr lang="en-US" altLang="en-US"/>
          </a:p>
        </p:txBody>
      </p:sp>
      <p:sp>
        <p:nvSpPr>
          <p:cNvPr id="18435" name="Rectangle 2">
            <a:extLst>
              <a:ext uri="{FF2B5EF4-FFF2-40B4-BE49-F238E27FC236}">
                <a16:creationId xmlns:a16="http://schemas.microsoft.com/office/drawing/2014/main" id="{A54A76F2-4B94-48C8-96EB-489E95D9FCD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E138BF7-4B8D-40C9-ABE7-698B1A5A1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6411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876D739-EFF5-4A95-A62E-D3A16FE16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702F5A-3A84-4039-AC44-6A95442E0007}" type="slidenum">
              <a:rPr lang="en-US" altLang="en-US" smtClean="0"/>
              <a:pPr>
                <a:spcBef>
                  <a:spcPct val="0"/>
                </a:spcBef>
              </a:pPr>
              <a:t>24</a:t>
            </a:fld>
            <a:endParaRPr lang="en-US" altLang="en-US"/>
          </a:p>
        </p:txBody>
      </p:sp>
      <p:sp>
        <p:nvSpPr>
          <p:cNvPr id="16387" name="Rectangle 2">
            <a:extLst>
              <a:ext uri="{FF2B5EF4-FFF2-40B4-BE49-F238E27FC236}">
                <a16:creationId xmlns:a16="http://schemas.microsoft.com/office/drawing/2014/main" id="{6CA18BE8-54E4-4FC9-9A3B-82B8DFBC19E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E8334EC-E8C8-4FDE-B675-D59FE4F43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232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B2EA7B4-1E67-4EEC-82AC-1FEFBD8BC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4EBED8-B6B3-4E03-A814-07AA0D39ADE5}" type="slidenum">
              <a:rPr lang="en-US" altLang="en-US" smtClean="0"/>
              <a:pPr>
                <a:spcBef>
                  <a:spcPct val="0"/>
                </a:spcBef>
              </a:pPr>
              <a:t>25</a:t>
            </a:fld>
            <a:endParaRPr lang="en-US" altLang="en-US"/>
          </a:p>
        </p:txBody>
      </p:sp>
      <p:sp>
        <p:nvSpPr>
          <p:cNvPr id="18435" name="Rectangle 2">
            <a:extLst>
              <a:ext uri="{FF2B5EF4-FFF2-40B4-BE49-F238E27FC236}">
                <a16:creationId xmlns:a16="http://schemas.microsoft.com/office/drawing/2014/main" id="{A54A76F2-4B94-48C8-96EB-489E95D9FCD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E138BF7-4B8D-40C9-ABE7-698B1A5A1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73506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D8DC7B4-FC18-4461-91BF-19BB40C27B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CD7DD7-49B0-47F5-9631-C0C0FA9B1143}" type="slidenum">
              <a:rPr lang="en-US" altLang="en-US" smtClean="0"/>
              <a:pPr>
                <a:spcBef>
                  <a:spcPct val="0"/>
                </a:spcBef>
              </a:pPr>
              <a:t>26</a:t>
            </a:fld>
            <a:endParaRPr lang="en-US" altLang="en-US"/>
          </a:p>
        </p:txBody>
      </p:sp>
      <p:sp>
        <p:nvSpPr>
          <p:cNvPr id="45059" name="Rectangle 1026">
            <a:extLst>
              <a:ext uri="{FF2B5EF4-FFF2-40B4-BE49-F238E27FC236}">
                <a16:creationId xmlns:a16="http://schemas.microsoft.com/office/drawing/2014/main" id="{5720C29B-CE89-458F-A93B-32B1A15A98CE}"/>
              </a:ext>
            </a:extLst>
          </p:cNvPr>
          <p:cNvSpPr>
            <a:spLocks noGrp="1" noRot="1" noChangeAspect="1" noChangeArrowheads="1" noTextEdit="1"/>
          </p:cNvSpPr>
          <p:nvPr>
            <p:ph type="sldImg"/>
          </p:nvPr>
        </p:nvSpPr>
        <p:spPr>
          <a:ln/>
        </p:spPr>
      </p:sp>
      <p:sp>
        <p:nvSpPr>
          <p:cNvPr id="45060" name="Rectangle 1027">
            <a:extLst>
              <a:ext uri="{FF2B5EF4-FFF2-40B4-BE49-F238E27FC236}">
                <a16:creationId xmlns:a16="http://schemas.microsoft.com/office/drawing/2014/main" id="{CD590094-88E5-42C5-B6F6-DD0110BA78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43F2860A-0721-416E-AE54-0C8380609D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0E6C3D-5788-414D-8F0A-466BEE313A6D}" type="slidenum">
              <a:rPr lang="en-US" altLang="en-US" smtClean="0"/>
              <a:pPr>
                <a:spcBef>
                  <a:spcPct val="0"/>
                </a:spcBef>
              </a:pPr>
              <a:t>27</a:t>
            </a:fld>
            <a:endParaRPr lang="en-US" altLang="en-US"/>
          </a:p>
        </p:txBody>
      </p:sp>
      <p:sp>
        <p:nvSpPr>
          <p:cNvPr id="47107" name="Rectangle 2">
            <a:extLst>
              <a:ext uri="{FF2B5EF4-FFF2-40B4-BE49-F238E27FC236}">
                <a16:creationId xmlns:a16="http://schemas.microsoft.com/office/drawing/2014/main" id="{88D07845-CCF4-4EB8-88C4-FA3D1C83C34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0F48C76D-6D94-4FF3-B448-95F3ACE456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9E6E6C3-D0FA-4AEA-9E49-42EA9944D0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665DC1-042E-49A6-B2A6-2567C65D1448}" type="slidenum">
              <a:rPr lang="en-US" altLang="en-US" smtClean="0"/>
              <a:pPr>
                <a:spcBef>
                  <a:spcPct val="0"/>
                </a:spcBef>
              </a:pPr>
              <a:t>28</a:t>
            </a:fld>
            <a:endParaRPr lang="en-US" altLang="en-US"/>
          </a:p>
        </p:txBody>
      </p:sp>
      <p:sp>
        <p:nvSpPr>
          <p:cNvPr id="49155" name="Rectangle 2">
            <a:extLst>
              <a:ext uri="{FF2B5EF4-FFF2-40B4-BE49-F238E27FC236}">
                <a16:creationId xmlns:a16="http://schemas.microsoft.com/office/drawing/2014/main" id="{EA88AFCC-6102-4A94-B48C-6F8594521F12}"/>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55DBF17-517B-43CD-A8CA-35029E036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74D2286-DD07-4E1D-A799-2C6F2CBFC5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B38247-5988-4329-A522-B16DF6C61B8A}" type="slidenum">
              <a:rPr lang="en-US" altLang="en-US" smtClean="0"/>
              <a:pPr>
                <a:spcBef>
                  <a:spcPct val="0"/>
                </a:spcBef>
              </a:pPr>
              <a:t>31</a:t>
            </a:fld>
            <a:endParaRPr lang="en-US" altLang="en-US"/>
          </a:p>
        </p:txBody>
      </p:sp>
      <p:sp>
        <p:nvSpPr>
          <p:cNvPr id="53251" name="Rectangle 2">
            <a:extLst>
              <a:ext uri="{FF2B5EF4-FFF2-40B4-BE49-F238E27FC236}">
                <a16:creationId xmlns:a16="http://schemas.microsoft.com/office/drawing/2014/main" id="{C9F6E161-3832-4CD3-925A-6FD90444C577}"/>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24CC814C-B26F-45DC-911F-FCC070CB83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4683D64-6946-4EBC-90E6-049D76935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F57A70-C116-4596-A608-09704EE8E5EA}" type="slidenum">
              <a:rPr lang="en-US" altLang="en-US" smtClean="0"/>
              <a:pPr>
                <a:spcBef>
                  <a:spcPct val="0"/>
                </a:spcBef>
              </a:pPr>
              <a:t>34</a:t>
            </a:fld>
            <a:endParaRPr lang="en-US" altLang="en-US"/>
          </a:p>
        </p:txBody>
      </p:sp>
      <p:sp>
        <p:nvSpPr>
          <p:cNvPr id="57347" name="Rectangle 2">
            <a:extLst>
              <a:ext uri="{FF2B5EF4-FFF2-40B4-BE49-F238E27FC236}">
                <a16:creationId xmlns:a16="http://schemas.microsoft.com/office/drawing/2014/main" id="{C3F98642-D270-456D-B975-519D3190819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B8BEE7E-4C7C-490A-90D6-D122CF074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67C4E28-53C6-4C5C-9164-089D0A423A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F7EE7E-0AA6-485E-98E8-5A3626BC7968}" type="slidenum">
              <a:rPr lang="en-US" altLang="en-US" smtClean="0"/>
              <a:pPr>
                <a:spcBef>
                  <a:spcPct val="0"/>
                </a:spcBef>
              </a:pPr>
              <a:t>35</a:t>
            </a:fld>
            <a:endParaRPr lang="en-US" altLang="en-US"/>
          </a:p>
        </p:txBody>
      </p:sp>
      <p:sp>
        <p:nvSpPr>
          <p:cNvPr id="59395" name="Rectangle 2">
            <a:extLst>
              <a:ext uri="{FF2B5EF4-FFF2-40B4-BE49-F238E27FC236}">
                <a16:creationId xmlns:a16="http://schemas.microsoft.com/office/drawing/2014/main" id="{CA3B5852-ADDA-43C4-845C-CEC531AC6F95}"/>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56C3576-D93C-4178-A86F-1340A9C3DD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6E7F6C3C-8D5D-4FEA-9B02-6D02E47B79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06B582-0F3C-4A2B-A0FB-D22C4E178FF6}" type="slidenum">
              <a:rPr lang="en-US" altLang="en-US" smtClean="0"/>
              <a:pPr>
                <a:spcBef>
                  <a:spcPct val="0"/>
                </a:spcBef>
              </a:pPr>
              <a:t>36</a:t>
            </a:fld>
            <a:endParaRPr lang="en-US" altLang="en-US"/>
          </a:p>
        </p:txBody>
      </p:sp>
      <p:sp>
        <p:nvSpPr>
          <p:cNvPr id="61443" name="Rectangle 2">
            <a:extLst>
              <a:ext uri="{FF2B5EF4-FFF2-40B4-BE49-F238E27FC236}">
                <a16:creationId xmlns:a16="http://schemas.microsoft.com/office/drawing/2014/main" id="{D0BF7F7F-99D0-4BFE-86E8-F4A12D2A1D3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76695FA-715A-4DA2-999A-757CAD5694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B2EA7B4-1E67-4EEC-82AC-1FEFBD8BC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4EBED8-B6B3-4E03-A814-07AA0D39ADE5}" type="slidenum">
              <a:rPr lang="en-US" altLang="en-US" smtClean="0"/>
              <a:pPr>
                <a:spcBef>
                  <a:spcPct val="0"/>
                </a:spcBef>
              </a:pPr>
              <a:t>3</a:t>
            </a:fld>
            <a:endParaRPr lang="en-US" altLang="en-US"/>
          </a:p>
        </p:txBody>
      </p:sp>
      <p:sp>
        <p:nvSpPr>
          <p:cNvPr id="18435" name="Rectangle 2">
            <a:extLst>
              <a:ext uri="{FF2B5EF4-FFF2-40B4-BE49-F238E27FC236}">
                <a16:creationId xmlns:a16="http://schemas.microsoft.com/office/drawing/2014/main" id="{A54A76F2-4B94-48C8-96EB-489E95D9FCD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E138BF7-4B8D-40C9-ABE7-698B1A5A1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B87BE8B-0B04-470D-A320-B27D847F8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17AE1C-D955-4AFA-A272-882316D50830}" type="slidenum">
              <a:rPr lang="en-US" altLang="en-US" smtClean="0"/>
              <a:pPr>
                <a:spcBef>
                  <a:spcPct val="0"/>
                </a:spcBef>
              </a:pPr>
              <a:t>37</a:t>
            </a:fld>
            <a:endParaRPr lang="en-US" altLang="en-US"/>
          </a:p>
        </p:txBody>
      </p:sp>
      <p:sp>
        <p:nvSpPr>
          <p:cNvPr id="63491" name="Rectangle 2">
            <a:extLst>
              <a:ext uri="{FF2B5EF4-FFF2-40B4-BE49-F238E27FC236}">
                <a16:creationId xmlns:a16="http://schemas.microsoft.com/office/drawing/2014/main" id="{5AECBE3E-9B83-4939-8C51-F1927B8B4DB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138B460-B39B-4CD4-824A-6DB3EED5C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F33F339-797F-455F-AFD0-F5B9EF7C1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AE5282-33B7-4DC4-9314-1EC12081B096}" type="slidenum">
              <a:rPr lang="en-US" altLang="en-US" smtClean="0"/>
              <a:pPr>
                <a:spcBef>
                  <a:spcPct val="0"/>
                </a:spcBef>
              </a:pPr>
              <a:t>38</a:t>
            </a:fld>
            <a:endParaRPr lang="en-US" altLang="en-US"/>
          </a:p>
        </p:txBody>
      </p:sp>
      <p:sp>
        <p:nvSpPr>
          <p:cNvPr id="65539" name="Rectangle 2">
            <a:extLst>
              <a:ext uri="{FF2B5EF4-FFF2-40B4-BE49-F238E27FC236}">
                <a16:creationId xmlns:a16="http://schemas.microsoft.com/office/drawing/2014/main" id="{4001832A-407B-4411-A2EA-D7167D2F3E9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617C6F6-B8A6-4F2A-A3F1-6511DF684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2636557-7F61-4B45-ACCC-F174B73D4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ACC195-485D-462B-872F-B1E802520ED1}" type="slidenum">
              <a:rPr lang="en-US" altLang="en-US" smtClean="0"/>
              <a:pPr>
                <a:spcBef>
                  <a:spcPct val="0"/>
                </a:spcBef>
              </a:pPr>
              <a:t>39</a:t>
            </a:fld>
            <a:endParaRPr lang="en-US" altLang="en-US"/>
          </a:p>
        </p:txBody>
      </p:sp>
      <p:sp>
        <p:nvSpPr>
          <p:cNvPr id="67587" name="Rectangle 2">
            <a:extLst>
              <a:ext uri="{FF2B5EF4-FFF2-40B4-BE49-F238E27FC236}">
                <a16:creationId xmlns:a16="http://schemas.microsoft.com/office/drawing/2014/main" id="{15CE2645-B682-4C2F-B4BB-13580F64F8E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FA8D4EB7-85BE-48F0-99AC-CA42E81597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purpose of the EDR is to capture and record data that can be used by the manufacturer to make future changes to improve vehicle performance in the event of a crash. Another purpose is for use in a court of law to determine what happened during a vehicle accident.</a:t>
            </a:r>
          </a:p>
          <a:p>
            <a:endParaRPr lang="en-US" altLang="en-US"/>
          </a:p>
          <a:p>
            <a:r>
              <a:rPr lang="en-US" altLang="en-US"/>
              <a:t>The fact that most cars now come equipped with an EDR and that the data from this device may be used as evidence in a court of law is not broadly known by the public. The future capabilities of EDRs and the extent of use of their data in court proceedings remains to be seen.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A86056B4-534F-479C-89E9-F1C7A8997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045F6A-C226-48E7-866E-7D74942FE9AD}" type="slidenum">
              <a:rPr lang="en-US" altLang="en-US" smtClean="0"/>
              <a:pPr>
                <a:spcBef>
                  <a:spcPct val="0"/>
                </a:spcBef>
              </a:pPr>
              <a:t>40</a:t>
            </a:fld>
            <a:endParaRPr lang="en-US" altLang="en-US"/>
          </a:p>
        </p:txBody>
      </p:sp>
      <p:sp>
        <p:nvSpPr>
          <p:cNvPr id="69635" name="Rectangle 2">
            <a:extLst>
              <a:ext uri="{FF2B5EF4-FFF2-40B4-BE49-F238E27FC236}">
                <a16:creationId xmlns:a16="http://schemas.microsoft.com/office/drawing/2014/main" id="{2ECBB39D-741C-483F-9B1E-B12AD13AE85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68D2BD7-AE4D-4A10-9DEF-C96E6F70F8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illegal to install the software without the permission of the phone owner. It is also illegal to listen to someone’s phone calls without their knowledge and permission. </a:t>
            </a:r>
          </a:p>
          <a:p>
            <a:endParaRPr lang="en-US" altLang="en-US"/>
          </a:p>
          <a:p>
            <a:r>
              <a:rPr lang="en-US" altLang="en-US"/>
              <a:t>There is no law that prohibits a business from making an app whose primary purpose is to help one person track another, and anyone can purchase this software over the Internet.</a:t>
            </a:r>
          </a:p>
          <a:p>
            <a:endParaRPr lang="en-US" altLang="en-US"/>
          </a:p>
          <a:p>
            <a:r>
              <a:rPr lang="en-US" altLang="en-US"/>
              <a:t>Such companies would have to disclose the existence of the stalking app on the phone and gain the phone owner’s permission before capturing location information and sharing it with anyone else.</a:t>
            </a:r>
          </a:p>
          <a:p>
            <a:endParaRPr lang="en-US" altLang="en-US"/>
          </a:p>
          <a:p>
            <a:r>
              <a:rPr lang="en-US" altLang="en-US"/>
              <a:t>Just think what can happen with you when u allowing every app to install on ur phone to access ur location, sms, call log and media even they can listen ur calls too.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4B2229C-EE70-4244-B36B-5085ED55FF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CF9373-4A3E-4964-B50E-1FFFB5518B99}" type="slidenum">
              <a:rPr lang="en-US" altLang="en-US" smtClean="0"/>
              <a:pPr>
                <a:spcBef>
                  <a:spcPct val="0"/>
                </a:spcBef>
              </a:pPr>
              <a:t>41</a:t>
            </a:fld>
            <a:endParaRPr lang="en-US" altLang="en-US"/>
          </a:p>
        </p:txBody>
      </p:sp>
      <p:sp>
        <p:nvSpPr>
          <p:cNvPr id="71683" name="Rectangle 2">
            <a:extLst>
              <a:ext uri="{FF2B5EF4-FFF2-40B4-BE49-F238E27FC236}">
                <a16:creationId xmlns:a16="http://schemas.microsoft.com/office/drawing/2014/main" id="{E5972775-90D9-4810-A2CE-9C901DB58C4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DC160EAE-1DBC-47EA-811C-524A737968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6E784D3-D900-402E-A59E-774959277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E154C7-5B7E-4CC4-BAFA-97A8B292D3A3}" type="slidenum">
              <a:rPr lang="en-US" altLang="en-US" smtClean="0"/>
              <a:pPr>
                <a:spcBef>
                  <a:spcPct val="0"/>
                </a:spcBef>
              </a:pPr>
              <a:t>42</a:t>
            </a:fld>
            <a:endParaRPr lang="en-US" altLang="en-US"/>
          </a:p>
        </p:txBody>
      </p:sp>
      <p:sp>
        <p:nvSpPr>
          <p:cNvPr id="73731" name="Rectangle 2">
            <a:extLst>
              <a:ext uri="{FF2B5EF4-FFF2-40B4-BE49-F238E27FC236}">
                <a16:creationId xmlns:a16="http://schemas.microsoft.com/office/drawing/2014/main" id="{E744CD9C-CBCE-48E2-BA1C-23240C0049C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C7938820-9473-49E2-A8D0-65B63F43CE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5243644-0C7D-4D77-A696-35CA2BF72A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917D7D0-4245-45F4-BCEB-2558FCD00F41}" type="slidenum">
              <a:rPr lang="en-US" altLang="en-US" smtClean="0"/>
              <a:pPr>
                <a:spcBef>
                  <a:spcPct val="0"/>
                </a:spcBef>
              </a:pPr>
              <a:t>4</a:t>
            </a:fld>
            <a:endParaRPr lang="en-US" altLang="en-US"/>
          </a:p>
        </p:txBody>
      </p:sp>
      <p:sp>
        <p:nvSpPr>
          <p:cNvPr id="20483" name="Rectangle 2">
            <a:extLst>
              <a:ext uri="{FF2B5EF4-FFF2-40B4-BE49-F238E27FC236}">
                <a16:creationId xmlns:a16="http://schemas.microsoft.com/office/drawing/2014/main" id="{FB787BFB-C3C7-4BC8-9797-E61897B5BD6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77E61AA2-EECE-4A81-A33C-0322CE1A8A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8BADE9D-38F1-451D-85EA-4F9D8CDE4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7E2C8E-BF2D-422E-B4B7-8B581BA40CF2}" type="slidenum">
              <a:rPr lang="en-US" altLang="en-US" smtClean="0"/>
              <a:pPr>
                <a:spcBef>
                  <a:spcPct val="0"/>
                </a:spcBef>
              </a:pPr>
              <a:t>5</a:t>
            </a:fld>
            <a:endParaRPr lang="en-US" altLang="en-US"/>
          </a:p>
        </p:txBody>
      </p:sp>
      <p:sp>
        <p:nvSpPr>
          <p:cNvPr id="22531" name="Rectangle 1026">
            <a:extLst>
              <a:ext uri="{FF2B5EF4-FFF2-40B4-BE49-F238E27FC236}">
                <a16:creationId xmlns:a16="http://schemas.microsoft.com/office/drawing/2014/main" id="{4DCB792D-F4A8-4A2C-8139-9460C76D4A8D}"/>
              </a:ext>
            </a:extLst>
          </p:cNvPr>
          <p:cNvSpPr>
            <a:spLocks noGrp="1" noRot="1" noChangeAspect="1" noChangeArrowheads="1" noTextEdit="1"/>
          </p:cNvSpPr>
          <p:nvPr>
            <p:ph type="sldImg"/>
          </p:nvPr>
        </p:nvSpPr>
        <p:spPr>
          <a:ln/>
        </p:spPr>
      </p:sp>
      <p:sp>
        <p:nvSpPr>
          <p:cNvPr id="22532" name="Rectangle 1027">
            <a:extLst>
              <a:ext uri="{FF2B5EF4-FFF2-40B4-BE49-F238E27FC236}">
                <a16:creationId xmlns:a16="http://schemas.microsoft.com/office/drawing/2014/main" id="{D0EA7868-50FB-4367-95F9-38026D75C0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F7BC6B6-BA37-4451-84E1-2FFB25E29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E6B4698-FBD3-4290-A384-9E04A555575C}" type="slidenum">
              <a:rPr lang="en-US" altLang="en-US" smtClean="0"/>
              <a:pPr>
                <a:spcBef>
                  <a:spcPct val="0"/>
                </a:spcBef>
              </a:pPr>
              <a:t>6</a:t>
            </a:fld>
            <a:endParaRPr lang="en-US" altLang="en-US"/>
          </a:p>
        </p:txBody>
      </p:sp>
      <p:sp>
        <p:nvSpPr>
          <p:cNvPr id="24579" name="Rectangle 1026">
            <a:extLst>
              <a:ext uri="{FF2B5EF4-FFF2-40B4-BE49-F238E27FC236}">
                <a16:creationId xmlns:a16="http://schemas.microsoft.com/office/drawing/2014/main" id="{FC482871-08B6-419F-9DED-4BB1A5F714AB}"/>
              </a:ext>
            </a:extLst>
          </p:cNvPr>
          <p:cNvSpPr>
            <a:spLocks noGrp="1" noRot="1" noChangeAspect="1" noChangeArrowheads="1" noTextEdit="1"/>
          </p:cNvSpPr>
          <p:nvPr>
            <p:ph type="sldImg"/>
          </p:nvPr>
        </p:nvSpPr>
        <p:spPr>
          <a:ln/>
        </p:spPr>
      </p:sp>
      <p:sp>
        <p:nvSpPr>
          <p:cNvPr id="24580" name="Rectangle 1027">
            <a:extLst>
              <a:ext uri="{FF2B5EF4-FFF2-40B4-BE49-F238E27FC236}">
                <a16:creationId xmlns:a16="http://schemas.microsoft.com/office/drawing/2014/main" id="{E9C8212A-F9F1-4EF5-B168-1AAC2918A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1A629BD1-153C-411F-8FE2-32AC4A99D1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0085B16-5A94-42B6-8E7F-03DDA40FA6F2}" type="slidenum">
              <a:rPr lang="en-US" altLang="en-US" smtClean="0"/>
              <a:pPr>
                <a:spcBef>
                  <a:spcPct val="0"/>
                </a:spcBef>
              </a:pPr>
              <a:t>7</a:t>
            </a:fld>
            <a:endParaRPr lang="en-US" altLang="en-US"/>
          </a:p>
        </p:txBody>
      </p:sp>
      <p:sp>
        <p:nvSpPr>
          <p:cNvPr id="26627" name="Rectangle 1026">
            <a:extLst>
              <a:ext uri="{FF2B5EF4-FFF2-40B4-BE49-F238E27FC236}">
                <a16:creationId xmlns:a16="http://schemas.microsoft.com/office/drawing/2014/main" id="{7FE0786D-2CC3-4A84-B754-C88822B25C0C}"/>
              </a:ext>
            </a:extLst>
          </p:cNvPr>
          <p:cNvSpPr>
            <a:spLocks noGrp="1" noRot="1" noChangeAspect="1" noChangeArrowheads="1" noTextEdit="1"/>
          </p:cNvSpPr>
          <p:nvPr>
            <p:ph type="sldImg"/>
          </p:nvPr>
        </p:nvSpPr>
        <p:spPr>
          <a:ln/>
        </p:spPr>
      </p:sp>
      <p:sp>
        <p:nvSpPr>
          <p:cNvPr id="26628" name="Rectangle 1027">
            <a:extLst>
              <a:ext uri="{FF2B5EF4-FFF2-40B4-BE49-F238E27FC236}">
                <a16:creationId xmlns:a16="http://schemas.microsoft.com/office/drawing/2014/main" id="{30CF871B-BC9B-4D00-BD8A-826C7411F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ur-PK" altLang="en-US"/>
              <a:t>اگرچہ وقت کے ساتھ ساتھ متعدد آزاد قوانین اور کاروائیاں عمل میں لائی گئیں ، لیکن دور جدید  میں بھی کوئی بھی واحد قومی ڈیٹا پرائیویسی پالیسی تیار نہیں کی گئی ہے۔</a:t>
            </a:r>
            <a:endParaRPr lang="en-US" altLang="en-US"/>
          </a:p>
          <a:p>
            <a:pPr eaLnBrk="1" hangingPunct="1"/>
            <a:r>
              <a:rPr lang="ur-PK" altLang="en-US"/>
              <a:t> اور نہ ہی کوئی قائم کردہ ایڈوائزری ایجنسی ہے جو کاروبار میں رازداری کے قابل قبول عمل کی سفارش کرتی ہے۔ اس کے بجائے ، ایسے قوانین موجود ہیں جو حکومت کی طرف سے ممکنہ زیادتیوں کا ازالہ کرتے ہیں ، جن میں نجی صنعت کے لئے بہت کم یا کوئی پابندی نہیں ہے۔ اس کے نتیجے میں ، موجودہ قانون سازی بعض اوقات متضاد یا متضاد بھی ہوتی ہے۔</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329B79D9-02AB-4392-8B1F-0865E55E04EC}"/>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D8ACD5D9-4434-4903-BBDB-8071520A84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ur-PK" altLang="en-US"/>
              <a:t>کریڈٹ کارڈز سمیت ، دستیاب مالیاتی مصنوعات اور خدمات کی وسیع رینج سے فائدہ اٹھانے کے ل </a:t>
            </a:r>
            <a:r>
              <a:rPr lang="en-US" altLang="en-US"/>
              <a:t>Ind </a:t>
            </a:r>
            <a:r>
              <a:rPr lang="ur-PK" altLang="en-US"/>
              <a:t>افراد کو اپنے ذاتی مالی اعداد و شمار کا بہت زیادہ انکشاف کرنا ہوگا۔</a:t>
            </a:r>
          </a:p>
          <a:p>
            <a:r>
              <a:rPr lang="ur-PK" altLang="en-US"/>
              <a:t>چیکنگ اور بچت اکاؤنٹس ، قرض ، تنخواہ براہ راست جمع ، اور بروکریج اکاؤنٹس۔ ان میں سے بہت سے مالیاتی مصنوعات اور خدمات تک رسائی حاصل کرنے کے ل </a:t>
            </a:r>
            <a:r>
              <a:rPr lang="en-US" altLang="en-US"/>
              <a:t>individuals ، </a:t>
            </a:r>
            <a:r>
              <a:rPr lang="ur-PK" altLang="en-US"/>
              <a:t>افراد کو لازمی طور پر</a:t>
            </a:r>
          </a:p>
          <a:p>
            <a:r>
              <a:rPr lang="ur-PK" altLang="en-US"/>
              <a:t>سونل لاگن نام ، پاس ورڈ ، اکاؤنٹ نمبر ، یا پن۔ نادانستہ نقصان یا انکشاف</a:t>
            </a:r>
          </a:p>
          <a:p>
            <a:r>
              <a:rPr lang="ur-PK" altLang="en-US"/>
              <a:t>اس ذاتی مالی اعداد و شمار میں رازداری کے نقصان اور امکانی مالی نقصان کے زیادہ خطرہ ہیں۔ افراد کو اس بارے میں فکر مند رہنا چاہئے کہ کاروبار اور دیگر تنظیموں کے ذریعہ یہ ذاتی ڈیٹا کس طرح محفوظ ہے اور کیا یہ دوسرے لوگوں کے ساتھ بھی شیئر کیا جاتا ہے</a:t>
            </a:r>
          </a:p>
          <a:p>
            <a:r>
              <a:rPr lang="ur-PK" altLang="en-US"/>
              <a:t>یا کمپنیاں</a:t>
            </a:r>
            <a:endParaRPr lang="en-US" altLang="en-US"/>
          </a:p>
        </p:txBody>
      </p:sp>
      <p:sp>
        <p:nvSpPr>
          <p:cNvPr id="28676" name="Slide Number Placeholder 3">
            <a:extLst>
              <a:ext uri="{FF2B5EF4-FFF2-40B4-BE49-F238E27FC236}">
                <a16:creationId xmlns:a16="http://schemas.microsoft.com/office/drawing/2014/main" id="{7C12C21A-B46F-48A8-8DE2-5332D88872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fld id="{A5958DDE-4347-4B3E-8A59-302DDC877E31}" type="slidenum">
              <a:rPr lang="en-US" altLang="en-US" sz="1200" smtClean="0">
                <a:solidFill>
                  <a:schemeClr val="tx1"/>
                </a:solidFill>
              </a:rPr>
              <a:pPr/>
              <a:t>8</a:t>
            </a:fld>
            <a:endParaRPr lang="en-US"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EC9D185-22AF-41C0-B75A-C92A5D8EA2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232750-BFE2-4FBE-9D1F-EDD82BC258E1}" type="slidenum">
              <a:rPr lang="en-US" altLang="en-US" smtClean="0"/>
              <a:pPr>
                <a:spcBef>
                  <a:spcPct val="0"/>
                </a:spcBef>
              </a:pPr>
              <a:t>11</a:t>
            </a:fld>
            <a:endParaRPr lang="en-US" altLang="en-US"/>
          </a:p>
        </p:txBody>
      </p:sp>
      <p:sp>
        <p:nvSpPr>
          <p:cNvPr id="32771" name="Rectangle 1026">
            <a:extLst>
              <a:ext uri="{FF2B5EF4-FFF2-40B4-BE49-F238E27FC236}">
                <a16:creationId xmlns:a16="http://schemas.microsoft.com/office/drawing/2014/main" id="{B5270A74-24A2-4005-9020-A50EA8ADBADE}"/>
              </a:ext>
            </a:extLst>
          </p:cNvPr>
          <p:cNvSpPr>
            <a:spLocks noGrp="1" noRot="1" noChangeAspect="1" noChangeArrowheads="1" noTextEdit="1"/>
          </p:cNvSpPr>
          <p:nvPr>
            <p:ph type="sldImg"/>
          </p:nvPr>
        </p:nvSpPr>
        <p:spPr>
          <a:ln/>
        </p:spPr>
      </p:sp>
      <p:sp>
        <p:nvSpPr>
          <p:cNvPr id="32772" name="Rectangle 1027">
            <a:extLst>
              <a:ext uri="{FF2B5EF4-FFF2-40B4-BE49-F238E27FC236}">
                <a16:creationId xmlns:a16="http://schemas.microsoft.com/office/drawing/2014/main" id="{E4EB334C-3CCC-403C-9F0E-E24ADDBB47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876D739-EFF5-4A95-A62E-D3A16FE16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702F5A-3A84-4039-AC44-6A95442E0007}" type="slidenum">
              <a:rPr lang="en-US" altLang="en-US" smtClean="0"/>
              <a:pPr>
                <a:spcBef>
                  <a:spcPct val="0"/>
                </a:spcBef>
              </a:pPr>
              <a:t>13</a:t>
            </a:fld>
            <a:endParaRPr lang="en-US" altLang="en-US"/>
          </a:p>
        </p:txBody>
      </p:sp>
      <p:sp>
        <p:nvSpPr>
          <p:cNvPr id="16387" name="Rectangle 2">
            <a:extLst>
              <a:ext uri="{FF2B5EF4-FFF2-40B4-BE49-F238E27FC236}">
                <a16:creationId xmlns:a16="http://schemas.microsoft.com/office/drawing/2014/main" id="{6CA18BE8-54E4-4FC9-9A3B-82B8DFBC19E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E8334EC-E8C8-4FDE-B675-D59FE4F43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0437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r>
              <a:rPr lang="en-US"/>
              <a:t>Linux+ Guide to Linux Certification, Third Edition</a:t>
            </a:r>
          </a:p>
        </p:txBody>
      </p:sp>
      <p:sp>
        <p:nvSpPr>
          <p:cNvPr id="8" name="Footer Placeholder 7"/>
          <p:cNvSpPr>
            <a:spLocks noGrp="1"/>
          </p:cNvSpPr>
          <p:nvPr>
            <p:ph type="ftr" sz="quarter" idx="11"/>
          </p:nvPr>
        </p:nvSpPr>
        <p:spPr/>
        <p:txBody>
          <a:bodyPr/>
          <a:lstStyle/>
          <a:p>
            <a:pPr>
              <a:defRPr/>
            </a:pPr>
            <a:r>
              <a:rPr lang="en-US"/>
              <a:t>Ethics in Information Technology, Fourth Edition</a:t>
            </a:r>
          </a:p>
        </p:txBody>
      </p:sp>
      <p:sp>
        <p:nvSpPr>
          <p:cNvPr id="9" name="Slide Number Placeholder 8"/>
          <p:cNvSpPr>
            <a:spLocks noGrp="1"/>
          </p:cNvSpPr>
          <p:nvPr>
            <p:ph type="sldNum" sz="quarter" idx="12"/>
          </p:nvPr>
        </p:nvSpPr>
        <p:spPr/>
        <p:txBody>
          <a:bodyPr/>
          <a:lstStyle/>
          <a:p>
            <a:pPr>
              <a:defRPr/>
            </a:pPr>
            <a:fld id="{A28A791C-E006-440C-B049-12BA0CA7E747}" type="slidenum">
              <a:rPr lang="en-US" altLang="en-US" smtClean="0"/>
              <a:pPr>
                <a:defRPr/>
              </a:pPr>
              <a:t>‹#›</a:t>
            </a:fld>
            <a:endParaRPr lang="en-US" altLang="en-US"/>
          </a:p>
        </p:txBody>
      </p:sp>
    </p:spTree>
    <p:extLst>
      <p:ext uri="{BB962C8B-B14F-4D97-AF65-F5344CB8AC3E}">
        <p14:creationId xmlns:p14="http://schemas.microsoft.com/office/powerpoint/2010/main" val="8128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238097127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361693062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55694181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144238004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4" name="Footer Placeholder 3"/>
          <p:cNvSpPr>
            <a:spLocks noGrp="1"/>
          </p:cNvSpPr>
          <p:nvPr>
            <p:ph type="ftr" sz="quarter" idx="11"/>
          </p:nvPr>
        </p:nvSpPr>
        <p:spPr/>
        <p:txBody>
          <a:bodyPr/>
          <a:lstStyle/>
          <a:p>
            <a:pPr>
              <a:defRPr/>
            </a:pPr>
            <a:r>
              <a:rPr lang="en-US"/>
              <a:t>Ethics in Information Technology, Fourth Edition</a:t>
            </a:r>
            <a:endParaRPr lang="en-US" sz="1800"/>
          </a:p>
        </p:txBody>
      </p:sp>
      <p:sp>
        <p:nvSpPr>
          <p:cNvPr id="5" name="Slide Number Placeholder 4"/>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126358632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4" name="Footer Placeholder 3"/>
          <p:cNvSpPr>
            <a:spLocks noGrp="1"/>
          </p:cNvSpPr>
          <p:nvPr>
            <p:ph type="ftr" sz="quarter" idx="11"/>
          </p:nvPr>
        </p:nvSpPr>
        <p:spPr/>
        <p:txBody>
          <a:bodyPr/>
          <a:lstStyle/>
          <a:p>
            <a:pPr>
              <a:defRPr/>
            </a:pPr>
            <a:r>
              <a:rPr lang="en-US"/>
              <a:t>Ethics in Information Technology, Fourth Edition</a:t>
            </a:r>
            <a:endParaRPr lang="en-US" sz="1800"/>
          </a:p>
        </p:txBody>
      </p:sp>
      <p:sp>
        <p:nvSpPr>
          <p:cNvPr id="5" name="Slide Number Placeholder 4"/>
          <p:cNvSpPr>
            <a:spLocks noGrp="1"/>
          </p:cNvSpPr>
          <p:nvPr>
            <p:ph type="sldNum" sz="quarter" idx="12"/>
          </p:nvPr>
        </p:nvSpPr>
        <p:spPr/>
        <p:txBody>
          <a:body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189590821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7/12/2020</a:t>
            </a:fld>
            <a:endParaRPr lang="en-US" dirty="0"/>
          </a:p>
        </p:txBody>
      </p:sp>
      <p:sp>
        <p:nvSpPr>
          <p:cNvPr id="5" name="Footer Placeholder 4"/>
          <p:cNvSpPr>
            <a:spLocks noGrp="1"/>
          </p:cNvSpPr>
          <p:nvPr>
            <p:ph type="ftr" sz="quarter" idx="11"/>
          </p:nvPr>
        </p:nvSpPr>
        <p:spPr/>
        <p:txBody>
          <a:bodyPr/>
          <a:lstStyle/>
          <a:p>
            <a:pPr>
              <a:defRPr/>
            </a:pPr>
            <a:r>
              <a:rPr lang="en-US"/>
              <a:t>Ethics in Information Technology, Fourth Edition</a:t>
            </a:r>
            <a:endParaRPr lang="en-US" sz="1800"/>
          </a:p>
        </p:txBody>
      </p:sp>
      <p:sp>
        <p:nvSpPr>
          <p:cNvPr id="6" name="Slide Number Placeholder 5"/>
          <p:cNvSpPr>
            <a:spLocks noGrp="1"/>
          </p:cNvSpPr>
          <p:nvPr>
            <p:ph type="sldNum" sz="quarter" idx="12"/>
          </p:nvPr>
        </p:nvSpPr>
        <p:spPr/>
        <p:txBody>
          <a:bodyPr/>
          <a:lstStyle/>
          <a:p>
            <a:pPr>
              <a:defRPr/>
            </a:pPr>
            <a:fld id="{198C42B7-9575-4AF2-B99D-9FE8A960719F}" type="slidenum">
              <a:rPr lang="en-US" altLang="en-US" smtClean="0"/>
              <a:pPr>
                <a:defRPr/>
              </a:pPr>
              <a:t>‹#›</a:t>
            </a:fld>
            <a:endParaRPr lang="en-US" altLang="en-US" sz="2000"/>
          </a:p>
        </p:txBody>
      </p:sp>
    </p:spTree>
    <p:extLst>
      <p:ext uri="{BB962C8B-B14F-4D97-AF65-F5344CB8AC3E}">
        <p14:creationId xmlns:p14="http://schemas.microsoft.com/office/powerpoint/2010/main" val="3104973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pPr>
              <a:defRPr/>
            </a:pPr>
            <a:r>
              <a:rPr lang="en-US"/>
              <a:t>Ethics in Information Technology, Fourth Edition</a:t>
            </a:r>
            <a:endParaRPr lang="en-US" sz="1800"/>
          </a:p>
        </p:txBody>
      </p:sp>
      <p:sp>
        <p:nvSpPr>
          <p:cNvPr id="6" name="Slide Number Placeholder 5"/>
          <p:cNvSpPr>
            <a:spLocks noGrp="1"/>
          </p:cNvSpPr>
          <p:nvPr>
            <p:ph type="sldNum" sz="quarter" idx="12"/>
          </p:nvPr>
        </p:nvSpPr>
        <p:spPr/>
        <p:txBody>
          <a:bodyPr/>
          <a:lstStyle/>
          <a:p>
            <a:pPr>
              <a:defRPr/>
            </a:pPr>
            <a:fld id="{160CCD36-905C-4BA6-8195-A4A9F103A17F}" type="slidenum">
              <a:rPr lang="en-US" altLang="en-US" smtClean="0"/>
              <a:pPr>
                <a:defRPr/>
              </a:pPr>
              <a:t>‹#›</a:t>
            </a:fld>
            <a:endParaRPr lang="en-US" altLang="en-US" sz="2000"/>
          </a:p>
        </p:txBody>
      </p:sp>
    </p:spTree>
    <p:extLst>
      <p:ext uri="{BB962C8B-B14F-4D97-AF65-F5344CB8AC3E}">
        <p14:creationId xmlns:p14="http://schemas.microsoft.com/office/powerpoint/2010/main" val="273593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7/12/2020</a:t>
            </a:fld>
            <a:endParaRPr lang="en-US" dirty="0"/>
          </a:p>
        </p:txBody>
      </p:sp>
      <p:sp>
        <p:nvSpPr>
          <p:cNvPr id="5" name="Footer Placeholder 4"/>
          <p:cNvSpPr>
            <a:spLocks noGrp="1"/>
          </p:cNvSpPr>
          <p:nvPr>
            <p:ph type="ftr" sz="quarter" idx="11"/>
          </p:nvPr>
        </p:nvSpPr>
        <p:spPr/>
        <p:txBody>
          <a:bodyPr/>
          <a:lstStyle/>
          <a:p>
            <a:pPr>
              <a:defRPr/>
            </a:pPr>
            <a:r>
              <a:rPr lang="en-US"/>
              <a:t>Ethics in Information Technology, Fourth Edition</a:t>
            </a:r>
            <a:endParaRPr lang="en-US" sz="1800"/>
          </a:p>
        </p:txBody>
      </p:sp>
      <p:sp>
        <p:nvSpPr>
          <p:cNvPr id="6" name="Slide Number Placeholder 5"/>
          <p:cNvSpPr>
            <a:spLocks noGrp="1"/>
          </p:cNvSpPr>
          <p:nvPr>
            <p:ph type="sldNum" sz="quarter" idx="12"/>
          </p:nvPr>
        </p:nvSpPr>
        <p:spPr/>
        <p:txBody>
          <a:bodyPr/>
          <a:lstStyle/>
          <a:p>
            <a:pPr>
              <a:defRPr/>
            </a:pPr>
            <a:fld id="{8201EEE5-C74E-475A-8A68-F89A8DDBF58B}" type="slidenum">
              <a:rPr lang="en-US" altLang="en-US" smtClean="0"/>
              <a:pPr>
                <a:defRPr/>
              </a:pPr>
              <a:t>‹#›</a:t>
            </a:fld>
            <a:endParaRPr lang="en-US" altLang="en-US" sz="2000"/>
          </a:p>
        </p:txBody>
      </p:sp>
    </p:spTree>
    <p:extLst>
      <p:ext uri="{BB962C8B-B14F-4D97-AF65-F5344CB8AC3E}">
        <p14:creationId xmlns:p14="http://schemas.microsoft.com/office/powerpoint/2010/main" val="393585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11"/>
          </p:nvPr>
        </p:nvSpPr>
        <p:spPr/>
        <p:txBody>
          <a:bodyPr/>
          <a:lstStyle/>
          <a:p>
            <a:pPr>
              <a:defRPr/>
            </a:pPr>
            <a:r>
              <a:rPr lang="en-US"/>
              <a:t>Ethics in Information Technology, Fourth Edition</a:t>
            </a:r>
            <a:endParaRPr lang="en-US" sz="1800"/>
          </a:p>
        </p:txBody>
      </p:sp>
      <p:sp>
        <p:nvSpPr>
          <p:cNvPr id="6" name="Slide Number Placeholder 5"/>
          <p:cNvSpPr>
            <a:spLocks noGrp="1"/>
          </p:cNvSpPr>
          <p:nvPr>
            <p:ph type="sldNum" sz="quarter" idx="12"/>
          </p:nvPr>
        </p:nvSpPr>
        <p:spPr/>
        <p:txBody>
          <a:bodyPr/>
          <a:lstStyle/>
          <a:p>
            <a:pPr>
              <a:defRPr/>
            </a:pPr>
            <a:fld id="{78BB26E1-0D8F-4A0E-8223-225F2A737BEE}" type="slidenum">
              <a:rPr lang="en-US" altLang="en-US" smtClean="0"/>
              <a:pPr>
                <a:defRPr/>
              </a:pPr>
              <a:t>‹#›</a:t>
            </a:fld>
            <a:endParaRPr lang="en-US" altLang="en-US" sz="2000"/>
          </a:p>
        </p:txBody>
      </p:sp>
    </p:spTree>
    <p:extLst>
      <p:ext uri="{BB962C8B-B14F-4D97-AF65-F5344CB8AC3E}">
        <p14:creationId xmlns:p14="http://schemas.microsoft.com/office/powerpoint/2010/main" val="322414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462A13B6-8E81-4717-8AF3-077555A410B1}" type="slidenum">
              <a:rPr lang="en-US" altLang="en-US" smtClean="0"/>
              <a:pPr>
                <a:defRPr/>
              </a:pPr>
              <a:t>‹#›</a:t>
            </a:fld>
            <a:endParaRPr lang="en-US" altLang="en-US" sz="2000"/>
          </a:p>
        </p:txBody>
      </p:sp>
    </p:spTree>
    <p:extLst>
      <p:ext uri="{BB962C8B-B14F-4D97-AF65-F5344CB8AC3E}">
        <p14:creationId xmlns:p14="http://schemas.microsoft.com/office/powerpoint/2010/main" val="270043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8" name="Footer Placeholder 7"/>
          <p:cNvSpPr>
            <a:spLocks noGrp="1"/>
          </p:cNvSpPr>
          <p:nvPr>
            <p:ph type="ftr" sz="quarter" idx="11"/>
          </p:nvPr>
        </p:nvSpPr>
        <p:spPr/>
        <p:txBody>
          <a:bodyPr/>
          <a:lstStyle/>
          <a:p>
            <a:pPr>
              <a:defRPr/>
            </a:pPr>
            <a:r>
              <a:rPr lang="en-US"/>
              <a:t>Ethics in Information Technology, Fourth Edition</a:t>
            </a:r>
            <a:endParaRPr lang="en-US" sz="1800"/>
          </a:p>
        </p:txBody>
      </p:sp>
      <p:sp>
        <p:nvSpPr>
          <p:cNvPr id="9" name="Slide Number Placeholder 8"/>
          <p:cNvSpPr>
            <a:spLocks noGrp="1"/>
          </p:cNvSpPr>
          <p:nvPr>
            <p:ph type="sldNum" sz="quarter" idx="12"/>
          </p:nvPr>
        </p:nvSpPr>
        <p:spPr/>
        <p:txBody>
          <a:bodyPr/>
          <a:lstStyle/>
          <a:p>
            <a:pPr>
              <a:defRPr/>
            </a:pPr>
            <a:fld id="{C7CFCCE9-7F3F-47DB-A5BE-43FB632CCA4D}" type="slidenum">
              <a:rPr lang="en-US" altLang="en-US" smtClean="0"/>
              <a:pPr>
                <a:defRPr/>
              </a:pPr>
              <a:t>‹#›</a:t>
            </a:fld>
            <a:endParaRPr lang="en-US" altLang="en-US" sz="2000"/>
          </a:p>
        </p:txBody>
      </p:sp>
    </p:spTree>
    <p:extLst>
      <p:ext uri="{BB962C8B-B14F-4D97-AF65-F5344CB8AC3E}">
        <p14:creationId xmlns:p14="http://schemas.microsoft.com/office/powerpoint/2010/main" val="211914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4" name="Footer Placeholder 3"/>
          <p:cNvSpPr>
            <a:spLocks noGrp="1"/>
          </p:cNvSpPr>
          <p:nvPr>
            <p:ph type="ftr" sz="quarter" idx="11"/>
          </p:nvPr>
        </p:nvSpPr>
        <p:spPr/>
        <p:txBody>
          <a:bodyPr/>
          <a:lstStyle/>
          <a:p>
            <a:pPr>
              <a:defRPr/>
            </a:pPr>
            <a:r>
              <a:rPr lang="en-US"/>
              <a:t>Ethics in Information Technology, Fourth Edition</a:t>
            </a:r>
            <a:endParaRPr lang="en-US" sz="1800"/>
          </a:p>
        </p:txBody>
      </p:sp>
      <p:sp>
        <p:nvSpPr>
          <p:cNvPr id="5" name="Slide Number Placeholder 4"/>
          <p:cNvSpPr>
            <a:spLocks noGrp="1"/>
          </p:cNvSpPr>
          <p:nvPr>
            <p:ph type="sldNum" sz="quarter" idx="12"/>
          </p:nvPr>
        </p:nvSpPr>
        <p:spPr/>
        <p:txBody>
          <a:bodyPr/>
          <a:lstStyle/>
          <a:p>
            <a:pPr>
              <a:defRPr/>
            </a:pPr>
            <a:fld id="{EE076C08-4ABF-49EB-8EB9-26E8F20D5091}" type="slidenum">
              <a:rPr lang="en-US" altLang="en-US" smtClean="0"/>
              <a:pPr>
                <a:defRPr/>
              </a:pPr>
              <a:t>‹#›</a:t>
            </a:fld>
            <a:endParaRPr lang="en-US" altLang="en-US" sz="2000"/>
          </a:p>
        </p:txBody>
      </p:sp>
    </p:spTree>
    <p:extLst>
      <p:ext uri="{BB962C8B-B14F-4D97-AF65-F5344CB8AC3E}">
        <p14:creationId xmlns:p14="http://schemas.microsoft.com/office/powerpoint/2010/main" val="106602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3" name="Footer Placeholder 2"/>
          <p:cNvSpPr>
            <a:spLocks noGrp="1"/>
          </p:cNvSpPr>
          <p:nvPr>
            <p:ph type="ftr" sz="quarter" idx="11"/>
          </p:nvPr>
        </p:nvSpPr>
        <p:spPr/>
        <p:txBody>
          <a:bodyPr/>
          <a:lstStyle/>
          <a:p>
            <a:pPr>
              <a:defRPr/>
            </a:pPr>
            <a:r>
              <a:rPr lang="en-US"/>
              <a:t>Ethics in Information Technology, Fourth Edition</a:t>
            </a:r>
            <a:endParaRPr lang="en-US" sz="1800"/>
          </a:p>
        </p:txBody>
      </p:sp>
      <p:sp>
        <p:nvSpPr>
          <p:cNvPr id="4" name="Slide Number Placeholder 3"/>
          <p:cNvSpPr>
            <a:spLocks noGrp="1"/>
          </p:cNvSpPr>
          <p:nvPr>
            <p:ph type="sldNum" sz="quarter" idx="12"/>
          </p:nvPr>
        </p:nvSpPr>
        <p:spPr/>
        <p:txBody>
          <a:bodyPr/>
          <a:lstStyle/>
          <a:p>
            <a:pPr>
              <a:defRPr/>
            </a:pPr>
            <a:fld id="{D765DC92-EF8D-4FE0-AC09-861ED8F44509}" type="slidenum">
              <a:rPr lang="en-US" altLang="en-US" smtClean="0"/>
              <a:pPr>
                <a:defRPr/>
              </a:pPr>
              <a:t>‹#›</a:t>
            </a:fld>
            <a:endParaRPr lang="en-US" altLang="en-US" sz="2000"/>
          </a:p>
        </p:txBody>
      </p:sp>
    </p:spTree>
    <p:extLst>
      <p:ext uri="{BB962C8B-B14F-4D97-AF65-F5344CB8AC3E}">
        <p14:creationId xmlns:p14="http://schemas.microsoft.com/office/powerpoint/2010/main" val="345932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5994CD65-3676-40E2-ABAA-D37C63DBB2BB}" type="slidenum">
              <a:rPr lang="en-US" altLang="en-US" smtClean="0"/>
              <a:pPr>
                <a:defRPr/>
              </a:pPr>
              <a:t>‹#›</a:t>
            </a:fld>
            <a:endParaRPr lang="en-US" altLang="en-US" sz="2000"/>
          </a:p>
        </p:txBody>
      </p:sp>
    </p:spTree>
    <p:extLst>
      <p:ext uri="{BB962C8B-B14F-4D97-AF65-F5344CB8AC3E}">
        <p14:creationId xmlns:p14="http://schemas.microsoft.com/office/powerpoint/2010/main" val="178561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7/12/2020</a:t>
            </a:fld>
            <a:endParaRPr lang="en-US" dirty="0"/>
          </a:p>
        </p:txBody>
      </p:sp>
      <p:sp>
        <p:nvSpPr>
          <p:cNvPr id="6" name="Footer Placeholder 5"/>
          <p:cNvSpPr>
            <a:spLocks noGrp="1"/>
          </p:cNvSpPr>
          <p:nvPr>
            <p:ph type="ftr" sz="quarter" idx="11"/>
          </p:nvPr>
        </p:nvSpPr>
        <p:spPr/>
        <p:txBody>
          <a:bodyPr/>
          <a:lstStyle/>
          <a:p>
            <a:pPr>
              <a:defRPr/>
            </a:pPr>
            <a:r>
              <a:rPr lang="en-US"/>
              <a:t>Ethics in Information Technology, Fourth Edition</a:t>
            </a:r>
            <a:endParaRPr lang="en-US" sz="1800"/>
          </a:p>
        </p:txBody>
      </p:sp>
      <p:sp>
        <p:nvSpPr>
          <p:cNvPr id="7" name="Slide Number Placeholder 6"/>
          <p:cNvSpPr>
            <a:spLocks noGrp="1"/>
          </p:cNvSpPr>
          <p:nvPr>
            <p:ph type="sldNum" sz="quarter" idx="12"/>
          </p:nvPr>
        </p:nvSpPr>
        <p:spPr/>
        <p:txBody>
          <a:bodyPr/>
          <a:lstStyle/>
          <a:p>
            <a:pPr>
              <a:defRPr/>
            </a:pPr>
            <a:fld id="{ADB9D8A0-5F6B-4E1E-B5DB-EDEC15DFB16D}" type="slidenum">
              <a:rPr lang="en-US" altLang="en-US" smtClean="0"/>
              <a:pPr>
                <a:defRPr/>
              </a:pPr>
              <a:t>‹#›</a:t>
            </a:fld>
            <a:endParaRPr lang="en-US" altLang="en-US" sz="2000"/>
          </a:p>
        </p:txBody>
      </p:sp>
    </p:spTree>
    <p:extLst>
      <p:ext uri="{BB962C8B-B14F-4D97-AF65-F5344CB8AC3E}">
        <p14:creationId xmlns:p14="http://schemas.microsoft.com/office/powerpoint/2010/main" val="175201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r>
              <a:rPr lang="en-US"/>
              <a:t>Ethics in Information Technology, Fourth Edition</a:t>
            </a:r>
            <a:endParaRPr lang="en-US" sz="180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fld id="{88EC4CC3-22DE-4F56-BECF-B80B88FC14A1}" type="slidenum">
              <a:rPr lang="en-US" altLang="en-US" smtClean="0"/>
              <a:pPr>
                <a:defRPr/>
              </a:pPr>
              <a:t>‹#›</a:t>
            </a:fld>
            <a:endParaRPr lang="en-US" altLang="en-US"/>
          </a:p>
        </p:txBody>
      </p:sp>
    </p:spTree>
    <p:extLst>
      <p:ext uri="{BB962C8B-B14F-4D97-AF65-F5344CB8AC3E}">
        <p14:creationId xmlns:p14="http://schemas.microsoft.com/office/powerpoint/2010/main" val="99476721"/>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hf sldNum="0" hdr="0" dt="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15365" name="Rectangle 71">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362" name="Rectangle 2">
            <a:extLst>
              <a:ext uri="{FF2B5EF4-FFF2-40B4-BE49-F238E27FC236}">
                <a16:creationId xmlns:a16="http://schemas.microsoft.com/office/drawing/2014/main" id="{710BE5D2-1F90-45DB-887B-B9BB51E64FAE}"/>
              </a:ext>
            </a:extLst>
          </p:cNvPr>
          <p:cNvSpPr>
            <a:spLocks noGrp="1" noChangeArrowheads="1"/>
          </p:cNvSpPr>
          <p:nvPr>
            <p:ph type="ctrTitle"/>
          </p:nvPr>
        </p:nvSpPr>
        <p:spPr>
          <a:xfrm>
            <a:off x="3282984" y="687388"/>
            <a:ext cx="4718016" cy="5483225"/>
          </a:xfrm>
          <a:effectLst/>
        </p:spPr>
        <p:txBody>
          <a:bodyPr wrap="square" anchor="ctr">
            <a:normAutofit/>
          </a:bodyPr>
          <a:lstStyle/>
          <a:p>
            <a:pPr algn="l" eaLnBrk="1" hangingPunct="1"/>
            <a:r>
              <a:rPr lang="en-US" altLang="en-US" sz="6300" dirty="0">
                <a:solidFill>
                  <a:schemeClr val="tx1">
                    <a:lumMod val="95000"/>
                  </a:schemeClr>
                </a:solidFill>
              </a:rPr>
              <a:t>Ethics in Information Technology, Fifth Edition </a:t>
            </a:r>
          </a:p>
        </p:txBody>
      </p:sp>
      <p:sp>
        <p:nvSpPr>
          <p:cNvPr id="15363" name="Rectangle 3">
            <a:extLst>
              <a:ext uri="{FF2B5EF4-FFF2-40B4-BE49-F238E27FC236}">
                <a16:creationId xmlns:a16="http://schemas.microsoft.com/office/drawing/2014/main" id="{C62D5F12-DFAF-4A81-A36A-E14D24EEEC12}"/>
              </a:ext>
            </a:extLst>
          </p:cNvPr>
          <p:cNvSpPr>
            <a:spLocks noGrp="1" noChangeArrowheads="1"/>
          </p:cNvSpPr>
          <p:nvPr>
            <p:ph type="subTitle" idx="1"/>
          </p:nvPr>
        </p:nvSpPr>
        <p:spPr>
          <a:xfrm>
            <a:off x="628650" y="1295400"/>
            <a:ext cx="2171734" cy="4267200"/>
          </a:xfrm>
        </p:spPr>
        <p:txBody>
          <a:bodyPr anchor="ctr">
            <a:normAutofit/>
          </a:bodyPr>
          <a:lstStyle/>
          <a:p>
            <a:pPr eaLnBrk="1" hangingPunct="1"/>
            <a:r>
              <a:rPr lang="en-US" altLang="en-US" sz="2100" b="0" i="1" dirty="0">
                <a:solidFill>
                  <a:schemeClr val="tx1">
                    <a:lumMod val="95000"/>
                  </a:schemeClr>
                </a:solidFill>
              </a:rPr>
              <a:t>Chapter 4</a:t>
            </a:r>
          </a:p>
          <a:p>
            <a:pPr eaLnBrk="1" hangingPunct="1"/>
            <a:r>
              <a:rPr lang="en-US" altLang="en-US" sz="4800" b="0" i="1" dirty="0">
                <a:solidFill>
                  <a:schemeClr val="tx1">
                    <a:lumMod val="95000"/>
                  </a:schemeClr>
                </a:solidFill>
              </a:rPr>
              <a:t>Privacy</a:t>
            </a:r>
          </a:p>
          <a:p>
            <a:pPr eaLnBrk="1" hangingPunct="1"/>
            <a:endParaRPr lang="en-US" altLang="en-US" sz="2100" i="1" dirty="0">
              <a:solidFill>
                <a:schemeClr val="tx1">
                  <a:lumMod val="95000"/>
                </a:schemeClr>
              </a:solidFill>
            </a:endParaRPr>
          </a:p>
          <a:p>
            <a:pPr eaLnBrk="1" hangingPunct="1"/>
            <a:r>
              <a:rPr lang="en-US" altLang="en-US" sz="2100" b="0" i="1" dirty="0">
                <a:solidFill>
                  <a:srgbClr val="FFFF00"/>
                </a:solidFill>
              </a:rPr>
              <a:t>Part - I</a:t>
            </a:r>
          </a:p>
        </p:txBody>
      </p:sp>
      <p:cxnSp>
        <p:nvCxnSpPr>
          <p:cNvPr id="15366"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685"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3" name="Content Placeholder 2">
            <a:extLst>
              <a:ext uri="{FF2B5EF4-FFF2-40B4-BE49-F238E27FC236}">
                <a16:creationId xmlns:a16="http://schemas.microsoft.com/office/drawing/2014/main" id="{64B04E88-F00A-4CA4-B898-696393E4E982}"/>
              </a:ext>
            </a:extLst>
          </p:cNvPr>
          <p:cNvSpPr>
            <a:spLocks noGrp="1" noChangeArrowheads="1"/>
          </p:cNvSpPr>
          <p:nvPr>
            <p:ph idx="1"/>
          </p:nvPr>
        </p:nvSpPr>
        <p:spPr>
          <a:xfrm>
            <a:off x="3959677" y="609600"/>
            <a:ext cx="4555673" cy="5233081"/>
          </a:xfrm>
          <a:noFill/>
        </p:spPr>
        <p:txBody>
          <a:bodyPr anchor="ctr">
            <a:normAutofit/>
          </a:bodyPr>
          <a:lstStyle/>
          <a:p>
            <a:pPr eaLnBrk="1" hangingPunct="1"/>
            <a:r>
              <a:rPr lang="en-US" altLang="en-US" dirty="0">
                <a:solidFill>
                  <a:schemeClr val="tx1">
                    <a:lumMod val="85000"/>
                    <a:lumOff val="15000"/>
                  </a:schemeClr>
                </a:solidFill>
              </a:rPr>
              <a:t>Opt-out policy</a:t>
            </a:r>
          </a:p>
          <a:p>
            <a:pPr lvl="1" eaLnBrk="1" hangingPunct="1"/>
            <a:r>
              <a:rPr lang="en-US" altLang="en-US" sz="2400" dirty="0">
                <a:solidFill>
                  <a:schemeClr val="tx1">
                    <a:lumMod val="85000"/>
                    <a:lumOff val="15000"/>
                  </a:schemeClr>
                </a:solidFill>
              </a:rPr>
              <a:t>Assumes that consumers approve of companies collecting and storing their personal information</a:t>
            </a:r>
          </a:p>
          <a:p>
            <a:pPr lvl="1" eaLnBrk="1" hangingPunct="1"/>
            <a:r>
              <a:rPr lang="en-US" altLang="en-US" sz="2400" dirty="0">
                <a:solidFill>
                  <a:schemeClr val="tx1">
                    <a:lumMod val="85000"/>
                    <a:lumOff val="15000"/>
                  </a:schemeClr>
                </a:solidFill>
              </a:rPr>
              <a:t>Requires consumers to actively opt out</a:t>
            </a:r>
          </a:p>
          <a:p>
            <a:pPr lvl="1" eaLnBrk="1" hangingPunct="1"/>
            <a:r>
              <a:rPr lang="en-US" altLang="en-US" sz="2400" dirty="0">
                <a:solidFill>
                  <a:schemeClr val="tx1">
                    <a:lumMod val="85000"/>
                    <a:lumOff val="15000"/>
                  </a:schemeClr>
                </a:solidFill>
              </a:rPr>
              <a:t>Favored by data collectors</a:t>
            </a:r>
          </a:p>
          <a:p>
            <a:pPr eaLnBrk="1" hangingPunct="1"/>
            <a:r>
              <a:rPr lang="en-US" altLang="en-US" dirty="0">
                <a:solidFill>
                  <a:schemeClr val="tx1">
                    <a:lumMod val="85000"/>
                    <a:lumOff val="15000"/>
                  </a:schemeClr>
                </a:solidFill>
              </a:rPr>
              <a:t>Opt-in policy</a:t>
            </a:r>
          </a:p>
          <a:p>
            <a:pPr lvl="1" eaLnBrk="1" hangingPunct="1"/>
            <a:r>
              <a:rPr lang="en-US" altLang="en-US" sz="2400" dirty="0">
                <a:solidFill>
                  <a:schemeClr val="tx1">
                    <a:lumMod val="85000"/>
                    <a:lumOff val="15000"/>
                  </a:schemeClr>
                </a:solidFill>
              </a:rPr>
              <a:t>Must obtain specific permission from consumers before collecting any data</a:t>
            </a:r>
          </a:p>
          <a:p>
            <a:pPr lvl="1" eaLnBrk="1" hangingPunct="1"/>
            <a:r>
              <a:rPr lang="en-US" altLang="en-US" sz="2400" dirty="0">
                <a:solidFill>
                  <a:schemeClr val="tx1">
                    <a:lumMod val="85000"/>
                    <a:lumOff val="15000"/>
                  </a:schemeClr>
                </a:solidFill>
              </a:rPr>
              <a:t>Favored by consumers</a:t>
            </a:r>
          </a:p>
          <a:p>
            <a:pPr eaLnBrk="1" hangingPunct="1"/>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AEE6284F-D4A3-4E7E-846B-D86EDD3015F7}"/>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FF00"/>
                </a:solidFill>
              </a:rPr>
              <a:t>Financial data</a:t>
            </a:r>
            <a:br>
              <a:rPr lang="en-US" altLang="en-US" sz="3600" dirty="0">
                <a:solidFill>
                  <a:srgbClr val="FFFF00"/>
                </a:solidFill>
              </a:rPr>
            </a:br>
            <a:endParaRPr lang="en-US" altLang="en-US" sz="3500" dirty="0">
              <a:solidFill>
                <a:srgbClr val="FFFF00"/>
              </a:solidFill>
            </a:endParaRPr>
          </a:p>
        </p:txBody>
      </p:sp>
      <p:sp>
        <p:nvSpPr>
          <p:cNvPr id="11" name="Footer Placeholder 3">
            <a:extLst>
              <a:ext uri="{FF2B5EF4-FFF2-40B4-BE49-F238E27FC236}">
                <a16:creationId xmlns:a16="http://schemas.microsoft.com/office/drawing/2014/main" id="{A135E5BD-388C-4BA8-963D-E65AE8274C98}"/>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7" name="Rectangle 3">
            <a:extLst>
              <a:ext uri="{FF2B5EF4-FFF2-40B4-BE49-F238E27FC236}">
                <a16:creationId xmlns:a16="http://schemas.microsoft.com/office/drawing/2014/main" id="{01D2CBA2-67A0-4634-89E2-EA88E78515F0}"/>
              </a:ext>
            </a:extLst>
          </p:cNvPr>
          <p:cNvSpPr>
            <a:spLocks noGrp="1" noChangeArrowheads="1"/>
          </p:cNvSpPr>
          <p:nvPr>
            <p:ph idx="1"/>
          </p:nvPr>
        </p:nvSpPr>
        <p:spPr>
          <a:xfrm>
            <a:off x="3636129" y="533400"/>
            <a:ext cx="5279271" cy="5309281"/>
          </a:xfrm>
          <a:noFill/>
        </p:spPr>
        <p:txBody>
          <a:bodyPr anchor="ctr">
            <a:normAutofit lnSpcReduction="10000"/>
          </a:bodyPr>
          <a:lstStyle/>
          <a:p>
            <a:pPr eaLnBrk="1" hangingPunct="1"/>
            <a:r>
              <a:rPr lang="en-US" altLang="en-US" dirty="0">
                <a:solidFill>
                  <a:schemeClr val="tx1">
                    <a:lumMod val="85000"/>
                    <a:lumOff val="15000"/>
                  </a:schemeClr>
                </a:solidFill>
              </a:rPr>
              <a:t>Health information</a:t>
            </a:r>
          </a:p>
          <a:p>
            <a:pPr lvl="1" eaLnBrk="1" hangingPunct="1"/>
            <a:r>
              <a:rPr lang="en-US" altLang="en-US" sz="2400" dirty="0">
                <a:solidFill>
                  <a:schemeClr val="tx1">
                    <a:lumMod val="85000"/>
                    <a:lumOff val="15000"/>
                  </a:schemeClr>
                </a:solidFill>
              </a:rPr>
              <a:t>Health Insurance Portability and Accountability Act (1996) </a:t>
            </a:r>
          </a:p>
          <a:p>
            <a:pPr lvl="2" eaLnBrk="1" hangingPunct="1"/>
            <a:r>
              <a:rPr lang="en-US" altLang="en-US" sz="2400" dirty="0">
                <a:solidFill>
                  <a:schemeClr val="tx1">
                    <a:lumMod val="85000"/>
                    <a:lumOff val="15000"/>
                  </a:schemeClr>
                </a:solidFill>
              </a:rPr>
              <a:t>Improves the portability and continuity of health insurance coverage</a:t>
            </a:r>
          </a:p>
          <a:p>
            <a:pPr lvl="2" eaLnBrk="1" hangingPunct="1"/>
            <a:r>
              <a:rPr lang="en-US" altLang="en-US" sz="2400" dirty="0">
                <a:solidFill>
                  <a:schemeClr val="tx1">
                    <a:lumMod val="85000"/>
                    <a:lumOff val="15000"/>
                  </a:schemeClr>
                </a:solidFill>
              </a:rPr>
              <a:t>Reduces fraud, waste, and abuse </a:t>
            </a:r>
          </a:p>
          <a:p>
            <a:pPr lvl="2" eaLnBrk="1" hangingPunct="1"/>
            <a:r>
              <a:rPr lang="en-US" altLang="en-US" sz="2400" dirty="0">
                <a:solidFill>
                  <a:schemeClr val="tx1">
                    <a:lumMod val="85000"/>
                    <a:lumOff val="15000"/>
                  </a:schemeClr>
                </a:solidFill>
              </a:rPr>
              <a:t>Simplifies the administration of health insurance</a:t>
            </a:r>
          </a:p>
          <a:p>
            <a:pPr lvl="1" eaLnBrk="1" hangingPunct="1"/>
            <a:r>
              <a:rPr lang="en-US" altLang="en-US" sz="2400" dirty="0">
                <a:solidFill>
                  <a:schemeClr val="tx1">
                    <a:lumMod val="85000"/>
                    <a:lumOff val="15000"/>
                  </a:schemeClr>
                </a:solidFill>
              </a:rPr>
              <a:t>American Recovery and Reinvestment Act (2009)</a:t>
            </a:r>
          </a:p>
          <a:p>
            <a:pPr lvl="2" eaLnBrk="1" hangingPunct="1"/>
            <a:r>
              <a:rPr lang="en-US" altLang="en-US" sz="2400" dirty="0">
                <a:solidFill>
                  <a:schemeClr val="tx1">
                    <a:lumMod val="85000"/>
                    <a:lumOff val="15000"/>
                  </a:schemeClr>
                </a:solidFill>
              </a:rPr>
              <a:t>Included strong privacy provisions for electronic health records</a:t>
            </a:r>
          </a:p>
          <a:p>
            <a:pPr lvl="2" eaLnBrk="1" hangingPunct="1"/>
            <a:r>
              <a:rPr lang="en-US" altLang="en-US" sz="2400" dirty="0">
                <a:solidFill>
                  <a:schemeClr val="tx1">
                    <a:lumMod val="85000"/>
                    <a:lumOff val="15000"/>
                  </a:schemeClr>
                </a:solidFill>
              </a:rPr>
              <a:t>Offers protection for victims of data breaches</a:t>
            </a:r>
          </a:p>
        </p:txBody>
      </p:sp>
      <p:sp>
        <p:nvSpPr>
          <p:cNvPr id="10" name="Title 1">
            <a:extLst>
              <a:ext uri="{FF2B5EF4-FFF2-40B4-BE49-F238E27FC236}">
                <a16:creationId xmlns:a16="http://schemas.microsoft.com/office/drawing/2014/main" id="{750AE135-F4AE-456C-B94C-5A797F46D3F8}"/>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0000"/>
                </a:solidFill>
              </a:rPr>
              <a:t>Health information</a:t>
            </a:r>
            <a:br>
              <a:rPr lang="en-US" altLang="en-US" sz="3600" dirty="0">
                <a:solidFill>
                  <a:srgbClr val="FFFF00"/>
                </a:solidFill>
              </a:rPr>
            </a:br>
            <a:endParaRPr lang="en-US" altLang="en-US" sz="3500" dirty="0">
              <a:solidFill>
                <a:srgbClr val="FFFF00"/>
              </a:solidFill>
            </a:endParaRPr>
          </a:p>
        </p:txBody>
      </p:sp>
      <p:sp>
        <p:nvSpPr>
          <p:cNvPr id="11" name="Footer Placeholder 3">
            <a:extLst>
              <a:ext uri="{FF2B5EF4-FFF2-40B4-BE49-F238E27FC236}">
                <a16:creationId xmlns:a16="http://schemas.microsoft.com/office/drawing/2014/main" id="{55E5D74C-1BD2-441D-9CA9-0E359048CC46}"/>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5" name="Content Placeholder 2">
            <a:extLst>
              <a:ext uri="{FF2B5EF4-FFF2-40B4-BE49-F238E27FC236}">
                <a16:creationId xmlns:a16="http://schemas.microsoft.com/office/drawing/2014/main" id="{39784312-136D-4B77-A227-9DEB351B9BAD}"/>
              </a:ext>
            </a:extLst>
          </p:cNvPr>
          <p:cNvSpPr>
            <a:spLocks noGrp="1" noChangeArrowheads="1"/>
          </p:cNvSpPr>
          <p:nvPr>
            <p:ph idx="1"/>
          </p:nvPr>
        </p:nvSpPr>
        <p:spPr>
          <a:xfrm>
            <a:off x="3636128" y="822325"/>
            <a:ext cx="5126871" cy="5899150"/>
          </a:xfrm>
          <a:noFill/>
        </p:spPr>
        <p:txBody>
          <a:bodyPr anchor="ctr">
            <a:normAutofit lnSpcReduction="10000"/>
          </a:bodyPr>
          <a:lstStyle/>
          <a:p>
            <a:pPr eaLnBrk="1" hangingPunct="1"/>
            <a:r>
              <a:rPr lang="en-US" altLang="en-US" dirty="0">
                <a:solidFill>
                  <a:schemeClr val="tx1">
                    <a:lumMod val="85000"/>
                    <a:lumOff val="15000"/>
                  </a:schemeClr>
                </a:solidFill>
              </a:rPr>
              <a:t>Children’s personal data</a:t>
            </a:r>
          </a:p>
          <a:p>
            <a:pPr lvl="1" eaLnBrk="1" hangingPunct="1"/>
            <a:r>
              <a:rPr lang="en-US" altLang="en-US" sz="2400" dirty="0">
                <a:solidFill>
                  <a:schemeClr val="tx1">
                    <a:lumMod val="85000"/>
                    <a:lumOff val="15000"/>
                  </a:schemeClr>
                </a:solidFill>
              </a:rPr>
              <a:t>Children’s Online Privacy Protection Act (1998)</a:t>
            </a:r>
          </a:p>
          <a:p>
            <a:pPr lvl="2" eaLnBrk="1" hangingPunct="1"/>
            <a:r>
              <a:rPr lang="en-US" altLang="en-US" sz="2400" dirty="0">
                <a:solidFill>
                  <a:schemeClr val="tx1">
                    <a:lumMod val="85000"/>
                    <a:lumOff val="15000"/>
                  </a:schemeClr>
                </a:solidFill>
              </a:rPr>
              <a:t>Web sites catering to children must offer comprehensive privacy policies, notify parents or guardians about its data-collection practices, and receive parental consent before collecting personal information from children under 13</a:t>
            </a:r>
          </a:p>
          <a:p>
            <a:pPr lvl="1" eaLnBrk="1" hangingPunct="1"/>
            <a:r>
              <a:rPr lang="en-US" altLang="en-US" sz="2400" dirty="0">
                <a:solidFill>
                  <a:schemeClr val="tx1">
                    <a:lumMod val="85000"/>
                    <a:lumOff val="15000"/>
                  </a:schemeClr>
                </a:solidFill>
              </a:rPr>
              <a:t>Family Education Rights and Privacy Act (1974)</a:t>
            </a:r>
          </a:p>
          <a:p>
            <a:pPr lvl="2" eaLnBrk="1" hangingPunct="1"/>
            <a:r>
              <a:rPr lang="en-US" altLang="en-US" sz="2400" dirty="0">
                <a:solidFill>
                  <a:schemeClr val="tx1">
                    <a:lumMod val="85000"/>
                    <a:lumOff val="15000"/>
                  </a:schemeClr>
                </a:solidFill>
              </a:rPr>
              <a:t>Assigns rights to parents regarding their children’s education records</a:t>
            </a:r>
          </a:p>
          <a:p>
            <a:pPr lvl="2" eaLnBrk="1" hangingPunct="1"/>
            <a:r>
              <a:rPr lang="en-US" altLang="en-US" sz="2400" dirty="0">
                <a:solidFill>
                  <a:schemeClr val="tx1">
                    <a:lumMod val="85000"/>
                    <a:lumOff val="15000"/>
                  </a:schemeClr>
                </a:solidFill>
              </a:rPr>
              <a:t>Rights transfer to student once student becomes 18</a:t>
            </a:r>
          </a:p>
          <a:p>
            <a:endParaRPr lang="en-US" altLang="en-US" dirty="0">
              <a:solidFill>
                <a:schemeClr val="tx1">
                  <a:lumMod val="85000"/>
                  <a:lumOff val="15000"/>
                </a:schemeClr>
              </a:solidFill>
            </a:endParaRPr>
          </a:p>
          <a:p>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4089EB97-9196-4B6F-839D-6AA8A689333F}"/>
              </a:ext>
            </a:extLst>
          </p:cNvPr>
          <p:cNvSpPr>
            <a:spLocks noGrp="1" noChangeArrowheads="1"/>
          </p:cNvSpPr>
          <p:nvPr>
            <p:ph type="title"/>
          </p:nvPr>
        </p:nvSpPr>
        <p:spPr>
          <a:xfrm>
            <a:off x="628649" y="1015320"/>
            <a:ext cx="2702377" cy="4827361"/>
          </a:xfrm>
        </p:spPr>
        <p:txBody>
          <a:bodyPr anchor="ctr">
            <a:normAutofit fontScale="90000"/>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0033CC"/>
                </a:solidFill>
              </a:rPr>
              <a:t>Children’s personal data</a:t>
            </a:r>
            <a:br>
              <a:rPr lang="en-US" altLang="en-US" sz="3600" dirty="0">
                <a:solidFill>
                  <a:srgbClr val="FFFF00"/>
                </a:solidFill>
              </a:rPr>
            </a:br>
            <a:endParaRPr lang="en-US" altLang="en-US" sz="3500" dirty="0">
              <a:solidFill>
                <a:srgbClr val="FFFF00"/>
              </a:solidFill>
            </a:endParaRPr>
          </a:p>
        </p:txBody>
      </p:sp>
      <p:sp>
        <p:nvSpPr>
          <p:cNvPr id="11" name="Footer Placeholder 3">
            <a:extLst>
              <a:ext uri="{FF2B5EF4-FFF2-40B4-BE49-F238E27FC236}">
                <a16:creationId xmlns:a16="http://schemas.microsoft.com/office/drawing/2014/main" id="{BEAD0944-304D-4F74-AD68-0CBA7DC8CB2A}"/>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10BE5D2-1F90-45DB-887B-B9BB51E64FAE}"/>
              </a:ext>
            </a:extLst>
          </p:cNvPr>
          <p:cNvSpPr>
            <a:spLocks noGrp="1" noChangeArrowheads="1"/>
          </p:cNvSpPr>
          <p:nvPr>
            <p:ph type="ctrTitle"/>
          </p:nvPr>
        </p:nvSpPr>
        <p:spPr>
          <a:xfrm>
            <a:off x="3282984" y="687388"/>
            <a:ext cx="4718016" cy="5483225"/>
          </a:xfrm>
          <a:effectLst/>
        </p:spPr>
        <p:txBody>
          <a:bodyPr wrap="square" anchor="ctr">
            <a:normAutofit/>
          </a:bodyPr>
          <a:lstStyle/>
          <a:p>
            <a:pPr algn="l" eaLnBrk="1" hangingPunct="1"/>
            <a:r>
              <a:rPr lang="en-US" altLang="en-US" sz="6300" dirty="0">
                <a:solidFill>
                  <a:schemeClr val="tx1">
                    <a:lumMod val="95000"/>
                  </a:schemeClr>
                </a:solidFill>
              </a:rPr>
              <a:t>Ethics in Information Technology, Fifth Edition </a:t>
            </a:r>
          </a:p>
        </p:txBody>
      </p:sp>
      <p:sp>
        <p:nvSpPr>
          <p:cNvPr id="15363" name="Rectangle 3">
            <a:extLst>
              <a:ext uri="{FF2B5EF4-FFF2-40B4-BE49-F238E27FC236}">
                <a16:creationId xmlns:a16="http://schemas.microsoft.com/office/drawing/2014/main" id="{C62D5F12-DFAF-4A81-A36A-E14D24EEEC12}"/>
              </a:ext>
            </a:extLst>
          </p:cNvPr>
          <p:cNvSpPr>
            <a:spLocks noGrp="1" noChangeArrowheads="1"/>
          </p:cNvSpPr>
          <p:nvPr>
            <p:ph type="subTitle" idx="1"/>
          </p:nvPr>
        </p:nvSpPr>
        <p:spPr>
          <a:xfrm>
            <a:off x="628650" y="1295400"/>
            <a:ext cx="2171734" cy="4267200"/>
          </a:xfrm>
        </p:spPr>
        <p:txBody>
          <a:bodyPr anchor="ctr">
            <a:normAutofit/>
          </a:bodyPr>
          <a:lstStyle/>
          <a:p>
            <a:pPr eaLnBrk="1" hangingPunct="1"/>
            <a:r>
              <a:rPr lang="en-US" altLang="en-US" sz="2100" b="0" i="1" dirty="0">
                <a:solidFill>
                  <a:schemeClr val="tx1">
                    <a:lumMod val="95000"/>
                  </a:schemeClr>
                </a:solidFill>
              </a:rPr>
              <a:t>Chapter 4</a:t>
            </a:r>
          </a:p>
          <a:p>
            <a:pPr eaLnBrk="1" hangingPunct="1"/>
            <a:r>
              <a:rPr lang="en-US" altLang="en-US" sz="4800" b="0" i="1" dirty="0">
                <a:solidFill>
                  <a:schemeClr val="tx1">
                    <a:lumMod val="95000"/>
                  </a:schemeClr>
                </a:solidFill>
              </a:rPr>
              <a:t>Privacy</a:t>
            </a:r>
          </a:p>
          <a:p>
            <a:pPr eaLnBrk="1" hangingPunct="1"/>
            <a:endParaRPr lang="en-US" altLang="en-US" sz="2100" i="1" dirty="0">
              <a:solidFill>
                <a:schemeClr val="tx1">
                  <a:lumMod val="95000"/>
                </a:schemeClr>
              </a:solidFill>
            </a:endParaRPr>
          </a:p>
          <a:p>
            <a:pPr eaLnBrk="1" hangingPunct="1"/>
            <a:r>
              <a:rPr lang="en-US" altLang="en-US" sz="2100" b="0" i="1" dirty="0">
                <a:solidFill>
                  <a:srgbClr val="FFFF00"/>
                </a:solidFill>
              </a:rPr>
              <a:t>Part - II</a:t>
            </a:r>
          </a:p>
        </p:txBody>
      </p:sp>
    </p:spTree>
    <p:extLst>
      <p:ext uri="{BB962C8B-B14F-4D97-AF65-F5344CB8AC3E}">
        <p14:creationId xmlns:p14="http://schemas.microsoft.com/office/powerpoint/2010/main" val="193324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5992D8D-013B-41E4-899E-C9C2EF313EAA}"/>
              </a:ext>
            </a:extLst>
          </p:cNvPr>
          <p:cNvSpPr>
            <a:spLocks noGrp="1" noChangeArrowheads="1"/>
          </p:cNvSpPr>
          <p:nvPr>
            <p:ph type="title"/>
          </p:nvPr>
        </p:nvSpPr>
        <p:spPr>
          <a:xfrm>
            <a:off x="628650" y="1115786"/>
            <a:ext cx="2605388" cy="4626428"/>
          </a:xfrm>
          <a:effectLst/>
        </p:spPr>
        <p:txBody>
          <a:bodyPr anchor="ctr">
            <a:normAutofit/>
          </a:bodyPr>
          <a:lstStyle/>
          <a:p>
            <a:pPr algn="r" eaLnBrk="1" hangingPunct="1"/>
            <a:r>
              <a:rPr lang="en-US" altLang="en-US" sz="3500" dirty="0">
                <a:solidFill>
                  <a:schemeClr val="tx1">
                    <a:lumMod val="95000"/>
                  </a:schemeClr>
                </a:solidFill>
              </a:rPr>
              <a:t>Recap:</a:t>
            </a:r>
          </a:p>
        </p:txBody>
      </p:sp>
      <p:sp>
        <p:nvSpPr>
          <p:cNvPr id="17411" name="Rectangle 3">
            <a:extLst>
              <a:ext uri="{FF2B5EF4-FFF2-40B4-BE49-F238E27FC236}">
                <a16:creationId xmlns:a16="http://schemas.microsoft.com/office/drawing/2014/main" id="{72D841C8-A57B-43D9-B772-11A7B8636708}"/>
              </a:ext>
            </a:extLst>
          </p:cNvPr>
          <p:cNvSpPr>
            <a:spLocks noGrp="1" noChangeArrowheads="1"/>
          </p:cNvSpPr>
          <p:nvPr>
            <p:ph idx="1"/>
          </p:nvPr>
        </p:nvSpPr>
        <p:spPr>
          <a:xfrm>
            <a:off x="3747406" y="533400"/>
            <a:ext cx="4767944" cy="5638800"/>
          </a:xfrm>
        </p:spPr>
        <p:txBody>
          <a:bodyPr anchor="ctr">
            <a:normAutofit fontScale="92500" lnSpcReduction="10000"/>
          </a:bodyPr>
          <a:lstStyle/>
          <a:p>
            <a:pPr marL="346075" indent="-346075" eaLnBrk="1" hangingPunct="1"/>
            <a:r>
              <a:rPr lang="en-US" altLang="en-US" dirty="0">
                <a:solidFill>
                  <a:schemeClr val="tx1">
                    <a:lumMod val="95000"/>
                  </a:schemeClr>
                </a:solidFill>
              </a:rPr>
              <a:t>As you read this chapter, consider the following questions:</a:t>
            </a:r>
          </a:p>
          <a:p>
            <a:pPr marL="0" indent="0" eaLnBrk="1" hangingPunct="1">
              <a:buNone/>
            </a:pPr>
            <a:r>
              <a:rPr lang="en-US" altLang="en-US" dirty="0">
                <a:solidFill>
                  <a:srgbClr val="FFFF00"/>
                </a:solidFill>
              </a:rPr>
              <a:t>	Part - I</a:t>
            </a:r>
            <a:endParaRPr lang="en-US" altLang="en-US" sz="2800" dirty="0">
              <a:solidFill>
                <a:srgbClr val="FFFF00"/>
              </a:solidFill>
            </a:endParaRPr>
          </a:p>
          <a:p>
            <a:pPr marL="796925" lvl="1" eaLnBrk="1" hangingPunct="1"/>
            <a:r>
              <a:rPr lang="en-US" altLang="en-US" sz="2400" dirty="0">
                <a:solidFill>
                  <a:schemeClr val="tx1">
                    <a:lumMod val="95000"/>
                  </a:schemeClr>
                </a:solidFill>
              </a:rPr>
              <a:t>What is the right of privacy, and what is the basis for protecting personal privacy under the law?</a:t>
            </a:r>
          </a:p>
          <a:p>
            <a:pPr marL="625475" lvl="1" indent="0" eaLnBrk="1" hangingPunct="1">
              <a:buNone/>
            </a:pPr>
            <a:endParaRPr lang="en-US" altLang="en-US" sz="2400" dirty="0">
              <a:solidFill>
                <a:schemeClr val="tx1">
                  <a:lumMod val="95000"/>
                </a:schemeClr>
              </a:solidFill>
            </a:endParaRPr>
          </a:p>
          <a:p>
            <a:pPr marL="796925" lvl="1"/>
            <a:r>
              <a:rPr lang="en-US" altLang="en-US" sz="2400" dirty="0">
                <a:solidFill>
                  <a:schemeClr val="tx1">
                    <a:lumMod val="95000"/>
                  </a:schemeClr>
                </a:solidFill>
              </a:rPr>
              <a:t>What are some of the laws that provide protection for the privacy of </a:t>
            </a:r>
            <a:r>
              <a:rPr lang="en-US" altLang="en-US" sz="2400" dirty="0">
                <a:solidFill>
                  <a:srgbClr val="FFC000"/>
                </a:solidFill>
              </a:rPr>
              <a:t>Financial data, Health information and Children’s personal data</a:t>
            </a:r>
            <a:r>
              <a:rPr lang="en-US" altLang="en-US" sz="2400" dirty="0">
                <a:solidFill>
                  <a:schemeClr val="tx1">
                    <a:lumMod val="95000"/>
                  </a:schemeClr>
                </a:solidFill>
              </a:rPr>
              <a:t> and what are some of the associated ethical issues?</a:t>
            </a:r>
          </a:p>
          <a:p>
            <a:pPr marL="625475" lvl="1" indent="0">
              <a:buNone/>
            </a:pPr>
            <a:endParaRPr lang="en-US" altLang="en-US" sz="2400" dirty="0">
              <a:solidFill>
                <a:schemeClr val="tx1">
                  <a:lumMod val="95000"/>
                </a:schemeClr>
              </a:solidFill>
            </a:endParaRPr>
          </a:p>
          <a:p>
            <a:pPr marL="796925" lvl="1"/>
            <a:r>
              <a:rPr lang="en-US" altLang="en-US" sz="2400" b="1" dirty="0">
                <a:solidFill>
                  <a:schemeClr val="tx1">
                    <a:lumMod val="95000"/>
                  </a:schemeClr>
                </a:solidFill>
              </a:rPr>
              <a:t>Today we will cover Electronic Surveillance, Fair information practice and access to government records</a:t>
            </a:r>
          </a:p>
        </p:txBody>
      </p:sp>
      <p:sp>
        <p:nvSpPr>
          <p:cNvPr id="4" name="Footer Placeholder 3">
            <a:extLst>
              <a:ext uri="{FF2B5EF4-FFF2-40B4-BE49-F238E27FC236}">
                <a16:creationId xmlns:a16="http://schemas.microsoft.com/office/drawing/2014/main" id="{46BCEABD-1E97-410A-B33D-5DDF8796C731}"/>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extLst>
      <p:ext uri="{BB962C8B-B14F-4D97-AF65-F5344CB8AC3E}">
        <p14:creationId xmlns:p14="http://schemas.microsoft.com/office/powerpoint/2010/main" val="99861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Title 1">
            <a:extLst>
              <a:ext uri="{FF2B5EF4-FFF2-40B4-BE49-F238E27FC236}">
                <a16:creationId xmlns:a16="http://schemas.microsoft.com/office/drawing/2014/main" id="{EB256F4A-3197-467F-8EEF-D4B7ECEBD894}"/>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chemeClr val="tx1">
                    <a:lumMod val="75000"/>
                    <a:lumOff val="25000"/>
                  </a:schemeClr>
                </a:solidFill>
              </a:rPr>
              <a:t>Electronic surveillance</a:t>
            </a:r>
            <a:endParaRPr lang="en-US" altLang="en-US" sz="3500" dirty="0">
              <a:solidFill>
                <a:schemeClr val="tx1">
                  <a:lumMod val="75000"/>
                  <a:lumOff val="25000"/>
                </a:schemeClr>
              </a:solidFill>
            </a:endParaRPr>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9" name="Content Placeholder 2">
            <a:extLst>
              <a:ext uri="{FF2B5EF4-FFF2-40B4-BE49-F238E27FC236}">
                <a16:creationId xmlns:a16="http://schemas.microsoft.com/office/drawing/2014/main" id="{EC0366F2-9891-4156-B0D2-60929C26F4C5}"/>
              </a:ext>
            </a:extLst>
          </p:cNvPr>
          <p:cNvSpPr>
            <a:spLocks noGrp="1" noChangeArrowheads="1"/>
          </p:cNvSpPr>
          <p:nvPr>
            <p:ph idx="1"/>
          </p:nvPr>
        </p:nvSpPr>
        <p:spPr>
          <a:xfrm>
            <a:off x="3636129" y="533400"/>
            <a:ext cx="5126871" cy="5309281"/>
          </a:xfrm>
          <a:noFill/>
        </p:spPr>
        <p:txBody>
          <a:bodyPr anchor="ctr">
            <a:normAutofit lnSpcReduction="10000"/>
          </a:bodyPr>
          <a:lstStyle/>
          <a:p>
            <a:pPr eaLnBrk="1" hangingPunct="1"/>
            <a:r>
              <a:rPr lang="en-US" altLang="en-US" dirty="0">
                <a:solidFill>
                  <a:schemeClr val="tx1">
                    <a:lumMod val="85000"/>
                    <a:lumOff val="15000"/>
                  </a:schemeClr>
                </a:solidFill>
              </a:rPr>
              <a:t>Electronic surveillance</a:t>
            </a:r>
          </a:p>
          <a:p>
            <a:pPr lvl="1" eaLnBrk="1" hangingPunct="1"/>
            <a:r>
              <a:rPr lang="en-US" altLang="en-US" sz="2400" dirty="0">
                <a:solidFill>
                  <a:schemeClr val="tx1">
                    <a:lumMod val="85000"/>
                    <a:lumOff val="15000"/>
                  </a:schemeClr>
                </a:solidFill>
              </a:rPr>
              <a:t>Communications Act of 1934 </a:t>
            </a:r>
          </a:p>
          <a:p>
            <a:pPr lvl="2" eaLnBrk="1" hangingPunct="1"/>
            <a:r>
              <a:rPr lang="en-US" altLang="en-US" sz="2400" dirty="0">
                <a:solidFill>
                  <a:schemeClr val="tx1">
                    <a:lumMod val="85000"/>
                    <a:lumOff val="15000"/>
                  </a:schemeClr>
                </a:solidFill>
              </a:rPr>
              <a:t>Established the Federal Communications Commission</a:t>
            </a:r>
          </a:p>
          <a:p>
            <a:pPr lvl="2" eaLnBrk="1" hangingPunct="1"/>
            <a:r>
              <a:rPr lang="en-US" altLang="en-US" sz="2400" dirty="0">
                <a:solidFill>
                  <a:schemeClr val="tx1">
                    <a:lumMod val="85000"/>
                    <a:lumOff val="15000"/>
                  </a:schemeClr>
                </a:solidFill>
              </a:rPr>
              <a:t>Regulates all non-federal-government use of radio and television plus all interstate communications</a:t>
            </a:r>
          </a:p>
          <a:p>
            <a:pPr lvl="1" eaLnBrk="1" hangingPunct="1"/>
            <a:r>
              <a:rPr lang="en-US" altLang="en-US" sz="2400" dirty="0">
                <a:solidFill>
                  <a:schemeClr val="tx1">
                    <a:lumMod val="85000"/>
                    <a:lumOff val="15000"/>
                  </a:schemeClr>
                </a:solidFill>
              </a:rPr>
              <a:t>Title III of the Omnibus Crime Control and Safe Streets Act (Wiretap Act) </a:t>
            </a:r>
          </a:p>
          <a:p>
            <a:pPr lvl="2" eaLnBrk="1" hangingPunct="1"/>
            <a:r>
              <a:rPr lang="en-US" altLang="en-US" sz="2400" dirty="0">
                <a:solidFill>
                  <a:schemeClr val="tx1">
                    <a:lumMod val="85000"/>
                    <a:lumOff val="15000"/>
                  </a:schemeClr>
                </a:solidFill>
              </a:rPr>
              <a:t>Regulates interception of telephone and oral communications</a:t>
            </a:r>
          </a:p>
          <a:p>
            <a:pPr lvl="2" eaLnBrk="1" hangingPunct="1"/>
            <a:r>
              <a:rPr lang="en-US" altLang="en-US" sz="2400" dirty="0">
                <a:solidFill>
                  <a:schemeClr val="tx1">
                    <a:lumMod val="85000"/>
                    <a:lumOff val="15000"/>
                  </a:schemeClr>
                </a:solidFill>
              </a:rPr>
              <a:t>Has been amended by new laws</a:t>
            </a:r>
          </a:p>
        </p:txBody>
      </p:sp>
      <p:sp>
        <p:nvSpPr>
          <p:cNvPr id="8" name="Footer Placeholder 3">
            <a:extLst>
              <a:ext uri="{FF2B5EF4-FFF2-40B4-BE49-F238E27FC236}">
                <a16:creationId xmlns:a16="http://schemas.microsoft.com/office/drawing/2014/main" id="{20865E17-9951-4CF5-B9B1-EDC28F241A64}"/>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Content Placeholder 2">
            <a:extLst>
              <a:ext uri="{FF2B5EF4-FFF2-40B4-BE49-F238E27FC236}">
                <a16:creationId xmlns:a16="http://schemas.microsoft.com/office/drawing/2014/main" id="{D4015627-08F8-4387-BCDF-650029513E8E}"/>
              </a:ext>
            </a:extLst>
          </p:cNvPr>
          <p:cNvSpPr>
            <a:spLocks noGrp="1" noChangeArrowheads="1"/>
          </p:cNvSpPr>
          <p:nvPr>
            <p:ph idx="1"/>
          </p:nvPr>
        </p:nvSpPr>
        <p:spPr>
          <a:xfrm>
            <a:off x="3636129" y="533400"/>
            <a:ext cx="5279271" cy="5309281"/>
          </a:xfrm>
          <a:noFill/>
        </p:spPr>
        <p:txBody>
          <a:bodyPr anchor="ctr">
            <a:normAutofit/>
          </a:bodyPr>
          <a:lstStyle/>
          <a:p>
            <a:pPr lvl="1" eaLnBrk="1" hangingPunct="1"/>
            <a:r>
              <a:rPr lang="en-US" altLang="en-US" sz="2400" dirty="0">
                <a:solidFill>
                  <a:schemeClr val="tx1">
                    <a:lumMod val="85000"/>
                    <a:lumOff val="15000"/>
                  </a:schemeClr>
                </a:solidFill>
              </a:rPr>
              <a:t>Electronic surveillance (cont’d.)</a:t>
            </a:r>
          </a:p>
          <a:p>
            <a:pPr lvl="2" eaLnBrk="1" hangingPunct="1"/>
            <a:r>
              <a:rPr lang="en-US" altLang="en-US" sz="2400" dirty="0">
                <a:solidFill>
                  <a:schemeClr val="tx1">
                    <a:lumMod val="85000"/>
                    <a:lumOff val="15000"/>
                  </a:schemeClr>
                </a:solidFill>
              </a:rPr>
              <a:t>Foreign Intelligence Surveillance Act (FISA) of 1978</a:t>
            </a:r>
          </a:p>
          <a:p>
            <a:pPr lvl="3" eaLnBrk="1" hangingPunct="1"/>
            <a:r>
              <a:rPr lang="en-US" altLang="en-US" sz="2400" dirty="0">
                <a:solidFill>
                  <a:schemeClr val="tx1">
                    <a:lumMod val="85000"/>
                    <a:lumOff val="15000"/>
                  </a:schemeClr>
                </a:solidFill>
              </a:rPr>
              <a:t>Describes procedures for electronic surveillance and collection of foreign intelligence information in communications between foreign powers and agents of foreign powers</a:t>
            </a:r>
          </a:p>
          <a:p>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057C8D45-6B56-44F2-B385-5D5DB4A8AA42}"/>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chemeClr val="tx1">
                    <a:lumMod val="75000"/>
                    <a:lumOff val="25000"/>
                  </a:schemeClr>
                </a:solidFill>
              </a:rPr>
              <a:t>Electronic surveillance</a:t>
            </a:r>
            <a:endParaRPr lang="en-US" altLang="en-US" sz="3500" dirty="0">
              <a:solidFill>
                <a:schemeClr val="tx1">
                  <a:lumMod val="75000"/>
                  <a:lumOff val="25000"/>
                </a:schemeClr>
              </a:solidFill>
            </a:endParaRPr>
          </a:p>
        </p:txBody>
      </p:sp>
      <p:sp>
        <p:nvSpPr>
          <p:cNvPr id="11" name="Footer Placeholder 3">
            <a:extLst>
              <a:ext uri="{FF2B5EF4-FFF2-40B4-BE49-F238E27FC236}">
                <a16:creationId xmlns:a16="http://schemas.microsoft.com/office/drawing/2014/main" id="{B8598B70-DCBC-443E-9C7A-E767D77062E3}"/>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3" name="Content Placeholder 2">
            <a:extLst>
              <a:ext uri="{FF2B5EF4-FFF2-40B4-BE49-F238E27FC236}">
                <a16:creationId xmlns:a16="http://schemas.microsoft.com/office/drawing/2014/main" id="{D4015627-08F8-4387-BCDF-650029513E8E}"/>
              </a:ext>
            </a:extLst>
          </p:cNvPr>
          <p:cNvSpPr>
            <a:spLocks noGrp="1" noChangeArrowheads="1"/>
          </p:cNvSpPr>
          <p:nvPr>
            <p:ph idx="1"/>
          </p:nvPr>
        </p:nvSpPr>
        <p:spPr>
          <a:xfrm>
            <a:off x="3745675" y="759385"/>
            <a:ext cx="5029200" cy="5588339"/>
          </a:xfrm>
          <a:noFill/>
        </p:spPr>
        <p:txBody>
          <a:bodyPr anchor="ctr">
            <a:noAutofit/>
          </a:bodyPr>
          <a:lstStyle/>
          <a:p>
            <a:r>
              <a:rPr lang="en-US" altLang="en-US" dirty="0">
                <a:solidFill>
                  <a:schemeClr val="tx1">
                    <a:lumMod val="85000"/>
                    <a:lumOff val="15000"/>
                  </a:schemeClr>
                </a:solidFill>
              </a:rPr>
              <a:t>Electronic surveillance (cont’d.)</a:t>
            </a:r>
          </a:p>
          <a:p>
            <a:pPr lvl="1"/>
            <a:r>
              <a:rPr lang="en-US" sz="2400" dirty="0">
                <a:solidFill>
                  <a:schemeClr val="tx1">
                    <a:lumMod val="85000"/>
                    <a:lumOff val="15000"/>
                  </a:schemeClr>
                </a:solidFill>
              </a:rPr>
              <a:t>Electronic Communications Privacy Act of 1986 (ECPA)</a:t>
            </a:r>
          </a:p>
          <a:p>
            <a:pPr lvl="2"/>
            <a:r>
              <a:rPr lang="en-US" sz="2400" dirty="0">
                <a:solidFill>
                  <a:schemeClr val="tx1">
                    <a:lumMod val="85000"/>
                    <a:lumOff val="15000"/>
                  </a:schemeClr>
                </a:solidFill>
              </a:rPr>
              <a:t>Protects communications in transfer from sender to receiver</a:t>
            </a:r>
          </a:p>
          <a:p>
            <a:pPr lvl="2"/>
            <a:r>
              <a:rPr lang="en-US" sz="2400" dirty="0">
                <a:solidFill>
                  <a:schemeClr val="tx1">
                    <a:lumMod val="85000"/>
                    <a:lumOff val="15000"/>
                  </a:schemeClr>
                </a:solidFill>
              </a:rPr>
              <a:t>Protects communications held in electronic storage</a:t>
            </a:r>
          </a:p>
          <a:p>
            <a:pPr lvl="2"/>
            <a:r>
              <a:rPr lang="en-US" sz="2400" dirty="0">
                <a:solidFill>
                  <a:schemeClr val="tx1">
                    <a:lumMod val="85000"/>
                    <a:lumOff val="15000"/>
                  </a:schemeClr>
                </a:solidFill>
              </a:rPr>
              <a:t>Prohibits recording dialing, routing, addressing, and signaling information without a search warrant</a:t>
            </a:r>
          </a:p>
          <a:p>
            <a:pPr lvl="3"/>
            <a:r>
              <a:rPr lang="en-US" sz="2400" dirty="0">
                <a:solidFill>
                  <a:schemeClr val="tx1">
                    <a:lumMod val="85000"/>
                    <a:lumOff val="15000"/>
                  </a:schemeClr>
                </a:solidFill>
              </a:rPr>
              <a:t>Pen register records electronic impulses to identify numbers dialed for outgoing calls</a:t>
            </a:r>
          </a:p>
          <a:p>
            <a:pPr lvl="3"/>
            <a:r>
              <a:rPr lang="en-US" sz="2400" dirty="0">
                <a:solidFill>
                  <a:schemeClr val="tx1">
                    <a:lumMod val="85000"/>
                    <a:lumOff val="15000"/>
                  </a:schemeClr>
                </a:solidFill>
              </a:rPr>
              <a:t>Trap and trace records originating number of incoming calls</a:t>
            </a:r>
          </a:p>
          <a:p>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8E6F1C64-E5D6-4CE2-B126-F185FAA82595}"/>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chemeClr val="tx1">
                    <a:lumMod val="75000"/>
                    <a:lumOff val="25000"/>
                  </a:schemeClr>
                </a:solidFill>
              </a:rPr>
              <a:t>Electronic surveillance</a:t>
            </a:r>
            <a:endParaRPr lang="en-US" altLang="en-US" sz="3500" dirty="0">
              <a:solidFill>
                <a:schemeClr val="tx1">
                  <a:lumMod val="75000"/>
                  <a:lumOff val="25000"/>
                </a:schemeClr>
              </a:solidFill>
            </a:endParaRPr>
          </a:p>
        </p:txBody>
      </p:sp>
      <p:sp>
        <p:nvSpPr>
          <p:cNvPr id="11" name="Footer Placeholder 3">
            <a:extLst>
              <a:ext uri="{FF2B5EF4-FFF2-40B4-BE49-F238E27FC236}">
                <a16:creationId xmlns:a16="http://schemas.microsoft.com/office/drawing/2014/main" id="{7EBAF63C-61E1-45ED-B376-6D49377D8F44}"/>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extLst>
      <p:ext uri="{BB962C8B-B14F-4D97-AF65-F5344CB8AC3E}">
        <p14:creationId xmlns:p14="http://schemas.microsoft.com/office/powerpoint/2010/main" val="19923608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5" name="Content Placeholder 2">
            <a:extLst>
              <a:ext uri="{FF2B5EF4-FFF2-40B4-BE49-F238E27FC236}">
                <a16:creationId xmlns:a16="http://schemas.microsoft.com/office/drawing/2014/main" id="{36F5A8AA-5E83-4D3B-9844-EBA713430552}"/>
              </a:ext>
            </a:extLst>
          </p:cNvPr>
          <p:cNvSpPr>
            <a:spLocks noGrp="1"/>
          </p:cNvSpPr>
          <p:nvPr>
            <p:ph idx="1"/>
          </p:nvPr>
        </p:nvSpPr>
        <p:spPr>
          <a:xfrm>
            <a:off x="3636129" y="850559"/>
            <a:ext cx="5203071" cy="5156881"/>
          </a:xfrm>
          <a:noFill/>
        </p:spPr>
        <p:txBody>
          <a:bodyPr anchor="ctr">
            <a:noAutofit/>
          </a:bodyPr>
          <a:lstStyle/>
          <a:p>
            <a:pPr marL="342900" lvl="1" indent="-342900" eaLnBrk="1" hangingPunct="1">
              <a:buFontTx/>
              <a:buChar char="•"/>
              <a:defRPr/>
            </a:pPr>
            <a:r>
              <a:rPr lang="en-US" sz="2400" dirty="0">
                <a:solidFill>
                  <a:schemeClr val="tx1">
                    <a:lumMod val="85000"/>
                    <a:lumOff val="15000"/>
                  </a:schemeClr>
                </a:solidFill>
              </a:rPr>
              <a:t>Electronic surveillance (cont’d.)</a:t>
            </a:r>
          </a:p>
          <a:p>
            <a:pPr lvl="1" eaLnBrk="1" hangingPunct="1">
              <a:defRPr/>
            </a:pPr>
            <a:r>
              <a:rPr lang="en-US" sz="2400" dirty="0">
                <a:solidFill>
                  <a:schemeClr val="tx1">
                    <a:lumMod val="85000"/>
                    <a:lumOff val="15000"/>
                  </a:schemeClr>
                </a:solidFill>
              </a:rPr>
              <a:t>Communications Assistance for Law Enforcement Act (CALEA) 1994 </a:t>
            </a:r>
          </a:p>
          <a:p>
            <a:pPr lvl="2" eaLnBrk="1" hangingPunct="1">
              <a:defRPr/>
            </a:pPr>
            <a:r>
              <a:rPr lang="en-US" sz="2400" dirty="0">
                <a:solidFill>
                  <a:schemeClr val="tx1">
                    <a:lumMod val="85000"/>
                    <a:lumOff val="15000"/>
                  </a:schemeClr>
                </a:solidFill>
              </a:rPr>
              <a:t>Amended both the Wiretap Act and ECPA</a:t>
            </a:r>
          </a:p>
          <a:p>
            <a:pPr lvl="2" eaLnBrk="1" hangingPunct="1">
              <a:defRPr/>
            </a:pPr>
            <a:r>
              <a:rPr lang="en-US" sz="2400" dirty="0">
                <a:solidFill>
                  <a:schemeClr val="tx1">
                    <a:lumMod val="85000"/>
                    <a:lumOff val="15000"/>
                  </a:schemeClr>
                </a:solidFill>
              </a:rPr>
              <a:t>Required the telecommunications industry to build tools into its products so federal investigators could eavesdrop and intercept electronic communications</a:t>
            </a:r>
          </a:p>
          <a:p>
            <a:pPr lvl="2" eaLnBrk="1" hangingPunct="1">
              <a:defRPr/>
            </a:pPr>
            <a:r>
              <a:rPr lang="en-US" sz="2400" dirty="0">
                <a:solidFill>
                  <a:schemeClr val="tx1">
                    <a:lumMod val="85000"/>
                    <a:lumOff val="15000"/>
                  </a:schemeClr>
                </a:solidFill>
              </a:rPr>
              <a:t>Covered emerging technologies, such as:</a:t>
            </a:r>
          </a:p>
          <a:p>
            <a:pPr lvl="3" eaLnBrk="1" hangingPunct="1">
              <a:defRPr/>
            </a:pPr>
            <a:r>
              <a:rPr lang="en-US" sz="2400" dirty="0">
                <a:solidFill>
                  <a:schemeClr val="tx1">
                    <a:lumMod val="85000"/>
                    <a:lumOff val="15000"/>
                  </a:schemeClr>
                </a:solidFill>
              </a:rPr>
              <a:t>Wireless modems</a:t>
            </a:r>
          </a:p>
          <a:p>
            <a:pPr lvl="3" eaLnBrk="1" hangingPunct="1">
              <a:defRPr/>
            </a:pPr>
            <a:r>
              <a:rPr lang="en-US" sz="2400" dirty="0">
                <a:solidFill>
                  <a:schemeClr val="tx1">
                    <a:lumMod val="85000"/>
                    <a:lumOff val="15000"/>
                  </a:schemeClr>
                </a:solidFill>
              </a:rPr>
              <a:t>Radio-based electronic mail</a:t>
            </a:r>
          </a:p>
          <a:p>
            <a:pPr lvl="3" eaLnBrk="1" hangingPunct="1">
              <a:defRPr/>
            </a:pPr>
            <a:r>
              <a:rPr lang="en-US" sz="2400" dirty="0">
                <a:solidFill>
                  <a:schemeClr val="tx1">
                    <a:lumMod val="85000"/>
                    <a:lumOff val="15000"/>
                  </a:schemeClr>
                </a:solidFill>
              </a:rPr>
              <a:t>Cellular data networks</a:t>
            </a:r>
          </a:p>
          <a:p>
            <a:pPr eaLnBrk="1" hangingPunct="1">
              <a:defRPr/>
            </a:pPr>
            <a:endParaRPr 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4DC60167-D4E7-4437-A55A-E84CE0B6A04A}"/>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chemeClr val="tx1">
                    <a:lumMod val="75000"/>
                    <a:lumOff val="25000"/>
                  </a:schemeClr>
                </a:solidFill>
              </a:rPr>
              <a:t>Electronic surveillance</a:t>
            </a:r>
            <a:endParaRPr lang="en-US" altLang="en-US" sz="3500" dirty="0">
              <a:solidFill>
                <a:schemeClr val="tx1">
                  <a:lumMod val="75000"/>
                  <a:lumOff val="25000"/>
                </a:schemeClr>
              </a:solidFill>
            </a:endParaRPr>
          </a:p>
        </p:txBody>
      </p:sp>
      <p:sp>
        <p:nvSpPr>
          <p:cNvPr id="11" name="Footer Placeholder 3">
            <a:extLst>
              <a:ext uri="{FF2B5EF4-FFF2-40B4-BE49-F238E27FC236}">
                <a16:creationId xmlns:a16="http://schemas.microsoft.com/office/drawing/2014/main" id="{9822F44D-4C40-4DEE-BF80-B44A610EC115}"/>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Content Placeholder 2">
            <a:extLst>
              <a:ext uri="{FF2B5EF4-FFF2-40B4-BE49-F238E27FC236}">
                <a16:creationId xmlns:a16="http://schemas.microsoft.com/office/drawing/2014/main" id="{48268EC8-8816-449C-871C-FE50E3FEAEEE}"/>
              </a:ext>
            </a:extLst>
          </p:cNvPr>
          <p:cNvSpPr>
            <a:spLocks noGrp="1"/>
          </p:cNvSpPr>
          <p:nvPr>
            <p:ph idx="1"/>
          </p:nvPr>
        </p:nvSpPr>
        <p:spPr>
          <a:xfrm>
            <a:off x="3636129" y="762000"/>
            <a:ext cx="5050671" cy="5080681"/>
          </a:xfrm>
          <a:noFill/>
        </p:spPr>
        <p:txBody>
          <a:bodyPr anchor="ctr">
            <a:normAutofit/>
          </a:bodyPr>
          <a:lstStyle/>
          <a:p>
            <a:pPr marL="342900" lvl="1" indent="-342900" eaLnBrk="1" hangingPunct="1">
              <a:buFontTx/>
              <a:buChar char="•"/>
              <a:defRPr/>
            </a:pPr>
            <a:r>
              <a:rPr lang="en-US" sz="2400" dirty="0">
                <a:solidFill>
                  <a:schemeClr val="tx1">
                    <a:lumMod val="85000"/>
                    <a:lumOff val="15000"/>
                  </a:schemeClr>
                </a:solidFill>
              </a:rPr>
              <a:t>Electronic surveillance (cont’d.)</a:t>
            </a:r>
          </a:p>
          <a:p>
            <a:pPr lvl="1" eaLnBrk="1" hangingPunct="1">
              <a:defRPr/>
            </a:pPr>
            <a:r>
              <a:rPr lang="en-US" sz="2400" dirty="0">
                <a:solidFill>
                  <a:schemeClr val="tx1">
                    <a:lumMod val="85000"/>
                    <a:lumOff val="15000"/>
                  </a:schemeClr>
                </a:solidFill>
              </a:rPr>
              <a:t>USA PATRIOT Act (2001)</a:t>
            </a:r>
          </a:p>
          <a:p>
            <a:pPr lvl="2" eaLnBrk="1" hangingPunct="1">
              <a:defRPr/>
            </a:pPr>
            <a:r>
              <a:rPr lang="en-US" sz="2400" dirty="0">
                <a:solidFill>
                  <a:schemeClr val="tx1">
                    <a:lumMod val="85000"/>
                    <a:lumOff val="15000"/>
                  </a:schemeClr>
                </a:solidFill>
              </a:rPr>
              <a:t>Increased ability of law enforcement agencies to search telephone, email, medical, financial, and other records</a:t>
            </a:r>
          </a:p>
          <a:p>
            <a:pPr lvl="2" eaLnBrk="1" hangingPunct="1">
              <a:defRPr/>
            </a:pPr>
            <a:r>
              <a:rPr lang="en-US" sz="2400" dirty="0">
                <a:solidFill>
                  <a:schemeClr val="tx1">
                    <a:lumMod val="85000"/>
                    <a:lumOff val="15000"/>
                  </a:schemeClr>
                </a:solidFill>
              </a:rPr>
              <a:t>Critics argue law removed many checks and balances that ensured law enforcement did not abuse its powers</a:t>
            </a:r>
          </a:p>
          <a:p>
            <a:pPr lvl="2" eaLnBrk="1" hangingPunct="1">
              <a:defRPr/>
            </a:pPr>
            <a:r>
              <a:rPr lang="en-US" sz="2400" dirty="0">
                <a:solidFill>
                  <a:schemeClr val="tx1">
                    <a:lumMod val="85000"/>
                    <a:lumOff val="15000"/>
                  </a:schemeClr>
                </a:solidFill>
              </a:rPr>
              <a:t>Relaxed requirements for National Security Letters (NSLs)</a:t>
            </a:r>
          </a:p>
        </p:txBody>
      </p:sp>
      <p:sp>
        <p:nvSpPr>
          <p:cNvPr id="10" name="Title 1">
            <a:extLst>
              <a:ext uri="{FF2B5EF4-FFF2-40B4-BE49-F238E27FC236}">
                <a16:creationId xmlns:a16="http://schemas.microsoft.com/office/drawing/2014/main" id="{98A0EF39-8835-4891-A74C-872F279D54B2}"/>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chemeClr val="tx1">
                    <a:lumMod val="75000"/>
                    <a:lumOff val="25000"/>
                  </a:schemeClr>
                </a:solidFill>
              </a:rPr>
              <a:t>Electronic surveillance</a:t>
            </a:r>
            <a:endParaRPr lang="en-US" altLang="en-US" sz="3500" dirty="0">
              <a:solidFill>
                <a:schemeClr val="tx1">
                  <a:lumMod val="75000"/>
                  <a:lumOff val="25000"/>
                </a:schemeClr>
              </a:solidFill>
            </a:endParaRPr>
          </a:p>
        </p:txBody>
      </p:sp>
      <p:sp>
        <p:nvSpPr>
          <p:cNvPr id="11" name="Footer Placeholder 3">
            <a:extLst>
              <a:ext uri="{FF2B5EF4-FFF2-40B4-BE49-F238E27FC236}">
                <a16:creationId xmlns:a16="http://schemas.microsoft.com/office/drawing/2014/main" id="{CAB9FFA3-1518-4BC6-A823-195514D92A24}"/>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00CF-6B91-414D-BDB6-D39C3C9CEE83}"/>
              </a:ext>
            </a:extLst>
          </p:cNvPr>
          <p:cNvSpPr>
            <a:spLocks noGrp="1"/>
          </p:cNvSpPr>
          <p:nvPr>
            <p:ph type="title"/>
          </p:nvPr>
        </p:nvSpPr>
        <p:spPr/>
        <p:txBody>
          <a:bodyPr/>
          <a:lstStyle/>
          <a:p>
            <a:r>
              <a:rPr lang="en-US" dirty="0"/>
              <a:t>Recap: </a:t>
            </a:r>
          </a:p>
        </p:txBody>
      </p:sp>
      <p:sp>
        <p:nvSpPr>
          <p:cNvPr id="3" name="Content Placeholder 2">
            <a:extLst>
              <a:ext uri="{FF2B5EF4-FFF2-40B4-BE49-F238E27FC236}">
                <a16:creationId xmlns:a16="http://schemas.microsoft.com/office/drawing/2014/main" id="{92565490-2655-4261-8B2D-A6931E2FF86F}"/>
              </a:ext>
            </a:extLst>
          </p:cNvPr>
          <p:cNvSpPr>
            <a:spLocks noGrp="1"/>
          </p:cNvSpPr>
          <p:nvPr>
            <p:ph idx="1"/>
          </p:nvPr>
        </p:nvSpPr>
        <p:spPr>
          <a:xfrm>
            <a:off x="840000" y="1825625"/>
            <a:ext cx="7886700" cy="4351338"/>
          </a:xfrm>
        </p:spPr>
        <p:txBody>
          <a:bodyPr>
            <a:normAutofit/>
          </a:bodyPr>
          <a:lstStyle/>
          <a:p>
            <a:r>
              <a:rPr lang="en-US" sz="2800" b="1" dirty="0">
                <a:solidFill>
                  <a:srgbClr val="FFC000"/>
                </a:solidFill>
              </a:rPr>
              <a:t>Chapter 01: An Overview of Ethics</a:t>
            </a:r>
          </a:p>
          <a:p>
            <a:r>
              <a:rPr lang="en-US" sz="2800" b="1" dirty="0">
                <a:solidFill>
                  <a:srgbClr val="FFC000"/>
                </a:solidFill>
              </a:rPr>
              <a:t>Chapter 02: Ethics for IT Workers and IT Users</a:t>
            </a:r>
          </a:p>
          <a:p>
            <a:r>
              <a:rPr lang="en-US" sz="2800" b="1" dirty="0">
                <a:solidFill>
                  <a:srgbClr val="FFC000"/>
                </a:solidFill>
              </a:rPr>
              <a:t>Chapter 03: Computer and Internet Crime</a:t>
            </a:r>
          </a:p>
          <a:p>
            <a:r>
              <a:rPr lang="en-US" sz="2800" dirty="0"/>
              <a:t>Chapter 04: Privacy</a:t>
            </a:r>
          </a:p>
        </p:txBody>
      </p:sp>
      <p:sp>
        <p:nvSpPr>
          <p:cNvPr id="5" name="Footer Placeholder 3">
            <a:extLst>
              <a:ext uri="{FF2B5EF4-FFF2-40B4-BE49-F238E27FC236}">
                <a16:creationId xmlns:a16="http://schemas.microsoft.com/office/drawing/2014/main" id="{1D9BB594-608D-4517-B5EC-FD136AD727CD}"/>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extLst>
      <p:ext uri="{BB962C8B-B14F-4D97-AF65-F5344CB8AC3E}">
        <p14:creationId xmlns:p14="http://schemas.microsoft.com/office/powerpoint/2010/main" val="72174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9" name="Content Placeholder 2">
            <a:extLst>
              <a:ext uri="{FF2B5EF4-FFF2-40B4-BE49-F238E27FC236}">
                <a16:creationId xmlns:a16="http://schemas.microsoft.com/office/drawing/2014/main" id="{0A8CBB50-52C2-4924-A472-6B001CDA2A3B}"/>
              </a:ext>
            </a:extLst>
          </p:cNvPr>
          <p:cNvSpPr>
            <a:spLocks noGrp="1" noChangeArrowheads="1"/>
          </p:cNvSpPr>
          <p:nvPr>
            <p:ph idx="1"/>
          </p:nvPr>
        </p:nvSpPr>
        <p:spPr>
          <a:xfrm>
            <a:off x="3810000" y="609600"/>
            <a:ext cx="4305300" cy="5233081"/>
          </a:xfrm>
          <a:noFill/>
        </p:spPr>
        <p:txBody>
          <a:bodyPr anchor="ctr">
            <a:normAutofit/>
          </a:bodyPr>
          <a:lstStyle/>
          <a:p>
            <a:pPr eaLnBrk="1" hangingPunct="1"/>
            <a:r>
              <a:rPr lang="en-US" altLang="en-US" dirty="0">
                <a:solidFill>
                  <a:schemeClr val="tx1">
                    <a:lumMod val="85000"/>
                    <a:lumOff val="15000"/>
                  </a:schemeClr>
                </a:solidFill>
              </a:rPr>
              <a:t>What is meant by “Fair information practices?”</a:t>
            </a:r>
          </a:p>
          <a:p>
            <a:pPr eaLnBrk="1" hangingPunct="1"/>
            <a:endParaRPr lang="en-US" altLang="en-US" dirty="0">
              <a:solidFill>
                <a:schemeClr val="tx1">
                  <a:lumMod val="85000"/>
                  <a:lumOff val="15000"/>
                </a:schemeClr>
              </a:solidFill>
            </a:endParaRPr>
          </a:p>
          <a:p>
            <a:pPr eaLnBrk="1" hangingPunct="1"/>
            <a:r>
              <a:rPr lang="en-US" altLang="en-US" dirty="0">
                <a:solidFill>
                  <a:schemeClr val="tx1">
                    <a:lumMod val="85000"/>
                    <a:lumOff val="15000"/>
                  </a:schemeClr>
                </a:solidFill>
              </a:rPr>
              <a:t>Export of personal data</a:t>
            </a:r>
          </a:p>
          <a:p>
            <a:pPr lvl="1" eaLnBrk="1" hangingPunct="1"/>
            <a:r>
              <a:rPr lang="en-US" altLang="en-US" sz="2400" dirty="0">
                <a:solidFill>
                  <a:schemeClr val="tx1">
                    <a:lumMod val="85000"/>
                    <a:lumOff val="15000"/>
                  </a:schemeClr>
                </a:solidFill>
              </a:rPr>
              <a:t>Organization for Economic Co-operation and Development Fair Information Practices (1980)</a:t>
            </a:r>
          </a:p>
          <a:p>
            <a:pPr lvl="2" eaLnBrk="1" hangingPunct="1"/>
            <a:r>
              <a:rPr lang="en-US" altLang="en-US" sz="2400" dirty="0">
                <a:solidFill>
                  <a:schemeClr val="tx1">
                    <a:lumMod val="85000"/>
                    <a:lumOff val="15000"/>
                  </a:schemeClr>
                </a:solidFill>
              </a:rPr>
              <a:t>Fair Information Practices</a:t>
            </a:r>
          </a:p>
          <a:p>
            <a:pPr lvl="3" eaLnBrk="1" hangingPunct="1"/>
            <a:r>
              <a:rPr lang="en-US" altLang="en-US" sz="2400" dirty="0">
                <a:solidFill>
                  <a:schemeClr val="tx1">
                    <a:lumMod val="85000"/>
                    <a:lumOff val="15000"/>
                  </a:schemeClr>
                </a:solidFill>
              </a:rPr>
              <a:t>Set of eight principles </a:t>
            </a:r>
          </a:p>
          <a:p>
            <a:pPr lvl="3" eaLnBrk="1" hangingPunct="1"/>
            <a:r>
              <a:rPr lang="en-US" altLang="en-US" sz="2400" dirty="0">
                <a:solidFill>
                  <a:schemeClr val="tx1">
                    <a:lumMod val="85000"/>
                    <a:lumOff val="15000"/>
                  </a:schemeClr>
                </a:solidFill>
              </a:rPr>
              <a:t>Model of ethical treatment of consumer data</a:t>
            </a:r>
          </a:p>
          <a:p>
            <a:pPr lvl="2" eaLnBrk="1" hangingPunct="1"/>
            <a:endParaRPr lang="en-US" altLang="en-US" sz="2400" dirty="0">
              <a:solidFill>
                <a:schemeClr val="tx1">
                  <a:lumMod val="85000"/>
                  <a:lumOff val="15000"/>
                </a:schemeClr>
              </a:solidFill>
            </a:endParaRPr>
          </a:p>
        </p:txBody>
      </p:sp>
      <p:sp>
        <p:nvSpPr>
          <p:cNvPr id="10" name="Title 1">
            <a:extLst>
              <a:ext uri="{FF2B5EF4-FFF2-40B4-BE49-F238E27FC236}">
                <a16:creationId xmlns:a16="http://schemas.microsoft.com/office/drawing/2014/main" id="{AE764112-35B1-4929-8C23-4A5E4B60E5F0}"/>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FF00"/>
                </a:solidFill>
              </a:rPr>
              <a:t>Fair Information Practices</a:t>
            </a:r>
            <a:endParaRPr lang="en-US" altLang="en-US" sz="3500" dirty="0">
              <a:solidFill>
                <a:srgbClr val="FFFF00"/>
              </a:solidFill>
            </a:endParaRPr>
          </a:p>
        </p:txBody>
      </p:sp>
      <p:sp>
        <p:nvSpPr>
          <p:cNvPr id="11" name="Footer Placeholder 3">
            <a:extLst>
              <a:ext uri="{FF2B5EF4-FFF2-40B4-BE49-F238E27FC236}">
                <a16:creationId xmlns:a16="http://schemas.microsoft.com/office/drawing/2014/main" id="{E9363FD0-4209-49A3-A88D-F412BF360EA6}"/>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3" name="Content Placeholder 2">
            <a:extLst>
              <a:ext uri="{FF2B5EF4-FFF2-40B4-BE49-F238E27FC236}">
                <a16:creationId xmlns:a16="http://schemas.microsoft.com/office/drawing/2014/main" id="{0A246C20-0BE2-48F8-B424-3D5F1CC6C060}"/>
              </a:ext>
            </a:extLst>
          </p:cNvPr>
          <p:cNvSpPr>
            <a:spLocks noGrp="1" noChangeArrowheads="1"/>
          </p:cNvSpPr>
          <p:nvPr>
            <p:ph idx="1"/>
          </p:nvPr>
        </p:nvSpPr>
        <p:spPr>
          <a:xfrm>
            <a:off x="3636129" y="774359"/>
            <a:ext cx="5203071" cy="5309281"/>
          </a:xfrm>
          <a:noFill/>
        </p:spPr>
        <p:txBody>
          <a:bodyPr anchor="ctr">
            <a:noAutofit/>
          </a:bodyPr>
          <a:lstStyle/>
          <a:p>
            <a:r>
              <a:rPr lang="en-US" altLang="en-US" dirty="0">
                <a:solidFill>
                  <a:schemeClr val="tx1">
                    <a:lumMod val="85000"/>
                    <a:lumOff val="15000"/>
                  </a:schemeClr>
                </a:solidFill>
              </a:rPr>
              <a:t>Export of personal data (cont’d.)</a:t>
            </a:r>
          </a:p>
          <a:p>
            <a:pPr lvl="1" eaLnBrk="1" hangingPunct="1"/>
            <a:r>
              <a:rPr lang="en-US" altLang="en-US" sz="2400" dirty="0">
                <a:solidFill>
                  <a:schemeClr val="tx1">
                    <a:lumMod val="85000"/>
                    <a:lumOff val="15000"/>
                  </a:schemeClr>
                </a:solidFill>
              </a:rPr>
              <a:t>European Union Data Protection Directive</a:t>
            </a:r>
          </a:p>
          <a:p>
            <a:pPr lvl="2" eaLnBrk="1" hangingPunct="1"/>
            <a:r>
              <a:rPr lang="en-US" altLang="en-US" sz="2400" dirty="0">
                <a:solidFill>
                  <a:schemeClr val="tx1">
                    <a:lumMod val="85000"/>
                    <a:lumOff val="15000"/>
                  </a:schemeClr>
                </a:solidFill>
              </a:rPr>
              <a:t>Requires companies doing business within the borders of 15 European nations to implement a set of privacy directives on the fair and appropriate use of information</a:t>
            </a:r>
          </a:p>
          <a:p>
            <a:pPr lvl="2" eaLnBrk="1" hangingPunct="1"/>
            <a:r>
              <a:rPr lang="en-US" altLang="en-US" sz="2400" dirty="0">
                <a:solidFill>
                  <a:schemeClr val="tx1">
                    <a:lumMod val="85000"/>
                    <a:lumOff val="15000"/>
                  </a:schemeClr>
                </a:solidFill>
              </a:rPr>
              <a:t>Goal to ensure data transferred to non-European countries is protected</a:t>
            </a:r>
          </a:p>
          <a:p>
            <a:pPr lvl="2" eaLnBrk="1" hangingPunct="1"/>
            <a:r>
              <a:rPr lang="en-US" altLang="en-US" sz="2400" dirty="0">
                <a:solidFill>
                  <a:schemeClr val="tx1">
                    <a:lumMod val="85000"/>
                    <a:lumOff val="15000"/>
                  </a:schemeClr>
                </a:solidFill>
              </a:rPr>
              <a:t>Based on set of seven principles for data privacy</a:t>
            </a:r>
          </a:p>
          <a:p>
            <a:pPr lvl="2" eaLnBrk="1" hangingPunct="1"/>
            <a:r>
              <a:rPr lang="en-US" altLang="en-US" sz="2400" dirty="0">
                <a:solidFill>
                  <a:schemeClr val="tx1">
                    <a:lumMod val="85000"/>
                    <a:lumOff val="15000"/>
                  </a:schemeClr>
                </a:solidFill>
              </a:rPr>
              <a:t>Concern that U.S. government can invoke USA PATRIOT Act to access data</a:t>
            </a:r>
          </a:p>
          <a:p>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BF7B77A0-5F6C-492B-A1D3-12D8BDC7BE8A}"/>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FF00"/>
                </a:solidFill>
              </a:rPr>
              <a:t>Fair Information Practices</a:t>
            </a:r>
            <a:endParaRPr lang="en-US" altLang="en-US" sz="3500" dirty="0">
              <a:solidFill>
                <a:srgbClr val="FFFF00"/>
              </a:solidFill>
            </a:endParaRPr>
          </a:p>
        </p:txBody>
      </p:sp>
      <p:sp>
        <p:nvSpPr>
          <p:cNvPr id="11" name="Footer Placeholder 3">
            <a:extLst>
              <a:ext uri="{FF2B5EF4-FFF2-40B4-BE49-F238E27FC236}">
                <a16:creationId xmlns:a16="http://schemas.microsoft.com/office/drawing/2014/main" id="{4984772B-AEA8-4B79-BB1D-1833FB6690D6}"/>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7" name="Content Placeholder 2">
            <a:extLst>
              <a:ext uri="{FF2B5EF4-FFF2-40B4-BE49-F238E27FC236}">
                <a16:creationId xmlns:a16="http://schemas.microsoft.com/office/drawing/2014/main" id="{D256AC69-D1D7-4FD5-8710-3986F562A1BC}"/>
              </a:ext>
            </a:extLst>
          </p:cNvPr>
          <p:cNvSpPr>
            <a:spLocks noGrp="1" noChangeArrowheads="1"/>
          </p:cNvSpPr>
          <p:nvPr>
            <p:ph idx="1"/>
          </p:nvPr>
        </p:nvSpPr>
        <p:spPr>
          <a:xfrm>
            <a:off x="3733800" y="609600"/>
            <a:ext cx="5105400" cy="5233081"/>
          </a:xfrm>
          <a:noFill/>
        </p:spPr>
        <p:txBody>
          <a:bodyPr anchor="ctr">
            <a:normAutofit/>
          </a:bodyPr>
          <a:lstStyle/>
          <a:p>
            <a:pPr eaLnBrk="1" hangingPunct="1"/>
            <a:r>
              <a:rPr lang="en-US" altLang="en-US" dirty="0">
                <a:solidFill>
                  <a:schemeClr val="tx1">
                    <a:lumMod val="85000"/>
                    <a:lumOff val="15000"/>
                  </a:schemeClr>
                </a:solidFill>
              </a:rPr>
              <a:t>Access to government records</a:t>
            </a:r>
          </a:p>
          <a:p>
            <a:pPr lvl="1" eaLnBrk="1" hangingPunct="1"/>
            <a:r>
              <a:rPr lang="en-US" altLang="en-US" sz="2400" dirty="0">
                <a:solidFill>
                  <a:schemeClr val="tx1">
                    <a:lumMod val="85000"/>
                    <a:lumOff val="15000"/>
                  </a:schemeClr>
                </a:solidFill>
              </a:rPr>
              <a:t>Freedom of Information Act (1966 amended 1974)</a:t>
            </a:r>
          </a:p>
          <a:p>
            <a:pPr lvl="2" eaLnBrk="1" hangingPunct="1"/>
            <a:r>
              <a:rPr lang="en-US" altLang="en-US" sz="2400" dirty="0">
                <a:solidFill>
                  <a:schemeClr val="tx1">
                    <a:lumMod val="85000"/>
                    <a:lumOff val="15000"/>
                  </a:schemeClr>
                </a:solidFill>
              </a:rPr>
              <a:t>Grants citizens the right to access certain information and records of the federal government upon request</a:t>
            </a:r>
          </a:p>
          <a:p>
            <a:pPr lvl="2" eaLnBrk="1" hangingPunct="1"/>
            <a:r>
              <a:rPr lang="en-US" altLang="en-US" sz="2400" dirty="0">
                <a:solidFill>
                  <a:schemeClr val="tx1">
                    <a:lumMod val="85000"/>
                    <a:lumOff val="15000"/>
                  </a:schemeClr>
                </a:solidFill>
              </a:rPr>
              <a:t>Exemptions bar disclosure of information that could:</a:t>
            </a:r>
          </a:p>
          <a:p>
            <a:pPr lvl="3" eaLnBrk="1" hangingPunct="1"/>
            <a:r>
              <a:rPr lang="en-US" altLang="en-US" sz="2400" dirty="0">
                <a:solidFill>
                  <a:schemeClr val="tx1">
                    <a:lumMod val="85000"/>
                    <a:lumOff val="15000"/>
                  </a:schemeClr>
                </a:solidFill>
              </a:rPr>
              <a:t>Compromise national security </a:t>
            </a:r>
          </a:p>
          <a:p>
            <a:pPr lvl="3" eaLnBrk="1" hangingPunct="1"/>
            <a:r>
              <a:rPr lang="en-US" altLang="en-US" sz="2400" dirty="0">
                <a:solidFill>
                  <a:schemeClr val="tx1">
                    <a:lumMod val="85000"/>
                    <a:lumOff val="15000"/>
                  </a:schemeClr>
                </a:solidFill>
              </a:rPr>
              <a:t>Interfere with active law enforcement investigation</a:t>
            </a:r>
          </a:p>
          <a:p>
            <a:pPr lvl="3" eaLnBrk="1" hangingPunct="1"/>
            <a:r>
              <a:rPr lang="en-US" altLang="en-US" sz="2400" dirty="0">
                <a:solidFill>
                  <a:schemeClr val="tx1">
                    <a:lumMod val="85000"/>
                    <a:lumOff val="15000"/>
                  </a:schemeClr>
                </a:solidFill>
              </a:rPr>
              <a:t>Invade someone’s privacy</a:t>
            </a:r>
          </a:p>
        </p:txBody>
      </p:sp>
      <p:sp>
        <p:nvSpPr>
          <p:cNvPr id="10" name="Title 1">
            <a:extLst>
              <a:ext uri="{FF2B5EF4-FFF2-40B4-BE49-F238E27FC236}">
                <a16:creationId xmlns:a16="http://schemas.microsoft.com/office/drawing/2014/main" id="{493A69E0-1251-4444-9FBB-56F715D9273A}"/>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0000"/>
                </a:solidFill>
              </a:rPr>
              <a:t>Access to government records</a:t>
            </a:r>
            <a:endParaRPr lang="en-US" altLang="en-US" sz="3500" dirty="0">
              <a:solidFill>
                <a:srgbClr val="FF0000"/>
              </a:solidFill>
            </a:endParaRPr>
          </a:p>
        </p:txBody>
      </p:sp>
      <p:sp>
        <p:nvSpPr>
          <p:cNvPr id="11" name="Footer Placeholder 3">
            <a:extLst>
              <a:ext uri="{FF2B5EF4-FFF2-40B4-BE49-F238E27FC236}">
                <a16:creationId xmlns:a16="http://schemas.microsoft.com/office/drawing/2014/main" id="{E32290F9-1289-4E72-9EE0-B6E795E3F981}"/>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1" name="Content Placeholder 2">
            <a:extLst>
              <a:ext uri="{FF2B5EF4-FFF2-40B4-BE49-F238E27FC236}">
                <a16:creationId xmlns:a16="http://schemas.microsoft.com/office/drawing/2014/main" id="{5D53E2F4-5418-463B-874E-F2BCEFEDA0A7}"/>
              </a:ext>
            </a:extLst>
          </p:cNvPr>
          <p:cNvSpPr>
            <a:spLocks noGrp="1" noChangeArrowheads="1"/>
          </p:cNvSpPr>
          <p:nvPr>
            <p:ph idx="1"/>
          </p:nvPr>
        </p:nvSpPr>
        <p:spPr>
          <a:xfrm>
            <a:off x="3636129" y="609600"/>
            <a:ext cx="5279271" cy="5233081"/>
          </a:xfrm>
          <a:noFill/>
        </p:spPr>
        <p:txBody>
          <a:bodyPr anchor="ctr">
            <a:noAutofit/>
          </a:bodyPr>
          <a:lstStyle/>
          <a:p>
            <a:pPr lvl="1" eaLnBrk="1" hangingPunct="1"/>
            <a:r>
              <a:rPr lang="en-US" altLang="en-US" sz="2400" dirty="0">
                <a:solidFill>
                  <a:schemeClr val="tx1">
                    <a:lumMod val="85000"/>
                    <a:lumOff val="15000"/>
                  </a:schemeClr>
                </a:solidFill>
              </a:rPr>
              <a:t>Access to government records (cont’d.)</a:t>
            </a:r>
          </a:p>
          <a:p>
            <a:pPr lvl="2" eaLnBrk="1" hangingPunct="1"/>
            <a:r>
              <a:rPr lang="en-US" altLang="en-US" sz="2400" dirty="0">
                <a:solidFill>
                  <a:schemeClr val="tx1">
                    <a:lumMod val="85000"/>
                    <a:lumOff val="15000"/>
                  </a:schemeClr>
                </a:solidFill>
              </a:rPr>
              <a:t>The Privacy Act of 1974 </a:t>
            </a:r>
          </a:p>
          <a:p>
            <a:pPr lvl="3" eaLnBrk="1" hangingPunct="1"/>
            <a:r>
              <a:rPr lang="en-US" altLang="en-US" sz="2400" dirty="0">
                <a:solidFill>
                  <a:schemeClr val="tx1">
                    <a:lumMod val="85000"/>
                    <a:lumOff val="15000"/>
                  </a:schemeClr>
                </a:solidFill>
              </a:rPr>
              <a:t>Prohibits government agencies from concealing the existence of any personal data record-keeping system</a:t>
            </a:r>
          </a:p>
          <a:p>
            <a:pPr lvl="3" eaLnBrk="1" hangingPunct="1"/>
            <a:r>
              <a:rPr lang="en-US" altLang="en-US" sz="2400" dirty="0">
                <a:solidFill>
                  <a:schemeClr val="tx1">
                    <a:lumMod val="85000"/>
                    <a:lumOff val="15000"/>
                  </a:schemeClr>
                </a:solidFill>
              </a:rPr>
              <a:t>Outlines 12 requirements that each record-keeping agency must meet</a:t>
            </a:r>
          </a:p>
          <a:p>
            <a:pPr lvl="3" eaLnBrk="1" hangingPunct="1"/>
            <a:r>
              <a:rPr lang="en-US" altLang="en-US" sz="2400" dirty="0">
                <a:solidFill>
                  <a:schemeClr val="tx1">
                    <a:lumMod val="85000"/>
                    <a:lumOff val="15000"/>
                  </a:schemeClr>
                </a:solidFill>
              </a:rPr>
              <a:t>CIA and law enforcement agencies are excluded from this act</a:t>
            </a:r>
          </a:p>
          <a:p>
            <a:pPr lvl="3" eaLnBrk="1" hangingPunct="1"/>
            <a:r>
              <a:rPr lang="en-US" altLang="en-US" sz="2400" dirty="0">
                <a:solidFill>
                  <a:schemeClr val="tx1">
                    <a:lumMod val="85000"/>
                    <a:lumOff val="15000"/>
                  </a:schemeClr>
                </a:solidFill>
              </a:rPr>
              <a:t>Does not cover actions of private industry</a:t>
            </a:r>
          </a:p>
          <a:p>
            <a:endParaRPr lang="en-US" altLang="en-US" dirty="0">
              <a:solidFill>
                <a:schemeClr val="tx1">
                  <a:lumMod val="85000"/>
                  <a:lumOff val="15000"/>
                </a:schemeClr>
              </a:solidFill>
            </a:endParaRPr>
          </a:p>
        </p:txBody>
      </p:sp>
      <p:sp>
        <p:nvSpPr>
          <p:cNvPr id="10" name="Title 1">
            <a:extLst>
              <a:ext uri="{FF2B5EF4-FFF2-40B4-BE49-F238E27FC236}">
                <a16:creationId xmlns:a16="http://schemas.microsoft.com/office/drawing/2014/main" id="{293A2F4F-0285-420D-AF75-B1252CA2ED38}"/>
              </a:ext>
            </a:extLst>
          </p:cNvPr>
          <p:cNvSpPr txBox="1">
            <a:spLocks noChangeArrowheads="1"/>
          </p:cNvSpPr>
          <p:nvPr/>
        </p:nvSpPr>
        <p:spPr>
          <a:xfrm>
            <a:off x="628649" y="1015320"/>
            <a:ext cx="2702377" cy="482736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altLang="en-US" sz="3500">
                <a:solidFill>
                  <a:srgbClr val="F2F2F2"/>
                </a:solidFill>
              </a:rPr>
              <a:t>Privacy Laws, Applications, </a:t>
            </a:r>
            <a:br>
              <a:rPr lang="en-US" altLang="en-US" sz="3500">
                <a:solidFill>
                  <a:srgbClr val="F2F2F2"/>
                </a:solidFill>
              </a:rPr>
            </a:br>
            <a:r>
              <a:rPr lang="en-US" altLang="en-US" sz="3500">
                <a:solidFill>
                  <a:srgbClr val="F2F2F2"/>
                </a:solidFill>
              </a:rPr>
              <a:t>and Court Rulings (cont’d.)</a:t>
            </a:r>
            <a:br>
              <a:rPr lang="en-US" altLang="en-US" sz="3500">
                <a:solidFill>
                  <a:srgbClr val="F2F2F2"/>
                </a:solidFill>
              </a:rPr>
            </a:br>
            <a:br>
              <a:rPr lang="en-US" altLang="en-US" sz="3500">
                <a:solidFill>
                  <a:srgbClr val="F2F2F2"/>
                </a:solidFill>
              </a:rPr>
            </a:br>
            <a:r>
              <a:rPr lang="en-US" altLang="en-US" sz="3600">
                <a:solidFill>
                  <a:srgbClr val="FF0000"/>
                </a:solidFill>
              </a:rPr>
              <a:t>Access to government records</a:t>
            </a:r>
            <a:endParaRPr lang="en-US" altLang="en-US" sz="3500" dirty="0">
              <a:solidFill>
                <a:srgbClr val="FF0000"/>
              </a:solidFill>
            </a:endParaRPr>
          </a:p>
        </p:txBody>
      </p:sp>
      <p:sp>
        <p:nvSpPr>
          <p:cNvPr id="11" name="Footer Placeholder 3">
            <a:extLst>
              <a:ext uri="{FF2B5EF4-FFF2-40B4-BE49-F238E27FC236}">
                <a16:creationId xmlns:a16="http://schemas.microsoft.com/office/drawing/2014/main" id="{E4A18BBD-AAE6-4667-903C-E82B32EA81AC}"/>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10BE5D2-1F90-45DB-887B-B9BB51E64FAE}"/>
              </a:ext>
            </a:extLst>
          </p:cNvPr>
          <p:cNvSpPr>
            <a:spLocks noGrp="1" noChangeArrowheads="1"/>
          </p:cNvSpPr>
          <p:nvPr>
            <p:ph type="ctrTitle"/>
          </p:nvPr>
        </p:nvSpPr>
        <p:spPr>
          <a:xfrm>
            <a:off x="3282984" y="687388"/>
            <a:ext cx="4718016" cy="5483225"/>
          </a:xfrm>
          <a:effectLst/>
        </p:spPr>
        <p:txBody>
          <a:bodyPr wrap="square" anchor="ctr">
            <a:normAutofit/>
          </a:bodyPr>
          <a:lstStyle/>
          <a:p>
            <a:pPr algn="l" eaLnBrk="1" hangingPunct="1"/>
            <a:r>
              <a:rPr lang="en-US" altLang="en-US" sz="6300" dirty="0">
                <a:solidFill>
                  <a:schemeClr val="tx1">
                    <a:lumMod val="95000"/>
                  </a:schemeClr>
                </a:solidFill>
              </a:rPr>
              <a:t>Ethics in Information Technology, Fifth Edition </a:t>
            </a:r>
          </a:p>
        </p:txBody>
      </p:sp>
      <p:sp>
        <p:nvSpPr>
          <p:cNvPr id="15363" name="Rectangle 3">
            <a:extLst>
              <a:ext uri="{FF2B5EF4-FFF2-40B4-BE49-F238E27FC236}">
                <a16:creationId xmlns:a16="http://schemas.microsoft.com/office/drawing/2014/main" id="{C62D5F12-DFAF-4A81-A36A-E14D24EEEC12}"/>
              </a:ext>
            </a:extLst>
          </p:cNvPr>
          <p:cNvSpPr>
            <a:spLocks noGrp="1" noChangeArrowheads="1"/>
          </p:cNvSpPr>
          <p:nvPr>
            <p:ph type="subTitle" idx="1"/>
          </p:nvPr>
        </p:nvSpPr>
        <p:spPr>
          <a:xfrm>
            <a:off x="628650" y="1295400"/>
            <a:ext cx="2171734" cy="4267200"/>
          </a:xfrm>
        </p:spPr>
        <p:txBody>
          <a:bodyPr anchor="ctr">
            <a:normAutofit/>
          </a:bodyPr>
          <a:lstStyle/>
          <a:p>
            <a:pPr eaLnBrk="1" hangingPunct="1"/>
            <a:r>
              <a:rPr lang="en-US" altLang="en-US" sz="2100" b="0" i="1" dirty="0">
                <a:solidFill>
                  <a:schemeClr val="tx1">
                    <a:lumMod val="95000"/>
                  </a:schemeClr>
                </a:solidFill>
              </a:rPr>
              <a:t>Chapter 4</a:t>
            </a:r>
          </a:p>
          <a:p>
            <a:pPr eaLnBrk="1" hangingPunct="1"/>
            <a:r>
              <a:rPr lang="en-US" altLang="en-US" sz="2100" b="0" i="1" dirty="0">
                <a:solidFill>
                  <a:schemeClr val="tx1">
                    <a:lumMod val="95000"/>
                  </a:schemeClr>
                </a:solidFill>
              </a:rPr>
              <a:t>Privacy</a:t>
            </a:r>
          </a:p>
          <a:p>
            <a:pPr eaLnBrk="1" hangingPunct="1"/>
            <a:endParaRPr lang="en-US" altLang="en-US" sz="2100" i="1" dirty="0">
              <a:solidFill>
                <a:schemeClr val="tx1">
                  <a:lumMod val="95000"/>
                </a:schemeClr>
              </a:solidFill>
            </a:endParaRPr>
          </a:p>
          <a:p>
            <a:pPr eaLnBrk="1" hangingPunct="1"/>
            <a:r>
              <a:rPr lang="en-US" altLang="en-US" sz="2100" b="0" i="1" dirty="0">
                <a:solidFill>
                  <a:srgbClr val="FFFF00"/>
                </a:solidFill>
              </a:rPr>
              <a:t>Part - III</a:t>
            </a:r>
          </a:p>
          <a:p>
            <a:pPr eaLnBrk="1" hangingPunct="1"/>
            <a:endParaRPr lang="en-US" altLang="en-US" sz="2100" i="1" dirty="0">
              <a:solidFill>
                <a:srgbClr val="FFFF00"/>
              </a:solidFill>
            </a:endParaRPr>
          </a:p>
          <a:p>
            <a:pPr eaLnBrk="1" hangingPunct="1"/>
            <a:endParaRPr lang="en-US" altLang="en-US" sz="2100" b="0" i="1" dirty="0">
              <a:solidFill>
                <a:schemeClr val="tx1">
                  <a:lumMod val="95000"/>
                </a:schemeClr>
              </a:solidFill>
            </a:endParaRPr>
          </a:p>
        </p:txBody>
      </p:sp>
    </p:spTree>
    <p:extLst>
      <p:ext uri="{BB962C8B-B14F-4D97-AF65-F5344CB8AC3E}">
        <p14:creationId xmlns:p14="http://schemas.microsoft.com/office/powerpoint/2010/main" val="4036801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5992D8D-013B-41E4-899E-C9C2EF313EAA}"/>
              </a:ext>
            </a:extLst>
          </p:cNvPr>
          <p:cNvSpPr>
            <a:spLocks noGrp="1" noChangeArrowheads="1"/>
          </p:cNvSpPr>
          <p:nvPr>
            <p:ph type="title"/>
          </p:nvPr>
        </p:nvSpPr>
        <p:spPr>
          <a:xfrm>
            <a:off x="628650" y="1115786"/>
            <a:ext cx="1657350" cy="4626428"/>
          </a:xfrm>
          <a:effectLst/>
        </p:spPr>
        <p:txBody>
          <a:bodyPr anchor="ctr">
            <a:normAutofit/>
          </a:bodyPr>
          <a:lstStyle/>
          <a:p>
            <a:pPr algn="r" eaLnBrk="1" hangingPunct="1"/>
            <a:r>
              <a:rPr lang="en-US" altLang="en-US" sz="3500" dirty="0">
                <a:solidFill>
                  <a:schemeClr val="tx1">
                    <a:lumMod val="95000"/>
                  </a:schemeClr>
                </a:solidFill>
              </a:rPr>
              <a:t>Recap:</a:t>
            </a:r>
          </a:p>
        </p:txBody>
      </p:sp>
      <p:sp>
        <p:nvSpPr>
          <p:cNvPr id="17411" name="Rectangle 3">
            <a:extLst>
              <a:ext uri="{FF2B5EF4-FFF2-40B4-BE49-F238E27FC236}">
                <a16:creationId xmlns:a16="http://schemas.microsoft.com/office/drawing/2014/main" id="{72D841C8-A57B-43D9-B772-11A7B8636708}"/>
              </a:ext>
            </a:extLst>
          </p:cNvPr>
          <p:cNvSpPr>
            <a:spLocks noGrp="1" noChangeArrowheads="1"/>
          </p:cNvSpPr>
          <p:nvPr>
            <p:ph idx="1"/>
          </p:nvPr>
        </p:nvSpPr>
        <p:spPr>
          <a:xfrm>
            <a:off x="2438400" y="304800"/>
            <a:ext cx="6076950" cy="5867400"/>
          </a:xfrm>
        </p:spPr>
        <p:txBody>
          <a:bodyPr anchor="ctr">
            <a:normAutofit/>
          </a:bodyPr>
          <a:lstStyle/>
          <a:p>
            <a:r>
              <a:rPr lang="en-US" altLang="en-US" sz="2000" dirty="0">
                <a:solidFill>
                  <a:schemeClr val="tx1"/>
                </a:solidFill>
              </a:rPr>
              <a:t>As you read this chapter, consider the following questions:</a:t>
            </a:r>
          </a:p>
          <a:p>
            <a:pPr marL="342900" lvl="1" indent="0">
              <a:buNone/>
            </a:pPr>
            <a:r>
              <a:rPr lang="en-US" altLang="en-US" dirty="0">
                <a:solidFill>
                  <a:srgbClr val="FFFF00"/>
                </a:solidFill>
              </a:rPr>
              <a:t>Part - I</a:t>
            </a:r>
          </a:p>
          <a:p>
            <a:pPr marL="968375" lvl="1" indent="-342900"/>
            <a:r>
              <a:rPr lang="en-US" altLang="en-US" dirty="0">
                <a:solidFill>
                  <a:schemeClr val="tx1"/>
                </a:solidFill>
              </a:rPr>
              <a:t>What is the right of privacy, and what is the basis for protecting personal privacy under the law?</a:t>
            </a:r>
          </a:p>
          <a:p>
            <a:pPr marL="968375" lvl="1" indent="-342900"/>
            <a:r>
              <a:rPr lang="en-US" altLang="en-US" dirty="0">
                <a:solidFill>
                  <a:schemeClr val="tx1"/>
                </a:solidFill>
              </a:rPr>
              <a:t>What are some of the laws that provide protection for the privacy of Financial data, Health information and Children’s personal data and what are some of the associated ethical issues?</a:t>
            </a:r>
          </a:p>
          <a:p>
            <a:pPr marL="282575" indent="0">
              <a:buNone/>
            </a:pPr>
            <a:r>
              <a:rPr lang="en-US" altLang="en-US" sz="2000" dirty="0">
                <a:solidFill>
                  <a:srgbClr val="FFFF00"/>
                </a:solidFill>
              </a:rPr>
              <a:t>Part-II</a:t>
            </a:r>
          </a:p>
          <a:p>
            <a:pPr marL="968375" lvl="1" indent="-342900"/>
            <a:r>
              <a:rPr lang="en-US" altLang="en-US" dirty="0">
                <a:solidFill>
                  <a:schemeClr val="tx1"/>
                </a:solidFill>
              </a:rPr>
              <a:t>We discussed  Laws that provide protection for privacy of Electronic Surveillance, Fair information practice and access to government records with ethical issues</a:t>
            </a:r>
          </a:p>
        </p:txBody>
      </p:sp>
      <p:sp>
        <p:nvSpPr>
          <p:cNvPr id="4" name="Footer Placeholder 3">
            <a:extLst>
              <a:ext uri="{FF2B5EF4-FFF2-40B4-BE49-F238E27FC236}">
                <a16:creationId xmlns:a16="http://schemas.microsoft.com/office/drawing/2014/main" id="{46BCEABD-1E97-410A-B33D-5DDF8796C731}"/>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extLst>
      <p:ext uri="{BB962C8B-B14F-4D97-AF65-F5344CB8AC3E}">
        <p14:creationId xmlns:p14="http://schemas.microsoft.com/office/powerpoint/2010/main" val="178323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Rectangle 2">
            <a:extLst>
              <a:ext uri="{FF2B5EF4-FFF2-40B4-BE49-F238E27FC236}">
                <a16:creationId xmlns:a16="http://schemas.microsoft.com/office/drawing/2014/main" id="{E0DB1658-363A-4986-B967-2CFE8076A8E0}"/>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dirty="0">
                <a:solidFill>
                  <a:schemeClr val="accent6">
                    <a:lumMod val="40000"/>
                    <a:lumOff val="60000"/>
                  </a:schemeClr>
                </a:solidFill>
              </a:rPr>
              <a:t>Today’s Issues to discuss: </a:t>
            </a:r>
          </a:p>
        </p:txBody>
      </p:sp>
      <p:sp>
        <p:nvSpPr>
          <p:cNvPr id="2" name="Content Placeholder 1">
            <a:extLst>
              <a:ext uri="{FF2B5EF4-FFF2-40B4-BE49-F238E27FC236}">
                <a16:creationId xmlns:a16="http://schemas.microsoft.com/office/drawing/2014/main" id="{ECA251FD-4701-4A47-9742-ACB2C89B99FD}"/>
              </a:ext>
            </a:extLst>
          </p:cNvPr>
          <p:cNvSpPr>
            <a:spLocks noGrp="1"/>
          </p:cNvSpPr>
          <p:nvPr>
            <p:ph idx="1"/>
          </p:nvPr>
        </p:nvSpPr>
        <p:spPr>
          <a:xfrm>
            <a:off x="3317917" y="688749"/>
            <a:ext cx="4714832" cy="5480504"/>
          </a:xfrm>
        </p:spPr>
        <p:txBody>
          <a:bodyPr anchor="ctr">
            <a:normAutofit/>
          </a:bodyPr>
          <a:lstStyle/>
          <a:p>
            <a:pPr marL="0" lvl="0" indent="0">
              <a:buNone/>
            </a:pPr>
            <a:r>
              <a:rPr lang="en-US" altLang="en-US" dirty="0">
                <a:solidFill>
                  <a:srgbClr val="FFFF00"/>
                </a:solidFill>
              </a:rPr>
              <a:t>Key Privacy and Anonymity Issues</a:t>
            </a:r>
            <a:endParaRPr lang="en-US" dirty="0">
              <a:solidFill>
                <a:srgbClr val="FFFF00"/>
              </a:solidFill>
            </a:endParaRPr>
          </a:p>
          <a:p>
            <a:pPr lvl="0"/>
            <a:r>
              <a:rPr lang="en-US" dirty="0">
                <a:solidFill>
                  <a:schemeClr val="tx1">
                    <a:lumMod val="95000"/>
                  </a:schemeClr>
                </a:solidFill>
              </a:rPr>
              <a:t>Identity theft</a:t>
            </a:r>
          </a:p>
          <a:p>
            <a:pPr lvl="0"/>
            <a:r>
              <a:rPr lang="en-US" dirty="0">
                <a:solidFill>
                  <a:schemeClr val="tx1">
                    <a:lumMod val="95000"/>
                  </a:schemeClr>
                </a:solidFill>
              </a:rPr>
              <a:t>Electronic discovery</a:t>
            </a:r>
          </a:p>
          <a:p>
            <a:pPr lvl="0"/>
            <a:r>
              <a:rPr lang="en-US" dirty="0">
                <a:solidFill>
                  <a:schemeClr val="tx1">
                    <a:lumMod val="95000"/>
                  </a:schemeClr>
                </a:solidFill>
              </a:rPr>
              <a:t>Consumer profiling</a:t>
            </a:r>
          </a:p>
          <a:p>
            <a:pPr lvl="0"/>
            <a:r>
              <a:rPr lang="en-US" dirty="0">
                <a:solidFill>
                  <a:schemeClr val="tx1">
                    <a:lumMod val="95000"/>
                  </a:schemeClr>
                </a:solidFill>
              </a:rPr>
              <a:t>Workplace monitoring</a:t>
            </a:r>
          </a:p>
          <a:p>
            <a:pPr lvl="0"/>
            <a:r>
              <a:rPr lang="en-US" dirty="0">
                <a:solidFill>
                  <a:schemeClr val="tx1">
                    <a:lumMod val="95000"/>
                  </a:schemeClr>
                </a:solidFill>
              </a:rPr>
              <a:t>Advanced surveillance technology</a:t>
            </a:r>
          </a:p>
          <a:p>
            <a:pPr lvl="0"/>
            <a:endParaRPr lang="en-US" dirty="0">
              <a:solidFill>
                <a:schemeClr val="tx1">
                  <a:lumMod val="95000"/>
                </a:schemeClr>
              </a:solidFill>
            </a:endParaRPr>
          </a:p>
        </p:txBody>
      </p:sp>
      <p:sp>
        <p:nvSpPr>
          <p:cNvPr id="7" name="Footer Placeholder 3">
            <a:extLst>
              <a:ext uri="{FF2B5EF4-FFF2-40B4-BE49-F238E27FC236}">
                <a16:creationId xmlns:a16="http://schemas.microsoft.com/office/drawing/2014/main" id="{D8299E0E-93BE-4E9E-A16F-546DE9C0E5F3}"/>
              </a:ext>
            </a:extLst>
          </p:cNvPr>
          <p:cNvSpPr>
            <a:spLocks noGrp="1"/>
          </p:cNvSpPr>
          <p:nvPr>
            <p:ph type="ftr" sz="quarter" idx="11"/>
          </p:nvPr>
        </p:nvSpPr>
        <p:spPr>
          <a:xfrm>
            <a:off x="3314700" y="6356350"/>
            <a:ext cx="4000500" cy="365125"/>
          </a:xfrm>
        </p:spPr>
        <p:txBody>
          <a:bodyPr>
            <a:normAutofit/>
          </a:bodyPr>
          <a:lstStyle/>
          <a:p>
            <a:pPr algn="l">
              <a:spcAft>
                <a:spcPts val="600"/>
              </a:spcAft>
              <a:defRPr/>
            </a:pPr>
            <a:r>
              <a:rPr lang="en-US">
                <a:solidFill>
                  <a:schemeClr val="tx1">
                    <a:lumMod val="95000"/>
                  </a:schemeClr>
                </a:solidFill>
              </a:rPr>
              <a:t>Ethics in Information Technology, Fifth Edition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Rectangle 2">
            <a:extLst>
              <a:ext uri="{FF2B5EF4-FFF2-40B4-BE49-F238E27FC236}">
                <a16:creationId xmlns:a16="http://schemas.microsoft.com/office/drawing/2014/main" id="{290262F8-3E60-4859-A3CF-E25491B8A65E}"/>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a:solidFill>
                  <a:srgbClr val="F2F2F2"/>
                </a:solidFill>
              </a:rPr>
              <a:t>Identity Theft</a:t>
            </a:r>
          </a:p>
        </p:txBody>
      </p:sp>
      <p:sp>
        <p:nvSpPr>
          <p:cNvPr id="46083" name="Rectangle 3">
            <a:extLst>
              <a:ext uri="{FF2B5EF4-FFF2-40B4-BE49-F238E27FC236}">
                <a16:creationId xmlns:a16="http://schemas.microsoft.com/office/drawing/2014/main" id="{06067C3F-8D61-40CB-9CA2-4A96DF6E7C57}"/>
              </a:ext>
            </a:extLst>
          </p:cNvPr>
          <p:cNvSpPr>
            <a:spLocks noGrp="1" noChangeArrowheads="1"/>
          </p:cNvSpPr>
          <p:nvPr>
            <p:ph idx="1"/>
          </p:nvPr>
        </p:nvSpPr>
        <p:spPr>
          <a:xfrm>
            <a:off x="3317917" y="688749"/>
            <a:ext cx="4714832" cy="5480504"/>
          </a:xfrm>
        </p:spPr>
        <p:txBody>
          <a:bodyPr anchor="ctr">
            <a:normAutofit/>
          </a:bodyPr>
          <a:lstStyle/>
          <a:p>
            <a:pPr eaLnBrk="1" hangingPunct="1"/>
            <a:r>
              <a:rPr lang="en-US" altLang="en-US" dirty="0">
                <a:solidFill>
                  <a:schemeClr val="tx1">
                    <a:lumMod val="95000"/>
                  </a:schemeClr>
                </a:solidFill>
              </a:rPr>
              <a:t>Theft of key pieces of personal information to impersonate a person, including:</a:t>
            </a:r>
          </a:p>
          <a:p>
            <a:pPr marL="0" indent="0" eaLnBrk="1" hangingPunct="1">
              <a:buNone/>
            </a:pPr>
            <a:endParaRPr lang="en-US" altLang="en-US" dirty="0">
              <a:solidFill>
                <a:schemeClr val="tx1">
                  <a:lumMod val="95000"/>
                </a:schemeClr>
              </a:solidFill>
            </a:endParaRPr>
          </a:p>
          <a:p>
            <a:pPr lvl="1" eaLnBrk="1" hangingPunct="1"/>
            <a:r>
              <a:rPr lang="en-US" altLang="en-US" sz="2400" dirty="0">
                <a:solidFill>
                  <a:schemeClr val="tx1">
                    <a:lumMod val="95000"/>
                  </a:schemeClr>
                </a:solidFill>
              </a:rPr>
              <a:t>Name</a:t>
            </a:r>
          </a:p>
          <a:p>
            <a:pPr lvl="1" eaLnBrk="1" hangingPunct="1"/>
            <a:r>
              <a:rPr lang="en-US" altLang="en-US" sz="2400" dirty="0">
                <a:solidFill>
                  <a:schemeClr val="tx1">
                    <a:lumMod val="95000"/>
                  </a:schemeClr>
                </a:solidFill>
              </a:rPr>
              <a:t>Address</a:t>
            </a:r>
          </a:p>
          <a:p>
            <a:pPr lvl="1" eaLnBrk="1" hangingPunct="1"/>
            <a:r>
              <a:rPr lang="en-US" altLang="en-US" sz="2400" dirty="0">
                <a:solidFill>
                  <a:schemeClr val="tx1">
                    <a:lumMod val="95000"/>
                  </a:schemeClr>
                </a:solidFill>
              </a:rPr>
              <a:t>Date of birth</a:t>
            </a:r>
          </a:p>
          <a:p>
            <a:pPr lvl="1" eaLnBrk="1" hangingPunct="1"/>
            <a:r>
              <a:rPr lang="en-US" altLang="en-US" sz="2400" dirty="0">
                <a:solidFill>
                  <a:schemeClr val="tx1">
                    <a:lumMod val="95000"/>
                  </a:schemeClr>
                </a:solidFill>
              </a:rPr>
              <a:t>Social Security number</a:t>
            </a:r>
          </a:p>
          <a:p>
            <a:pPr lvl="1" eaLnBrk="1" hangingPunct="1"/>
            <a:r>
              <a:rPr lang="en-US" altLang="en-US" sz="2400" dirty="0">
                <a:solidFill>
                  <a:schemeClr val="tx1">
                    <a:lumMod val="95000"/>
                  </a:schemeClr>
                </a:solidFill>
              </a:rPr>
              <a:t>Passport number</a:t>
            </a:r>
          </a:p>
          <a:p>
            <a:pPr lvl="1" eaLnBrk="1" hangingPunct="1"/>
            <a:r>
              <a:rPr lang="en-US" altLang="en-US" sz="2400" dirty="0">
                <a:solidFill>
                  <a:schemeClr val="tx1">
                    <a:lumMod val="95000"/>
                  </a:schemeClr>
                </a:solidFill>
              </a:rPr>
              <a:t>Driver’s license number</a:t>
            </a:r>
          </a:p>
          <a:p>
            <a:pPr lvl="1" eaLnBrk="1" hangingPunct="1"/>
            <a:r>
              <a:rPr lang="en-US" altLang="en-US" sz="2400" dirty="0">
                <a:solidFill>
                  <a:schemeClr val="tx1">
                    <a:lumMod val="95000"/>
                  </a:schemeClr>
                </a:solidFill>
              </a:rPr>
              <a:t>Mother’s maiden name</a:t>
            </a:r>
          </a:p>
        </p:txBody>
      </p:sp>
      <p:sp>
        <p:nvSpPr>
          <p:cNvPr id="7" name="Footer Placeholder 3">
            <a:extLst>
              <a:ext uri="{FF2B5EF4-FFF2-40B4-BE49-F238E27FC236}">
                <a16:creationId xmlns:a16="http://schemas.microsoft.com/office/drawing/2014/main" id="{7C966B2C-E132-411B-82F2-B6B57FA33442}"/>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a:extLst>
              <a:ext uri="{FF2B5EF4-FFF2-40B4-BE49-F238E27FC236}">
                <a16:creationId xmlns:a16="http://schemas.microsoft.com/office/drawing/2014/main" id="{2810864F-8F13-426F-8E38-F6E78CE2F41A}"/>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a:solidFill>
                  <a:srgbClr val="F2F2F2"/>
                </a:solidFill>
              </a:rPr>
              <a:t>Identity Theft (cont’d.)</a:t>
            </a:r>
          </a:p>
        </p:txBody>
      </p:sp>
      <p:sp>
        <p:nvSpPr>
          <p:cNvPr id="48131" name="Rectangle 3">
            <a:extLst>
              <a:ext uri="{FF2B5EF4-FFF2-40B4-BE49-F238E27FC236}">
                <a16:creationId xmlns:a16="http://schemas.microsoft.com/office/drawing/2014/main" id="{5953F77C-31F2-472C-98AA-EB6ADD725E68}"/>
              </a:ext>
            </a:extLst>
          </p:cNvPr>
          <p:cNvSpPr>
            <a:spLocks noGrp="1" noChangeArrowheads="1"/>
          </p:cNvSpPr>
          <p:nvPr>
            <p:ph idx="1"/>
          </p:nvPr>
        </p:nvSpPr>
        <p:spPr>
          <a:xfrm>
            <a:off x="3317917" y="688749"/>
            <a:ext cx="4714832" cy="5480504"/>
          </a:xfrm>
        </p:spPr>
        <p:txBody>
          <a:bodyPr anchor="ctr">
            <a:normAutofit/>
          </a:bodyPr>
          <a:lstStyle/>
          <a:p>
            <a:pPr eaLnBrk="1" hangingPunct="1"/>
            <a:r>
              <a:rPr lang="en-US" altLang="en-US" dirty="0">
                <a:solidFill>
                  <a:schemeClr val="tx1">
                    <a:lumMod val="95000"/>
                  </a:schemeClr>
                </a:solidFill>
              </a:rPr>
              <a:t>Fastest-growing form of fraud in the United States</a:t>
            </a:r>
          </a:p>
          <a:p>
            <a:pPr eaLnBrk="1" hangingPunct="1"/>
            <a:r>
              <a:rPr lang="en-US" altLang="en-US" dirty="0">
                <a:solidFill>
                  <a:schemeClr val="tx1">
                    <a:lumMod val="95000"/>
                  </a:schemeClr>
                </a:solidFill>
              </a:rPr>
              <a:t>Consumers and organizations are becoming more vigilant and proactive in fighting identity theft</a:t>
            </a:r>
          </a:p>
          <a:p>
            <a:pPr eaLnBrk="1" hangingPunct="1"/>
            <a:r>
              <a:rPr lang="en-US" altLang="en-US" dirty="0">
                <a:solidFill>
                  <a:schemeClr val="tx1">
                    <a:lumMod val="95000"/>
                  </a:schemeClr>
                </a:solidFill>
              </a:rPr>
              <a:t>Four approaches used by identity thieves</a:t>
            </a:r>
          </a:p>
          <a:p>
            <a:pPr lvl="1" eaLnBrk="1" hangingPunct="1"/>
            <a:r>
              <a:rPr lang="en-US" altLang="en-US" sz="2400" dirty="0">
                <a:solidFill>
                  <a:schemeClr val="tx1">
                    <a:lumMod val="95000"/>
                  </a:schemeClr>
                </a:solidFill>
              </a:rPr>
              <a:t>Create a data breach</a:t>
            </a:r>
          </a:p>
          <a:p>
            <a:pPr lvl="1" eaLnBrk="1" hangingPunct="1"/>
            <a:r>
              <a:rPr lang="en-US" altLang="en-US" sz="2400" dirty="0">
                <a:solidFill>
                  <a:schemeClr val="tx1">
                    <a:lumMod val="95000"/>
                  </a:schemeClr>
                </a:solidFill>
              </a:rPr>
              <a:t>Purchase personal data</a:t>
            </a:r>
          </a:p>
          <a:p>
            <a:pPr lvl="1" eaLnBrk="1" hangingPunct="1"/>
            <a:r>
              <a:rPr lang="en-US" altLang="en-US" sz="2400" dirty="0">
                <a:solidFill>
                  <a:schemeClr val="tx1">
                    <a:lumMod val="95000"/>
                  </a:schemeClr>
                </a:solidFill>
              </a:rPr>
              <a:t>Use phishing to entice users to give up data</a:t>
            </a:r>
          </a:p>
          <a:p>
            <a:pPr lvl="1" eaLnBrk="1" hangingPunct="1"/>
            <a:r>
              <a:rPr lang="en-US" altLang="en-US" sz="2400" dirty="0">
                <a:solidFill>
                  <a:schemeClr val="tx1">
                    <a:lumMod val="95000"/>
                  </a:schemeClr>
                </a:solidFill>
              </a:rPr>
              <a:t>Install spyware to capture keystrokes of victims</a:t>
            </a:r>
          </a:p>
        </p:txBody>
      </p:sp>
      <p:sp>
        <p:nvSpPr>
          <p:cNvPr id="7" name="Footer Placeholder 3">
            <a:extLst>
              <a:ext uri="{FF2B5EF4-FFF2-40B4-BE49-F238E27FC236}">
                <a16:creationId xmlns:a16="http://schemas.microsoft.com/office/drawing/2014/main" id="{06301713-8C77-4ECE-97F0-678EE9EC2DBA}"/>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2F8CBEF6-7082-4567-863B-763DFAF5A86A}"/>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a:solidFill>
                  <a:srgbClr val="F2F2F2"/>
                </a:solidFill>
              </a:rPr>
              <a:t>Identity Theft (cont’d.)</a:t>
            </a:r>
          </a:p>
        </p:txBody>
      </p:sp>
      <p:sp>
        <p:nvSpPr>
          <p:cNvPr id="50179" name="Content Placeholder 2">
            <a:extLst>
              <a:ext uri="{FF2B5EF4-FFF2-40B4-BE49-F238E27FC236}">
                <a16:creationId xmlns:a16="http://schemas.microsoft.com/office/drawing/2014/main" id="{8FFE9ED8-50FA-44D2-93FD-113332075448}"/>
              </a:ext>
            </a:extLst>
          </p:cNvPr>
          <p:cNvSpPr>
            <a:spLocks noGrp="1" noChangeArrowheads="1"/>
          </p:cNvSpPr>
          <p:nvPr>
            <p:ph idx="1"/>
          </p:nvPr>
        </p:nvSpPr>
        <p:spPr>
          <a:xfrm>
            <a:off x="3317916" y="381000"/>
            <a:ext cx="5197433" cy="5788253"/>
          </a:xfrm>
        </p:spPr>
        <p:txBody>
          <a:bodyPr anchor="ctr">
            <a:noAutofit/>
          </a:bodyPr>
          <a:lstStyle/>
          <a:p>
            <a:pPr eaLnBrk="1" hangingPunct="1"/>
            <a:r>
              <a:rPr lang="en-US" altLang="en-US" dirty="0">
                <a:solidFill>
                  <a:srgbClr val="FFFF00"/>
                </a:solidFill>
              </a:rPr>
              <a:t>Data breaches of large databases</a:t>
            </a:r>
          </a:p>
          <a:p>
            <a:pPr lvl="1" eaLnBrk="1" hangingPunct="1"/>
            <a:r>
              <a:rPr lang="en-US" altLang="en-US" sz="2400" dirty="0">
                <a:solidFill>
                  <a:schemeClr val="tx1">
                    <a:lumMod val="95000"/>
                  </a:schemeClr>
                </a:solidFill>
              </a:rPr>
              <a:t>To gain personal identity information</a:t>
            </a:r>
          </a:p>
          <a:p>
            <a:pPr lvl="1" eaLnBrk="1" hangingPunct="1"/>
            <a:r>
              <a:rPr lang="en-US" altLang="en-US" sz="2400" dirty="0">
                <a:solidFill>
                  <a:schemeClr val="tx1">
                    <a:lumMod val="95000"/>
                  </a:schemeClr>
                </a:solidFill>
              </a:rPr>
              <a:t>May be caused by:</a:t>
            </a:r>
          </a:p>
          <a:p>
            <a:pPr lvl="2" eaLnBrk="1" hangingPunct="1"/>
            <a:r>
              <a:rPr lang="en-US" altLang="en-US" sz="2400" dirty="0">
                <a:solidFill>
                  <a:schemeClr val="tx1">
                    <a:lumMod val="95000"/>
                  </a:schemeClr>
                </a:solidFill>
              </a:rPr>
              <a:t>Hackers</a:t>
            </a:r>
          </a:p>
          <a:p>
            <a:pPr lvl="2" eaLnBrk="1" hangingPunct="1"/>
            <a:r>
              <a:rPr lang="en-US" altLang="en-US" sz="2400" dirty="0">
                <a:solidFill>
                  <a:schemeClr val="tx1">
                    <a:lumMod val="95000"/>
                  </a:schemeClr>
                </a:solidFill>
              </a:rPr>
              <a:t>Failure to follow proper security procedures</a:t>
            </a:r>
          </a:p>
          <a:p>
            <a:pPr eaLnBrk="1" hangingPunct="1"/>
            <a:r>
              <a:rPr lang="en-US" altLang="en-US" dirty="0">
                <a:solidFill>
                  <a:srgbClr val="FFFF00"/>
                </a:solidFill>
              </a:rPr>
              <a:t>Purchase of personal data</a:t>
            </a:r>
          </a:p>
          <a:p>
            <a:pPr lvl="1" eaLnBrk="1" hangingPunct="1"/>
            <a:r>
              <a:rPr lang="en-US" altLang="en-US" sz="2400" dirty="0">
                <a:solidFill>
                  <a:schemeClr val="tx1">
                    <a:lumMod val="95000"/>
                  </a:schemeClr>
                </a:solidFill>
              </a:rPr>
              <a:t>Black market for:</a:t>
            </a:r>
          </a:p>
          <a:p>
            <a:pPr lvl="2" eaLnBrk="1" hangingPunct="1"/>
            <a:r>
              <a:rPr lang="en-US" altLang="en-US" sz="2400" dirty="0">
                <a:solidFill>
                  <a:schemeClr val="tx1">
                    <a:lumMod val="95000"/>
                  </a:schemeClr>
                </a:solidFill>
              </a:rPr>
              <a:t>Credit card numbers in bulk—$.40 each</a:t>
            </a:r>
          </a:p>
          <a:p>
            <a:pPr lvl="2" eaLnBrk="1" hangingPunct="1"/>
            <a:r>
              <a:rPr lang="en-US" altLang="en-US" sz="2400" dirty="0">
                <a:solidFill>
                  <a:schemeClr val="tx1">
                    <a:lumMod val="95000"/>
                  </a:schemeClr>
                </a:solidFill>
              </a:rPr>
              <a:t>Logon name and PIN for bank account—$10</a:t>
            </a:r>
          </a:p>
          <a:p>
            <a:pPr lvl="2" eaLnBrk="1" hangingPunct="1"/>
            <a:r>
              <a:rPr lang="en-US" altLang="en-US" sz="2400" dirty="0">
                <a:solidFill>
                  <a:schemeClr val="tx1">
                    <a:lumMod val="95000"/>
                  </a:schemeClr>
                </a:solidFill>
              </a:rPr>
              <a:t>Identity information—including DOB, address, SSN, and telephone number—$1 to $15</a:t>
            </a:r>
          </a:p>
        </p:txBody>
      </p:sp>
      <p:sp>
        <p:nvSpPr>
          <p:cNvPr id="7" name="Footer Placeholder 3">
            <a:extLst>
              <a:ext uri="{FF2B5EF4-FFF2-40B4-BE49-F238E27FC236}">
                <a16:creationId xmlns:a16="http://schemas.microsoft.com/office/drawing/2014/main" id="{8CE91B28-8BD3-4696-9E9F-B519332B1A6E}"/>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410" name="Rectangle 2">
            <a:extLst>
              <a:ext uri="{FF2B5EF4-FFF2-40B4-BE49-F238E27FC236}">
                <a16:creationId xmlns:a16="http://schemas.microsoft.com/office/drawing/2014/main" id="{A5992D8D-013B-41E4-899E-C9C2EF313EAA}"/>
              </a:ext>
            </a:extLst>
          </p:cNvPr>
          <p:cNvSpPr>
            <a:spLocks noGrp="1" noChangeArrowheads="1"/>
          </p:cNvSpPr>
          <p:nvPr>
            <p:ph type="title"/>
          </p:nvPr>
        </p:nvSpPr>
        <p:spPr>
          <a:xfrm>
            <a:off x="628650" y="1115786"/>
            <a:ext cx="2605388" cy="4626428"/>
          </a:xfrm>
          <a:effectLst/>
        </p:spPr>
        <p:txBody>
          <a:bodyPr anchor="ctr">
            <a:normAutofit/>
          </a:bodyPr>
          <a:lstStyle/>
          <a:p>
            <a:pPr algn="r" eaLnBrk="1" hangingPunct="1"/>
            <a:r>
              <a:rPr lang="en-US" altLang="en-US" sz="3500" dirty="0">
                <a:solidFill>
                  <a:schemeClr val="tx1">
                    <a:lumMod val="95000"/>
                  </a:schemeClr>
                </a:solidFill>
              </a:rPr>
              <a:t>Objectives</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411" name="Rectangle 3">
            <a:extLst>
              <a:ext uri="{FF2B5EF4-FFF2-40B4-BE49-F238E27FC236}">
                <a16:creationId xmlns:a16="http://schemas.microsoft.com/office/drawing/2014/main" id="{72D841C8-A57B-43D9-B772-11A7B8636708}"/>
              </a:ext>
            </a:extLst>
          </p:cNvPr>
          <p:cNvSpPr>
            <a:spLocks noGrp="1" noChangeArrowheads="1"/>
          </p:cNvSpPr>
          <p:nvPr>
            <p:ph idx="1"/>
          </p:nvPr>
        </p:nvSpPr>
        <p:spPr>
          <a:xfrm>
            <a:off x="3747406" y="533400"/>
            <a:ext cx="4329777" cy="5208814"/>
          </a:xfrm>
        </p:spPr>
        <p:txBody>
          <a:bodyPr anchor="ctr">
            <a:normAutofit lnSpcReduction="10000"/>
          </a:bodyPr>
          <a:lstStyle/>
          <a:p>
            <a:pPr marL="346075" indent="-346075" eaLnBrk="1" hangingPunct="1"/>
            <a:r>
              <a:rPr lang="en-US" altLang="en-US" dirty="0">
                <a:solidFill>
                  <a:schemeClr val="tx1">
                    <a:lumMod val="95000"/>
                  </a:schemeClr>
                </a:solidFill>
              </a:rPr>
              <a:t>As you read this chapter, consider the following questions:</a:t>
            </a:r>
          </a:p>
          <a:p>
            <a:pPr marL="0" indent="0" eaLnBrk="1" hangingPunct="1">
              <a:buNone/>
            </a:pPr>
            <a:r>
              <a:rPr lang="en-US" altLang="en-US" dirty="0">
                <a:solidFill>
                  <a:srgbClr val="FFFF00"/>
                </a:solidFill>
              </a:rPr>
              <a:t>	Part - I</a:t>
            </a:r>
            <a:endParaRPr lang="en-US" altLang="en-US" sz="2800" dirty="0">
              <a:solidFill>
                <a:srgbClr val="FFFF00"/>
              </a:solidFill>
            </a:endParaRPr>
          </a:p>
          <a:p>
            <a:pPr marL="796925" lvl="1" eaLnBrk="1" hangingPunct="1"/>
            <a:r>
              <a:rPr lang="en-US" altLang="en-US" sz="2400" dirty="0">
                <a:solidFill>
                  <a:schemeClr val="tx1">
                    <a:lumMod val="95000"/>
                  </a:schemeClr>
                </a:solidFill>
              </a:rPr>
              <a:t>What is the right of privacy, and what is the basis for protecting personal privacy under the law?</a:t>
            </a:r>
          </a:p>
          <a:p>
            <a:pPr marL="625475" lvl="1" indent="0" eaLnBrk="1" hangingPunct="1">
              <a:buNone/>
            </a:pPr>
            <a:endParaRPr lang="en-US" altLang="en-US" sz="2400" dirty="0">
              <a:solidFill>
                <a:schemeClr val="tx1">
                  <a:lumMod val="95000"/>
                </a:schemeClr>
              </a:solidFill>
            </a:endParaRPr>
          </a:p>
          <a:p>
            <a:pPr marL="796925" lvl="1" eaLnBrk="1" hangingPunct="1"/>
            <a:r>
              <a:rPr lang="en-US" altLang="en-US" sz="2400" dirty="0">
                <a:solidFill>
                  <a:schemeClr val="tx1">
                    <a:lumMod val="95000"/>
                  </a:schemeClr>
                </a:solidFill>
              </a:rPr>
              <a:t>What are some of the laws that provide protection for the privacy of personal data, and what are some of the associated ethical issues?</a:t>
            </a:r>
          </a:p>
        </p:txBody>
      </p:sp>
      <p:sp>
        <p:nvSpPr>
          <p:cNvPr id="4" name="Footer Placeholder 3">
            <a:extLst>
              <a:ext uri="{FF2B5EF4-FFF2-40B4-BE49-F238E27FC236}">
                <a16:creationId xmlns:a16="http://schemas.microsoft.com/office/drawing/2014/main" id="{46BCEABD-1E97-410A-B33D-5DDF8796C731}"/>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2" name="Title 1">
            <a:extLst>
              <a:ext uri="{FF2B5EF4-FFF2-40B4-BE49-F238E27FC236}">
                <a16:creationId xmlns:a16="http://schemas.microsoft.com/office/drawing/2014/main" id="{71637DC2-A340-4BFC-BA44-7D36FA896D83}"/>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a:solidFill>
                  <a:srgbClr val="F2F2F2"/>
                </a:solidFill>
              </a:rPr>
              <a:t>Identity Theft (cont’d.)</a:t>
            </a:r>
          </a:p>
        </p:txBody>
      </p:sp>
      <p:sp>
        <p:nvSpPr>
          <p:cNvPr id="51203" name="Content Placeholder 2">
            <a:extLst>
              <a:ext uri="{FF2B5EF4-FFF2-40B4-BE49-F238E27FC236}">
                <a16:creationId xmlns:a16="http://schemas.microsoft.com/office/drawing/2014/main" id="{A04B260A-42EF-4F4C-9535-93EE00CFE8D8}"/>
              </a:ext>
            </a:extLst>
          </p:cNvPr>
          <p:cNvSpPr>
            <a:spLocks noGrp="1" noChangeArrowheads="1"/>
          </p:cNvSpPr>
          <p:nvPr>
            <p:ph idx="1"/>
          </p:nvPr>
        </p:nvSpPr>
        <p:spPr>
          <a:xfrm>
            <a:off x="3317917" y="688749"/>
            <a:ext cx="4714832" cy="5480504"/>
          </a:xfrm>
        </p:spPr>
        <p:txBody>
          <a:bodyPr anchor="ctr">
            <a:normAutofit/>
          </a:bodyPr>
          <a:lstStyle/>
          <a:p>
            <a:pPr eaLnBrk="1" hangingPunct="1"/>
            <a:r>
              <a:rPr lang="en-US" altLang="en-US" dirty="0">
                <a:solidFill>
                  <a:srgbClr val="FFFF00"/>
                </a:solidFill>
              </a:rPr>
              <a:t>Phishing</a:t>
            </a:r>
          </a:p>
          <a:p>
            <a:pPr lvl="1" eaLnBrk="1" hangingPunct="1"/>
            <a:r>
              <a:rPr lang="en-US" altLang="en-US" sz="2400" dirty="0">
                <a:solidFill>
                  <a:schemeClr val="tx1">
                    <a:lumMod val="95000"/>
                  </a:schemeClr>
                </a:solidFill>
              </a:rPr>
              <a:t>Stealing personal identity data by tricking users into entering information on a counterfeit Web site</a:t>
            </a:r>
          </a:p>
          <a:p>
            <a:pPr eaLnBrk="1" hangingPunct="1"/>
            <a:r>
              <a:rPr lang="en-US" altLang="en-US" dirty="0">
                <a:solidFill>
                  <a:srgbClr val="FFFF00"/>
                </a:solidFill>
              </a:rPr>
              <a:t>Spyware</a:t>
            </a:r>
          </a:p>
          <a:p>
            <a:pPr lvl="1" eaLnBrk="1" hangingPunct="1"/>
            <a:r>
              <a:rPr lang="en-US" altLang="en-US" sz="2400" dirty="0">
                <a:solidFill>
                  <a:schemeClr val="tx1">
                    <a:lumMod val="95000"/>
                  </a:schemeClr>
                </a:solidFill>
              </a:rPr>
              <a:t>Keystroke-logging software</a:t>
            </a:r>
          </a:p>
          <a:p>
            <a:pPr lvl="1" eaLnBrk="1" hangingPunct="1"/>
            <a:r>
              <a:rPr lang="en-US" altLang="en-US" sz="2400" dirty="0">
                <a:solidFill>
                  <a:schemeClr val="tx1">
                    <a:lumMod val="95000"/>
                  </a:schemeClr>
                </a:solidFill>
              </a:rPr>
              <a:t>Enables the capture of: </a:t>
            </a:r>
          </a:p>
          <a:p>
            <a:pPr lvl="2" eaLnBrk="1" hangingPunct="1"/>
            <a:r>
              <a:rPr lang="en-US" altLang="en-US" sz="2400" dirty="0">
                <a:solidFill>
                  <a:schemeClr val="tx1">
                    <a:lumMod val="95000"/>
                  </a:schemeClr>
                </a:solidFill>
              </a:rPr>
              <a:t>Account usernames</a:t>
            </a:r>
          </a:p>
          <a:p>
            <a:pPr lvl="2" eaLnBrk="1" hangingPunct="1"/>
            <a:r>
              <a:rPr lang="en-US" altLang="en-US" sz="2400" dirty="0">
                <a:solidFill>
                  <a:schemeClr val="tx1">
                    <a:lumMod val="95000"/>
                  </a:schemeClr>
                </a:solidFill>
              </a:rPr>
              <a:t>Passwords</a:t>
            </a:r>
          </a:p>
          <a:p>
            <a:pPr lvl="2" eaLnBrk="1" hangingPunct="1"/>
            <a:r>
              <a:rPr lang="en-US" altLang="en-US" sz="2400" dirty="0">
                <a:solidFill>
                  <a:schemeClr val="tx1">
                    <a:lumMod val="95000"/>
                  </a:schemeClr>
                </a:solidFill>
              </a:rPr>
              <a:t>Credit card numbers</a:t>
            </a:r>
          </a:p>
          <a:p>
            <a:pPr lvl="2" eaLnBrk="1" hangingPunct="1"/>
            <a:r>
              <a:rPr lang="en-US" altLang="en-US" sz="2400" dirty="0">
                <a:solidFill>
                  <a:schemeClr val="tx1">
                    <a:lumMod val="95000"/>
                  </a:schemeClr>
                </a:solidFill>
              </a:rPr>
              <a:t>Other sensitive information</a:t>
            </a:r>
          </a:p>
          <a:p>
            <a:pPr lvl="1" eaLnBrk="1" hangingPunct="1"/>
            <a:r>
              <a:rPr lang="en-US" altLang="en-US" sz="2400" dirty="0">
                <a:solidFill>
                  <a:schemeClr val="tx1">
                    <a:lumMod val="95000"/>
                  </a:schemeClr>
                </a:solidFill>
              </a:rPr>
              <a:t>Operates even if infected computer is not online</a:t>
            </a:r>
          </a:p>
        </p:txBody>
      </p:sp>
      <p:sp>
        <p:nvSpPr>
          <p:cNvPr id="7" name="Footer Placeholder 3">
            <a:extLst>
              <a:ext uri="{FF2B5EF4-FFF2-40B4-BE49-F238E27FC236}">
                <a16:creationId xmlns:a16="http://schemas.microsoft.com/office/drawing/2014/main" id="{DCFB37E7-7620-4230-8FE4-6FBF791543B0}"/>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a:extLst>
              <a:ext uri="{FF2B5EF4-FFF2-40B4-BE49-F238E27FC236}">
                <a16:creationId xmlns:a16="http://schemas.microsoft.com/office/drawing/2014/main" id="{71A47D0F-5AEE-4CAD-BE66-A5A3A7F814F4}"/>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a:solidFill>
                  <a:srgbClr val="F2F2F2"/>
                </a:solidFill>
              </a:rPr>
              <a:t>Identity Theft (cont’d.)</a:t>
            </a:r>
          </a:p>
        </p:txBody>
      </p:sp>
      <p:sp>
        <p:nvSpPr>
          <p:cNvPr id="52227" name="Rectangle 3">
            <a:extLst>
              <a:ext uri="{FF2B5EF4-FFF2-40B4-BE49-F238E27FC236}">
                <a16:creationId xmlns:a16="http://schemas.microsoft.com/office/drawing/2014/main" id="{ED95E8F8-EDF0-40BD-88AA-BCECC0F353DA}"/>
              </a:ext>
            </a:extLst>
          </p:cNvPr>
          <p:cNvSpPr>
            <a:spLocks noGrp="1" noChangeArrowheads="1"/>
          </p:cNvSpPr>
          <p:nvPr>
            <p:ph idx="1"/>
          </p:nvPr>
        </p:nvSpPr>
        <p:spPr>
          <a:xfrm>
            <a:off x="3317917" y="688749"/>
            <a:ext cx="4714832" cy="5480504"/>
          </a:xfrm>
        </p:spPr>
        <p:txBody>
          <a:bodyPr anchor="ctr">
            <a:normAutofit/>
          </a:bodyPr>
          <a:lstStyle/>
          <a:p>
            <a:pPr eaLnBrk="1" hangingPunct="1"/>
            <a:r>
              <a:rPr lang="en-US" altLang="en-US" dirty="0">
                <a:solidFill>
                  <a:schemeClr val="tx1">
                    <a:lumMod val="95000"/>
                  </a:schemeClr>
                </a:solidFill>
              </a:rPr>
              <a:t>Identity Theft and Assumption Deterrence Act of </a:t>
            </a:r>
            <a:r>
              <a:rPr lang="en-US" altLang="en-US" dirty="0">
                <a:solidFill>
                  <a:srgbClr val="FFFF00"/>
                </a:solidFill>
              </a:rPr>
              <a:t>1998</a:t>
            </a:r>
            <a:r>
              <a:rPr lang="en-US" altLang="en-US" dirty="0">
                <a:solidFill>
                  <a:schemeClr val="tx1">
                    <a:lumMod val="95000"/>
                  </a:schemeClr>
                </a:solidFill>
              </a:rPr>
              <a:t> was passed to fight fraud</a:t>
            </a:r>
          </a:p>
          <a:p>
            <a:pPr eaLnBrk="1" hangingPunct="1"/>
            <a:endParaRPr lang="en-US" altLang="en-US" dirty="0">
              <a:solidFill>
                <a:schemeClr val="tx1">
                  <a:lumMod val="95000"/>
                </a:schemeClr>
              </a:solidFill>
            </a:endParaRPr>
          </a:p>
          <a:p>
            <a:pPr eaLnBrk="1" hangingPunct="1"/>
            <a:r>
              <a:rPr lang="en-US" altLang="en-US" dirty="0">
                <a:solidFill>
                  <a:schemeClr val="tx1">
                    <a:lumMod val="95000"/>
                  </a:schemeClr>
                </a:solidFill>
              </a:rPr>
              <a:t>Identity Theft Monitoring Services</a:t>
            </a:r>
          </a:p>
          <a:p>
            <a:pPr lvl="1" eaLnBrk="1" hangingPunct="1"/>
            <a:r>
              <a:rPr lang="en-US" altLang="en-US" sz="2400" dirty="0">
                <a:solidFill>
                  <a:schemeClr val="tx1">
                    <a:lumMod val="95000"/>
                  </a:schemeClr>
                </a:solidFill>
              </a:rPr>
              <a:t>Monitor the major credit reporting agencies </a:t>
            </a:r>
          </a:p>
          <a:p>
            <a:pPr lvl="1" eaLnBrk="1" hangingPunct="1"/>
            <a:r>
              <a:rPr lang="en-US" altLang="en-US" sz="2400" dirty="0">
                <a:solidFill>
                  <a:schemeClr val="tx1">
                    <a:lumMod val="95000"/>
                  </a:schemeClr>
                </a:solidFill>
              </a:rPr>
              <a:t>Monitor additional databases (financial institutions, utilities, and government’s local databases)</a:t>
            </a:r>
          </a:p>
        </p:txBody>
      </p:sp>
      <p:sp>
        <p:nvSpPr>
          <p:cNvPr id="7" name="Footer Placeholder 3">
            <a:extLst>
              <a:ext uri="{FF2B5EF4-FFF2-40B4-BE49-F238E27FC236}">
                <a16:creationId xmlns:a16="http://schemas.microsoft.com/office/drawing/2014/main" id="{12CE0983-B386-4031-85BE-05BC1DD93C8A}"/>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74" name="Title 1">
            <a:extLst>
              <a:ext uri="{FF2B5EF4-FFF2-40B4-BE49-F238E27FC236}">
                <a16:creationId xmlns:a16="http://schemas.microsoft.com/office/drawing/2014/main" id="{8461F4B4-2AF7-493E-A4C7-27003D489312}"/>
              </a:ext>
            </a:extLst>
          </p:cNvPr>
          <p:cNvSpPr>
            <a:spLocks noGrp="1" noChangeArrowheads="1"/>
          </p:cNvSpPr>
          <p:nvPr>
            <p:ph type="title"/>
          </p:nvPr>
        </p:nvSpPr>
        <p:spPr>
          <a:xfrm>
            <a:off x="628650" y="688748"/>
            <a:ext cx="2141355" cy="5480504"/>
          </a:xfrm>
        </p:spPr>
        <p:txBody>
          <a:bodyPr anchor="ctr">
            <a:normAutofit/>
          </a:bodyPr>
          <a:lstStyle/>
          <a:p>
            <a:r>
              <a:rPr lang="en-US" altLang="en-US" sz="3100" dirty="0">
                <a:solidFill>
                  <a:srgbClr val="FFFF00"/>
                </a:solidFill>
              </a:rPr>
              <a:t>Electronic Discovery</a:t>
            </a:r>
          </a:p>
        </p:txBody>
      </p:sp>
      <p:sp>
        <p:nvSpPr>
          <p:cNvPr id="54275" name="Content Placeholder 2">
            <a:extLst>
              <a:ext uri="{FF2B5EF4-FFF2-40B4-BE49-F238E27FC236}">
                <a16:creationId xmlns:a16="http://schemas.microsoft.com/office/drawing/2014/main" id="{E01B9435-9F23-4EAA-958E-9833A7E24FBB}"/>
              </a:ext>
            </a:extLst>
          </p:cNvPr>
          <p:cNvSpPr>
            <a:spLocks noGrp="1" noChangeArrowheads="1"/>
          </p:cNvSpPr>
          <p:nvPr>
            <p:ph idx="1"/>
          </p:nvPr>
        </p:nvSpPr>
        <p:spPr>
          <a:xfrm>
            <a:off x="3317917" y="457200"/>
            <a:ext cx="4714832" cy="5712053"/>
          </a:xfrm>
        </p:spPr>
        <p:txBody>
          <a:bodyPr anchor="ctr">
            <a:normAutofit/>
          </a:bodyPr>
          <a:lstStyle/>
          <a:p>
            <a:r>
              <a:rPr lang="en-US" altLang="en-US" dirty="0">
                <a:solidFill>
                  <a:schemeClr val="tx1">
                    <a:lumMod val="95000"/>
                  </a:schemeClr>
                </a:solidFill>
              </a:rPr>
              <a:t>Collection, preparation, review, and production of electronically stored information for use in criminal and civil actions</a:t>
            </a:r>
          </a:p>
          <a:p>
            <a:endParaRPr lang="en-US" altLang="en-US" dirty="0">
              <a:solidFill>
                <a:schemeClr val="tx1">
                  <a:lumMod val="95000"/>
                </a:schemeClr>
              </a:solidFill>
            </a:endParaRPr>
          </a:p>
          <a:p>
            <a:r>
              <a:rPr lang="en-US" altLang="en-US" dirty="0">
                <a:solidFill>
                  <a:schemeClr val="tx1">
                    <a:lumMod val="95000"/>
                  </a:schemeClr>
                </a:solidFill>
              </a:rPr>
              <a:t>Quite likely that information of a private or personal nature will be disclosed during e-discovery</a:t>
            </a:r>
          </a:p>
          <a:p>
            <a:endParaRPr lang="en-US" altLang="en-US" dirty="0">
              <a:solidFill>
                <a:schemeClr val="tx1">
                  <a:lumMod val="95000"/>
                </a:schemeClr>
              </a:solidFill>
            </a:endParaRPr>
          </a:p>
          <a:p>
            <a:r>
              <a:rPr lang="en-US" altLang="en-US" dirty="0">
                <a:solidFill>
                  <a:schemeClr val="tx1">
                    <a:lumMod val="95000"/>
                  </a:schemeClr>
                </a:solidFill>
              </a:rPr>
              <a:t>Federal Rules of Procedure define e-discovery processes</a:t>
            </a:r>
          </a:p>
          <a:p>
            <a:endParaRPr lang="en-US" altLang="en-US" dirty="0">
              <a:solidFill>
                <a:schemeClr val="tx1">
                  <a:lumMod val="95000"/>
                </a:schemeClr>
              </a:solidFill>
            </a:endParaRPr>
          </a:p>
          <a:p>
            <a:r>
              <a:rPr lang="en-US" altLang="en-US" dirty="0">
                <a:solidFill>
                  <a:schemeClr val="tx1">
                    <a:lumMod val="95000"/>
                  </a:schemeClr>
                </a:solidFill>
              </a:rPr>
              <a:t>E-discovery is complicated and requires extensive time to collect, prepare, and review data</a:t>
            </a:r>
          </a:p>
        </p:txBody>
      </p:sp>
      <p:sp>
        <p:nvSpPr>
          <p:cNvPr id="7" name="Footer Placeholder 3">
            <a:extLst>
              <a:ext uri="{FF2B5EF4-FFF2-40B4-BE49-F238E27FC236}">
                <a16:creationId xmlns:a16="http://schemas.microsoft.com/office/drawing/2014/main" id="{F73D2B8E-F5BB-49A3-A86B-5AC31AC0AA15}"/>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a:extLst>
              <a:ext uri="{FF2B5EF4-FFF2-40B4-BE49-F238E27FC236}">
                <a16:creationId xmlns:a16="http://schemas.microsoft.com/office/drawing/2014/main" id="{DA88FC39-42A1-4046-8A90-A10CA8694467}"/>
              </a:ext>
            </a:extLst>
          </p:cNvPr>
          <p:cNvSpPr>
            <a:spLocks noGrp="1" noChangeArrowheads="1"/>
          </p:cNvSpPr>
          <p:nvPr>
            <p:ph type="title"/>
          </p:nvPr>
        </p:nvSpPr>
        <p:spPr>
          <a:xfrm>
            <a:off x="628650" y="688748"/>
            <a:ext cx="2141355" cy="5480504"/>
          </a:xfrm>
        </p:spPr>
        <p:txBody>
          <a:bodyPr anchor="ctr">
            <a:normAutofit/>
          </a:bodyPr>
          <a:lstStyle/>
          <a:p>
            <a:r>
              <a:rPr lang="en-US" altLang="en-US" sz="3100" dirty="0">
                <a:solidFill>
                  <a:srgbClr val="FFFF00"/>
                </a:solidFill>
              </a:rPr>
              <a:t>Electronic Discovery (cont’d.)</a:t>
            </a:r>
          </a:p>
        </p:txBody>
      </p:sp>
      <p:sp>
        <p:nvSpPr>
          <p:cNvPr id="55299" name="Content Placeholder 2">
            <a:extLst>
              <a:ext uri="{FF2B5EF4-FFF2-40B4-BE49-F238E27FC236}">
                <a16:creationId xmlns:a16="http://schemas.microsoft.com/office/drawing/2014/main" id="{20B11F64-DA0C-496C-A99D-D131CE9CBA43}"/>
              </a:ext>
            </a:extLst>
          </p:cNvPr>
          <p:cNvSpPr>
            <a:spLocks noGrp="1" noChangeArrowheads="1"/>
          </p:cNvSpPr>
          <p:nvPr>
            <p:ph idx="1"/>
          </p:nvPr>
        </p:nvSpPr>
        <p:spPr>
          <a:xfrm>
            <a:off x="3317917" y="457200"/>
            <a:ext cx="4714832" cy="5712053"/>
          </a:xfrm>
        </p:spPr>
        <p:txBody>
          <a:bodyPr anchor="ctr">
            <a:normAutofit/>
          </a:bodyPr>
          <a:lstStyle/>
          <a:p>
            <a:r>
              <a:rPr lang="en-US" altLang="en-US" dirty="0">
                <a:solidFill>
                  <a:schemeClr val="tx1">
                    <a:lumMod val="95000"/>
                  </a:schemeClr>
                </a:solidFill>
              </a:rPr>
              <a:t>Raises many ethical issues:</a:t>
            </a:r>
          </a:p>
          <a:p>
            <a:pPr marL="0" indent="0">
              <a:buNone/>
            </a:pPr>
            <a:endParaRPr lang="en-US" altLang="en-US" dirty="0">
              <a:solidFill>
                <a:schemeClr val="tx1">
                  <a:lumMod val="95000"/>
                </a:schemeClr>
              </a:solidFill>
            </a:endParaRPr>
          </a:p>
          <a:p>
            <a:pPr lvl="1"/>
            <a:r>
              <a:rPr lang="en-US" altLang="en-US" sz="2400" dirty="0">
                <a:solidFill>
                  <a:schemeClr val="tx1">
                    <a:lumMod val="95000"/>
                  </a:schemeClr>
                </a:solidFill>
              </a:rPr>
              <a:t>Should an organization attempt to destroy or conceal incriminating evidence?</a:t>
            </a:r>
          </a:p>
          <a:p>
            <a:pPr lvl="1"/>
            <a:endParaRPr lang="en-US" altLang="en-US" sz="2400" dirty="0">
              <a:solidFill>
                <a:schemeClr val="tx1">
                  <a:lumMod val="95000"/>
                </a:schemeClr>
              </a:solidFill>
            </a:endParaRPr>
          </a:p>
          <a:p>
            <a:pPr lvl="1"/>
            <a:r>
              <a:rPr lang="en-US" altLang="en-US" sz="2400" dirty="0">
                <a:solidFill>
                  <a:schemeClr val="tx1">
                    <a:lumMod val="95000"/>
                  </a:schemeClr>
                </a:solidFill>
              </a:rPr>
              <a:t>To what degree must an organization be proactive and thorough in providing evidence?</a:t>
            </a:r>
          </a:p>
          <a:p>
            <a:pPr lvl="1"/>
            <a:endParaRPr lang="en-US" altLang="en-US" sz="2400" dirty="0">
              <a:solidFill>
                <a:schemeClr val="tx1">
                  <a:lumMod val="95000"/>
                </a:schemeClr>
              </a:solidFill>
            </a:endParaRPr>
          </a:p>
          <a:p>
            <a:pPr lvl="1"/>
            <a:r>
              <a:rPr lang="en-US" altLang="en-US" sz="2400" dirty="0">
                <a:solidFill>
                  <a:schemeClr val="tx1">
                    <a:lumMod val="95000"/>
                  </a:schemeClr>
                </a:solidFill>
              </a:rPr>
              <a:t>Should an organization attempt to “bury” incriminating evidence in a mountain of trivial, routine data?</a:t>
            </a:r>
          </a:p>
        </p:txBody>
      </p:sp>
      <p:sp>
        <p:nvSpPr>
          <p:cNvPr id="7" name="Footer Placeholder 3">
            <a:extLst>
              <a:ext uri="{FF2B5EF4-FFF2-40B4-BE49-F238E27FC236}">
                <a16:creationId xmlns:a16="http://schemas.microsoft.com/office/drawing/2014/main" id="{B7034D72-2F7D-4B1C-A376-B7E10031C9A1}"/>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22" name="Rectangle 2">
            <a:extLst>
              <a:ext uri="{FF2B5EF4-FFF2-40B4-BE49-F238E27FC236}">
                <a16:creationId xmlns:a16="http://schemas.microsoft.com/office/drawing/2014/main" id="{6B63A135-114C-457B-B932-E2FAF6A81DF7}"/>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dirty="0">
                <a:solidFill>
                  <a:srgbClr val="00B050"/>
                </a:solidFill>
              </a:rPr>
              <a:t>Consumer Profiling</a:t>
            </a:r>
          </a:p>
        </p:txBody>
      </p:sp>
      <p:sp>
        <p:nvSpPr>
          <p:cNvPr id="56323" name="Rectangle 3">
            <a:extLst>
              <a:ext uri="{FF2B5EF4-FFF2-40B4-BE49-F238E27FC236}">
                <a16:creationId xmlns:a16="http://schemas.microsoft.com/office/drawing/2014/main" id="{8DDCF162-B620-4760-AA98-5CAD138B38FF}"/>
              </a:ext>
            </a:extLst>
          </p:cNvPr>
          <p:cNvSpPr>
            <a:spLocks noGrp="1" noChangeArrowheads="1"/>
          </p:cNvSpPr>
          <p:nvPr>
            <p:ph idx="1"/>
          </p:nvPr>
        </p:nvSpPr>
        <p:spPr>
          <a:xfrm>
            <a:off x="3317916" y="533400"/>
            <a:ext cx="5197433" cy="5635853"/>
          </a:xfrm>
        </p:spPr>
        <p:txBody>
          <a:bodyPr anchor="ctr">
            <a:normAutofit/>
          </a:bodyPr>
          <a:lstStyle/>
          <a:p>
            <a:pPr eaLnBrk="1" hangingPunct="1"/>
            <a:r>
              <a:rPr lang="en-US" altLang="en-US" dirty="0">
                <a:solidFill>
                  <a:schemeClr val="tx1">
                    <a:lumMod val="95000"/>
                  </a:schemeClr>
                </a:solidFill>
              </a:rPr>
              <a:t>Companies openly collect personal information about Internet users</a:t>
            </a:r>
          </a:p>
          <a:p>
            <a:pPr eaLnBrk="1" hangingPunct="1"/>
            <a:endParaRPr lang="en-US" altLang="en-US" dirty="0">
              <a:solidFill>
                <a:schemeClr val="tx1">
                  <a:lumMod val="95000"/>
                </a:schemeClr>
              </a:solidFill>
            </a:endParaRPr>
          </a:p>
          <a:p>
            <a:pPr eaLnBrk="1" hangingPunct="1"/>
            <a:r>
              <a:rPr lang="en-US" altLang="en-US" dirty="0">
                <a:solidFill>
                  <a:srgbClr val="FFFF00"/>
                </a:solidFill>
              </a:rPr>
              <a:t>Cookies</a:t>
            </a:r>
          </a:p>
          <a:p>
            <a:pPr lvl="1" eaLnBrk="1" hangingPunct="1"/>
            <a:r>
              <a:rPr lang="en-US" altLang="en-US" sz="2400" dirty="0">
                <a:solidFill>
                  <a:schemeClr val="tx1">
                    <a:lumMod val="95000"/>
                  </a:schemeClr>
                </a:solidFill>
              </a:rPr>
              <a:t>Text files that a Web site can download to visitors’ hard drives so that it can identify visitors later</a:t>
            </a:r>
          </a:p>
          <a:p>
            <a:pPr lvl="1" eaLnBrk="1" hangingPunct="1"/>
            <a:endParaRPr lang="en-US" altLang="en-US" sz="2400" dirty="0">
              <a:solidFill>
                <a:schemeClr val="tx1">
                  <a:lumMod val="95000"/>
                </a:schemeClr>
              </a:solidFill>
            </a:endParaRPr>
          </a:p>
          <a:p>
            <a:pPr lvl="1" eaLnBrk="1" hangingPunct="1"/>
            <a:r>
              <a:rPr lang="en-US" altLang="en-US" sz="2400" dirty="0">
                <a:solidFill>
                  <a:schemeClr val="tx1">
                    <a:lumMod val="95000"/>
                  </a:schemeClr>
                </a:solidFill>
              </a:rPr>
              <a:t>Tracking software analyzes browsing habits</a:t>
            </a:r>
          </a:p>
          <a:p>
            <a:pPr lvl="1" eaLnBrk="1" hangingPunct="1"/>
            <a:endParaRPr lang="en-US" altLang="en-US" sz="2400" dirty="0">
              <a:solidFill>
                <a:schemeClr val="tx1">
                  <a:lumMod val="95000"/>
                </a:schemeClr>
              </a:solidFill>
            </a:endParaRPr>
          </a:p>
          <a:p>
            <a:pPr lvl="1" eaLnBrk="1" hangingPunct="1"/>
            <a:r>
              <a:rPr lang="en-US" altLang="en-US" sz="2400" dirty="0">
                <a:solidFill>
                  <a:schemeClr val="tx1">
                    <a:lumMod val="95000"/>
                  </a:schemeClr>
                </a:solidFill>
              </a:rPr>
              <a:t>Similar controversial methods are used outside the Web environment</a:t>
            </a:r>
          </a:p>
        </p:txBody>
      </p:sp>
      <p:sp>
        <p:nvSpPr>
          <p:cNvPr id="7" name="Footer Placeholder 3">
            <a:extLst>
              <a:ext uri="{FF2B5EF4-FFF2-40B4-BE49-F238E27FC236}">
                <a16:creationId xmlns:a16="http://schemas.microsoft.com/office/drawing/2014/main" id="{69330D72-0EEA-4770-959B-EFD940F1DE56}"/>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0" name="Rectangle 2">
            <a:extLst>
              <a:ext uri="{FF2B5EF4-FFF2-40B4-BE49-F238E27FC236}">
                <a16:creationId xmlns:a16="http://schemas.microsoft.com/office/drawing/2014/main" id="{425092AF-48F4-485B-A5AE-D25298D8BBBC}"/>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dirty="0">
                <a:solidFill>
                  <a:srgbClr val="00B050"/>
                </a:solidFill>
              </a:rPr>
              <a:t>Consumer Profiling (cont’d.)</a:t>
            </a:r>
          </a:p>
        </p:txBody>
      </p:sp>
      <p:sp>
        <p:nvSpPr>
          <p:cNvPr id="58371" name="Rectangle 3">
            <a:extLst>
              <a:ext uri="{FF2B5EF4-FFF2-40B4-BE49-F238E27FC236}">
                <a16:creationId xmlns:a16="http://schemas.microsoft.com/office/drawing/2014/main" id="{ED03B63D-0657-4B80-B02E-A289C17C483F}"/>
              </a:ext>
            </a:extLst>
          </p:cNvPr>
          <p:cNvSpPr>
            <a:spLocks noGrp="1" noChangeArrowheads="1"/>
          </p:cNvSpPr>
          <p:nvPr>
            <p:ph idx="1"/>
          </p:nvPr>
        </p:nvSpPr>
        <p:spPr>
          <a:xfrm>
            <a:off x="3317916" y="688749"/>
            <a:ext cx="5197433" cy="5480504"/>
          </a:xfrm>
        </p:spPr>
        <p:txBody>
          <a:bodyPr anchor="ctr">
            <a:normAutofit/>
          </a:bodyPr>
          <a:lstStyle/>
          <a:p>
            <a:pPr eaLnBrk="1" hangingPunct="1"/>
            <a:r>
              <a:rPr lang="en-US" altLang="en-US" dirty="0">
                <a:solidFill>
                  <a:srgbClr val="FFFF00"/>
                </a:solidFill>
              </a:rPr>
              <a:t>Aggregating consumer data</a:t>
            </a:r>
          </a:p>
          <a:p>
            <a:pPr lvl="1" eaLnBrk="1" hangingPunct="1"/>
            <a:r>
              <a:rPr lang="en-US" altLang="en-US" sz="2400" dirty="0">
                <a:solidFill>
                  <a:schemeClr val="tx1">
                    <a:lumMod val="95000"/>
                  </a:schemeClr>
                </a:solidFill>
              </a:rPr>
              <a:t>Databases contain a huge amount of consumer behavioral data </a:t>
            </a:r>
          </a:p>
          <a:p>
            <a:pPr lvl="1" eaLnBrk="1" hangingPunct="1"/>
            <a:r>
              <a:rPr lang="en-US" altLang="en-US" sz="2400" dirty="0">
                <a:solidFill>
                  <a:schemeClr val="tx1">
                    <a:lumMod val="95000"/>
                  </a:schemeClr>
                </a:solidFill>
              </a:rPr>
              <a:t>Affiliated Web sites are served by a single advertising network</a:t>
            </a:r>
          </a:p>
          <a:p>
            <a:pPr eaLnBrk="1" hangingPunct="1"/>
            <a:endParaRPr lang="en-US" altLang="en-US" dirty="0">
              <a:solidFill>
                <a:schemeClr val="tx1">
                  <a:lumMod val="95000"/>
                </a:schemeClr>
              </a:solidFill>
            </a:endParaRPr>
          </a:p>
          <a:p>
            <a:pPr eaLnBrk="1" hangingPunct="1"/>
            <a:r>
              <a:rPr lang="en-US" altLang="en-US" dirty="0">
                <a:solidFill>
                  <a:srgbClr val="FFFF00"/>
                </a:solidFill>
              </a:rPr>
              <a:t>Collecting data from Web site visits</a:t>
            </a:r>
          </a:p>
          <a:p>
            <a:pPr lvl="1" eaLnBrk="1" hangingPunct="1"/>
            <a:r>
              <a:rPr lang="en-US" altLang="en-US" sz="2400" dirty="0">
                <a:solidFill>
                  <a:schemeClr val="tx1">
                    <a:lumMod val="95000"/>
                  </a:schemeClr>
                </a:solidFill>
              </a:rPr>
              <a:t>Goal: provide customized service for each consumer</a:t>
            </a:r>
          </a:p>
          <a:p>
            <a:pPr lvl="1" eaLnBrk="1" hangingPunct="1"/>
            <a:r>
              <a:rPr lang="en-US" altLang="en-US" sz="2400" dirty="0">
                <a:solidFill>
                  <a:schemeClr val="tx1">
                    <a:lumMod val="95000"/>
                  </a:schemeClr>
                </a:solidFill>
              </a:rPr>
              <a:t>Types of data collected</a:t>
            </a:r>
          </a:p>
          <a:p>
            <a:pPr lvl="2" eaLnBrk="1" hangingPunct="1"/>
            <a:r>
              <a:rPr lang="en-US" altLang="en-US" sz="2400" dirty="0">
                <a:solidFill>
                  <a:schemeClr val="tx1">
                    <a:lumMod val="95000"/>
                  </a:schemeClr>
                </a:solidFill>
              </a:rPr>
              <a:t>GET data</a:t>
            </a:r>
          </a:p>
          <a:p>
            <a:pPr lvl="2" eaLnBrk="1" hangingPunct="1"/>
            <a:r>
              <a:rPr lang="en-US" altLang="en-US" sz="2400" dirty="0">
                <a:solidFill>
                  <a:schemeClr val="tx1">
                    <a:lumMod val="95000"/>
                  </a:schemeClr>
                </a:solidFill>
              </a:rPr>
              <a:t>POST data</a:t>
            </a:r>
          </a:p>
          <a:p>
            <a:pPr lvl="2" eaLnBrk="1" hangingPunct="1"/>
            <a:r>
              <a:rPr lang="en-US" altLang="en-US" sz="2400" dirty="0">
                <a:solidFill>
                  <a:schemeClr val="tx1">
                    <a:lumMod val="95000"/>
                  </a:schemeClr>
                </a:solidFill>
              </a:rPr>
              <a:t>Click-stream data</a:t>
            </a:r>
          </a:p>
          <a:p>
            <a:pPr lvl="1" eaLnBrk="1" hangingPunct="1"/>
            <a:endParaRPr lang="en-US" altLang="en-US" sz="2400" dirty="0">
              <a:solidFill>
                <a:schemeClr val="tx1">
                  <a:lumMod val="95000"/>
                </a:schemeClr>
              </a:solidFill>
            </a:endParaRPr>
          </a:p>
        </p:txBody>
      </p:sp>
      <p:sp>
        <p:nvSpPr>
          <p:cNvPr id="7" name="Footer Placeholder 3">
            <a:extLst>
              <a:ext uri="{FF2B5EF4-FFF2-40B4-BE49-F238E27FC236}">
                <a16:creationId xmlns:a16="http://schemas.microsoft.com/office/drawing/2014/main" id="{8AB335E4-1218-4663-922A-A7F86E52F235}"/>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a:extLst>
              <a:ext uri="{FF2B5EF4-FFF2-40B4-BE49-F238E27FC236}">
                <a16:creationId xmlns:a16="http://schemas.microsoft.com/office/drawing/2014/main" id="{0773AB31-3EA2-449E-9408-B71114433CBE}"/>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dirty="0">
                <a:solidFill>
                  <a:srgbClr val="00B050"/>
                </a:solidFill>
              </a:rPr>
              <a:t>Consumer Profiling (cont’d.)</a:t>
            </a:r>
          </a:p>
        </p:txBody>
      </p:sp>
      <p:sp>
        <p:nvSpPr>
          <p:cNvPr id="60419" name="Rectangle 3">
            <a:extLst>
              <a:ext uri="{FF2B5EF4-FFF2-40B4-BE49-F238E27FC236}">
                <a16:creationId xmlns:a16="http://schemas.microsoft.com/office/drawing/2014/main" id="{20A1CAB5-8FDA-4020-B73C-1660FB8CDE29}"/>
              </a:ext>
            </a:extLst>
          </p:cNvPr>
          <p:cNvSpPr>
            <a:spLocks noGrp="1" noChangeArrowheads="1"/>
          </p:cNvSpPr>
          <p:nvPr>
            <p:ph idx="1"/>
          </p:nvPr>
        </p:nvSpPr>
        <p:spPr>
          <a:xfrm>
            <a:off x="3317917" y="688749"/>
            <a:ext cx="4714832" cy="5480504"/>
          </a:xfrm>
        </p:spPr>
        <p:txBody>
          <a:bodyPr anchor="ctr">
            <a:normAutofit/>
          </a:bodyPr>
          <a:lstStyle/>
          <a:p>
            <a:pPr eaLnBrk="1" hangingPunct="1"/>
            <a:r>
              <a:rPr lang="en-US" altLang="en-US" dirty="0">
                <a:solidFill>
                  <a:schemeClr val="tx1">
                    <a:lumMod val="95000"/>
                  </a:schemeClr>
                </a:solidFill>
              </a:rPr>
              <a:t>Four ways to limit or stop the deposit of cookies on hard drives</a:t>
            </a:r>
          </a:p>
          <a:p>
            <a:pPr marL="0" indent="0" eaLnBrk="1" hangingPunct="1">
              <a:buNone/>
            </a:pPr>
            <a:endParaRPr lang="en-US" altLang="en-US" dirty="0">
              <a:solidFill>
                <a:schemeClr val="tx1">
                  <a:lumMod val="95000"/>
                </a:schemeClr>
              </a:solidFill>
            </a:endParaRPr>
          </a:p>
          <a:p>
            <a:pPr marL="800100" lvl="1" indent="-457200" eaLnBrk="1" hangingPunct="1">
              <a:buFont typeface="+mj-lt"/>
              <a:buAutoNum type="arabicPeriod"/>
            </a:pPr>
            <a:r>
              <a:rPr lang="en-US" altLang="en-US" sz="2400" dirty="0">
                <a:solidFill>
                  <a:schemeClr val="tx1">
                    <a:lumMod val="95000"/>
                  </a:schemeClr>
                </a:solidFill>
              </a:rPr>
              <a:t>Set the browser to limit or stop cookies</a:t>
            </a:r>
          </a:p>
          <a:p>
            <a:pPr marL="800100" lvl="1" indent="-457200" eaLnBrk="1" hangingPunct="1">
              <a:buFont typeface="+mj-lt"/>
              <a:buAutoNum type="arabicPeriod"/>
            </a:pPr>
            <a:r>
              <a:rPr lang="en-US" altLang="en-US" sz="2400" dirty="0">
                <a:solidFill>
                  <a:schemeClr val="tx1">
                    <a:lumMod val="95000"/>
                  </a:schemeClr>
                </a:solidFill>
              </a:rPr>
              <a:t>Manually delete them from the hard drive</a:t>
            </a:r>
          </a:p>
          <a:p>
            <a:pPr marL="800100" lvl="1" indent="-457200" eaLnBrk="1" hangingPunct="1">
              <a:buFont typeface="+mj-lt"/>
              <a:buAutoNum type="arabicPeriod"/>
            </a:pPr>
            <a:r>
              <a:rPr lang="en-US" altLang="en-US" sz="2400" dirty="0">
                <a:solidFill>
                  <a:schemeClr val="tx1">
                    <a:lumMod val="95000"/>
                  </a:schemeClr>
                </a:solidFill>
              </a:rPr>
              <a:t>Download and install a cookie-management program </a:t>
            </a:r>
          </a:p>
          <a:p>
            <a:pPr marL="800100" lvl="1" indent="-457200" eaLnBrk="1" hangingPunct="1">
              <a:buFont typeface="+mj-lt"/>
              <a:buAutoNum type="arabicPeriod"/>
            </a:pPr>
            <a:r>
              <a:rPr lang="en-US" altLang="en-US" sz="2400" dirty="0">
                <a:solidFill>
                  <a:schemeClr val="tx1">
                    <a:lumMod val="95000"/>
                  </a:schemeClr>
                </a:solidFill>
              </a:rPr>
              <a:t>Use anonymous browsing programs that don’t accept cookies</a:t>
            </a:r>
          </a:p>
        </p:txBody>
      </p:sp>
      <p:sp>
        <p:nvSpPr>
          <p:cNvPr id="7" name="Footer Placeholder 3">
            <a:extLst>
              <a:ext uri="{FF2B5EF4-FFF2-40B4-BE49-F238E27FC236}">
                <a16:creationId xmlns:a16="http://schemas.microsoft.com/office/drawing/2014/main" id="{12BE3C44-4E96-4400-8A76-8D53E57E4AA0}"/>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66" name="Rectangle 2">
            <a:extLst>
              <a:ext uri="{FF2B5EF4-FFF2-40B4-BE49-F238E27FC236}">
                <a16:creationId xmlns:a16="http://schemas.microsoft.com/office/drawing/2014/main" id="{D3FC55A8-8339-4A1F-8481-79499664FE52}"/>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3100" dirty="0">
                <a:solidFill>
                  <a:srgbClr val="00B0F0"/>
                </a:solidFill>
              </a:rPr>
              <a:t>Workplace Monitoring</a:t>
            </a:r>
          </a:p>
        </p:txBody>
      </p:sp>
      <p:sp>
        <p:nvSpPr>
          <p:cNvPr id="62467" name="Rectangle 3">
            <a:extLst>
              <a:ext uri="{FF2B5EF4-FFF2-40B4-BE49-F238E27FC236}">
                <a16:creationId xmlns:a16="http://schemas.microsoft.com/office/drawing/2014/main" id="{AD119272-00CE-4D3B-9F9C-1191FEAFB2AE}"/>
              </a:ext>
            </a:extLst>
          </p:cNvPr>
          <p:cNvSpPr>
            <a:spLocks noGrp="1" noChangeArrowheads="1"/>
          </p:cNvSpPr>
          <p:nvPr>
            <p:ph idx="1"/>
          </p:nvPr>
        </p:nvSpPr>
        <p:spPr>
          <a:xfrm>
            <a:off x="3317916" y="688749"/>
            <a:ext cx="5197433" cy="5480504"/>
          </a:xfrm>
        </p:spPr>
        <p:txBody>
          <a:bodyPr anchor="ctr">
            <a:normAutofit/>
          </a:bodyPr>
          <a:lstStyle/>
          <a:p>
            <a:pPr eaLnBrk="1" hangingPunct="1"/>
            <a:r>
              <a:rPr lang="en-US" altLang="en-US" dirty="0">
                <a:solidFill>
                  <a:schemeClr val="tx1">
                    <a:lumMod val="95000"/>
                  </a:schemeClr>
                </a:solidFill>
              </a:rPr>
              <a:t>Employers monitor workers </a:t>
            </a:r>
          </a:p>
          <a:p>
            <a:pPr lvl="1" eaLnBrk="1" hangingPunct="1"/>
            <a:r>
              <a:rPr lang="en-US" altLang="en-US" sz="2400" dirty="0">
                <a:solidFill>
                  <a:schemeClr val="tx1">
                    <a:lumMod val="95000"/>
                  </a:schemeClr>
                </a:solidFill>
              </a:rPr>
              <a:t>Protect against employee abuses that reduce worker productivity or expose employer to harassment lawsuits</a:t>
            </a:r>
          </a:p>
          <a:p>
            <a:pPr eaLnBrk="1" hangingPunct="1"/>
            <a:r>
              <a:rPr lang="en-US" altLang="en-US" dirty="0">
                <a:solidFill>
                  <a:schemeClr val="tx1">
                    <a:lumMod val="95000"/>
                  </a:schemeClr>
                </a:solidFill>
              </a:rPr>
              <a:t>Fourth Amendment cannot be used to limit how a private employer treats its employees</a:t>
            </a:r>
          </a:p>
          <a:p>
            <a:pPr lvl="1" eaLnBrk="1" hangingPunct="1"/>
            <a:r>
              <a:rPr lang="en-US" altLang="en-US" sz="2400" dirty="0">
                <a:solidFill>
                  <a:schemeClr val="tx1">
                    <a:lumMod val="95000"/>
                  </a:schemeClr>
                </a:solidFill>
              </a:rPr>
              <a:t>Public-sector employees have far greater privacy rights than in the private industry</a:t>
            </a:r>
          </a:p>
          <a:p>
            <a:pPr eaLnBrk="1" hangingPunct="1"/>
            <a:r>
              <a:rPr lang="en-US" altLang="en-US" dirty="0">
                <a:solidFill>
                  <a:schemeClr val="tx1">
                    <a:lumMod val="95000"/>
                  </a:schemeClr>
                </a:solidFill>
              </a:rPr>
              <a:t>Privacy advocates want federal legislation </a:t>
            </a:r>
          </a:p>
          <a:p>
            <a:pPr lvl="1" eaLnBrk="1" hangingPunct="1"/>
            <a:r>
              <a:rPr lang="en-US" altLang="en-US" sz="2400" dirty="0">
                <a:solidFill>
                  <a:schemeClr val="tx1">
                    <a:lumMod val="95000"/>
                  </a:schemeClr>
                </a:solidFill>
              </a:rPr>
              <a:t>To keep employers from infringing upon privacy rights of employees</a:t>
            </a:r>
          </a:p>
        </p:txBody>
      </p:sp>
      <p:sp>
        <p:nvSpPr>
          <p:cNvPr id="7" name="Footer Placeholder 3">
            <a:extLst>
              <a:ext uri="{FF2B5EF4-FFF2-40B4-BE49-F238E27FC236}">
                <a16:creationId xmlns:a16="http://schemas.microsoft.com/office/drawing/2014/main" id="{11B71275-B25F-412D-981C-BA79D4ED227C}"/>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14" name="Rectangle 2">
            <a:extLst>
              <a:ext uri="{FF2B5EF4-FFF2-40B4-BE49-F238E27FC236}">
                <a16:creationId xmlns:a16="http://schemas.microsoft.com/office/drawing/2014/main" id="{B2455F66-484E-4EFC-B882-6921BFBD457A}"/>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2900" dirty="0">
                <a:solidFill>
                  <a:schemeClr val="accent3">
                    <a:lumMod val="60000"/>
                    <a:lumOff val="40000"/>
                  </a:schemeClr>
                </a:solidFill>
              </a:rPr>
              <a:t>Advanced Surveillance Technology</a:t>
            </a:r>
          </a:p>
        </p:txBody>
      </p:sp>
      <p:sp>
        <p:nvSpPr>
          <p:cNvPr id="64515" name="Rectangle 3">
            <a:extLst>
              <a:ext uri="{FF2B5EF4-FFF2-40B4-BE49-F238E27FC236}">
                <a16:creationId xmlns:a16="http://schemas.microsoft.com/office/drawing/2014/main" id="{343861FB-7F3E-4C2A-A33C-CD6BE7DE50B6}"/>
              </a:ext>
            </a:extLst>
          </p:cNvPr>
          <p:cNvSpPr>
            <a:spLocks noGrp="1" noChangeArrowheads="1"/>
          </p:cNvSpPr>
          <p:nvPr>
            <p:ph idx="1"/>
          </p:nvPr>
        </p:nvSpPr>
        <p:spPr>
          <a:xfrm>
            <a:off x="3317916" y="381000"/>
            <a:ext cx="5197433" cy="5788253"/>
          </a:xfrm>
        </p:spPr>
        <p:txBody>
          <a:bodyPr anchor="ctr">
            <a:normAutofit/>
          </a:bodyPr>
          <a:lstStyle/>
          <a:p>
            <a:pPr eaLnBrk="1" hangingPunct="1"/>
            <a:r>
              <a:rPr lang="en-US" altLang="en-US" dirty="0">
                <a:solidFill>
                  <a:srgbClr val="FFFF00"/>
                </a:solidFill>
              </a:rPr>
              <a:t>Camera surveillance</a:t>
            </a:r>
          </a:p>
          <a:p>
            <a:pPr lvl="1" eaLnBrk="1" hangingPunct="1"/>
            <a:r>
              <a:rPr lang="en-US" altLang="en-US" sz="2400" dirty="0">
                <a:solidFill>
                  <a:schemeClr val="tx1">
                    <a:lumMod val="95000"/>
                  </a:schemeClr>
                </a:solidFill>
              </a:rPr>
              <a:t>Many cities plan to expand surveillance systems</a:t>
            </a:r>
          </a:p>
          <a:p>
            <a:pPr lvl="1" eaLnBrk="1" hangingPunct="1"/>
            <a:r>
              <a:rPr lang="en-US" altLang="en-US" sz="2400" dirty="0">
                <a:solidFill>
                  <a:schemeClr val="tx1">
                    <a:lumMod val="95000"/>
                  </a:schemeClr>
                </a:solidFill>
              </a:rPr>
              <a:t>Advocates argue people have no expectation of privacy in a public place</a:t>
            </a:r>
          </a:p>
          <a:p>
            <a:pPr lvl="1" eaLnBrk="1" hangingPunct="1"/>
            <a:r>
              <a:rPr lang="en-US" altLang="en-US" sz="2400" dirty="0">
                <a:solidFill>
                  <a:schemeClr val="tx1">
                    <a:lumMod val="95000"/>
                  </a:schemeClr>
                </a:solidFill>
              </a:rPr>
              <a:t>Critics concerned about potential for abuse</a:t>
            </a:r>
          </a:p>
          <a:p>
            <a:pPr lvl="1" eaLnBrk="1" hangingPunct="1"/>
            <a:endParaRPr lang="en-US" altLang="en-US" sz="2400" dirty="0">
              <a:solidFill>
                <a:schemeClr val="tx1">
                  <a:lumMod val="95000"/>
                </a:schemeClr>
              </a:solidFill>
            </a:endParaRPr>
          </a:p>
          <a:p>
            <a:pPr eaLnBrk="1" hangingPunct="1"/>
            <a:r>
              <a:rPr lang="en-US" altLang="en-US" dirty="0">
                <a:solidFill>
                  <a:srgbClr val="FFFF00"/>
                </a:solidFill>
              </a:rPr>
              <a:t>Global positioning system (GPS) chips</a:t>
            </a:r>
          </a:p>
          <a:p>
            <a:pPr lvl="1" eaLnBrk="1" hangingPunct="1"/>
            <a:r>
              <a:rPr lang="en-US" altLang="en-US" sz="2400" dirty="0">
                <a:solidFill>
                  <a:schemeClr val="tx1">
                    <a:lumMod val="95000"/>
                  </a:schemeClr>
                </a:solidFill>
              </a:rPr>
              <a:t>Placed in many devices</a:t>
            </a:r>
          </a:p>
          <a:p>
            <a:pPr lvl="1" eaLnBrk="1" hangingPunct="1"/>
            <a:r>
              <a:rPr lang="en-US" altLang="en-US" sz="2400" dirty="0">
                <a:solidFill>
                  <a:schemeClr val="tx1">
                    <a:lumMod val="95000"/>
                  </a:schemeClr>
                </a:solidFill>
              </a:rPr>
              <a:t>Precisely locate users</a:t>
            </a:r>
          </a:p>
          <a:p>
            <a:pPr lvl="1" eaLnBrk="1" hangingPunct="1"/>
            <a:r>
              <a:rPr lang="en-US" altLang="en-US" sz="2400" dirty="0">
                <a:solidFill>
                  <a:schemeClr val="tx1">
                    <a:lumMod val="95000"/>
                  </a:schemeClr>
                </a:solidFill>
              </a:rPr>
              <a:t>Banks, retailers, airlines eager to launch new services based on knowledge of consumer location</a:t>
            </a:r>
          </a:p>
        </p:txBody>
      </p:sp>
      <p:sp>
        <p:nvSpPr>
          <p:cNvPr id="7" name="Footer Placeholder 3">
            <a:extLst>
              <a:ext uri="{FF2B5EF4-FFF2-40B4-BE49-F238E27FC236}">
                <a16:creationId xmlns:a16="http://schemas.microsoft.com/office/drawing/2014/main" id="{F70A613D-765A-492B-ABB6-764B9B121E49}"/>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62" name="Rectangle 2">
            <a:extLst>
              <a:ext uri="{FF2B5EF4-FFF2-40B4-BE49-F238E27FC236}">
                <a16:creationId xmlns:a16="http://schemas.microsoft.com/office/drawing/2014/main" id="{B3A973F9-0433-48A7-AD27-3948C6620F25}"/>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2900" dirty="0">
                <a:solidFill>
                  <a:schemeClr val="accent3">
                    <a:lumMod val="60000"/>
                    <a:lumOff val="40000"/>
                  </a:schemeClr>
                </a:solidFill>
              </a:rPr>
              <a:t>Advanced Surveillance Technology</a:t>
            </a:r>
            <a:br>
              <a:rPr lang="en-US" altLang="en-US" sz="2900" dirty="0">
                <a:solidFill>
                  <a:schemeClr val="accent3">
                    <a:lumMod val="60000"/>
                    <a:lumOff val="40000"/>
                  </a:schemeClr>
                </a:solidFill>
              </a:rPr>
            </a:br>
            <a:r>
              <a:rPr lang="en-US" altLang="en-US" sz="2900" dirty="0">
                <a:solidFill>
                  <a:schemeClr val="accent3">
                    <a:lumMod val="60000"/>
                    <a:lumOff val="40000"/>
                  </a:schemeClr>
                </a:solidFill>
              </a:rPr>
              <a:t>(cont’d)</a:t>
            </a:r>
          </a:p>
        </p:txBody>
      </p:sp>
      <p:sp>
        <p:nvSpPr>
          <p:cNvPr id="66563" name="Rectangle 3">
            <a:extLst>
              <a:ext uri="{FF2B5EF4-FFF2-40B4-BE49-F238E27FC236}">
                <a16:creationId xmlns:a16="http://schemas.microsoft.com/office/drawing/2014/main" id="{95C1F32F-1795-45DF-9216-AA5AF3D4111B}"/>
              </a:ext>
            </a:extLst>
          </p:cNvPr>
          <p:cNvSpPr>
            <a:spLocks noGrp="1" noChangeArrowheads="1"/>
          </p:cNvSpPr>
          <p:nvPr>
            <p:ph idx="1"/>
          </p:nvPr>
        </p:nvSpPr>
        <p:spPr>
          <a:xfrm>
            <a:off x="3317916" y="457200"/>
            <a:ext cx="5445083" cy="5712053"/>
          </a:xfrm>
        </p:spPr>
        <p:txBody>
          <a:bodyPr anchor="ctr">
            <a:normAutofit/>
          </a:bodyPr>
          <a:lstStyle/>
          <a:p>
            <a:pPr eaLnBrk="1" hangingPunct="1"/>
            <a:r>
              <a:rPr lang="en-US" altLang="en-US" dirty="0">
                <a:solidFill>
                  <a:srgbClr val="FFFF00"/>
                </a:solidFill>
              </a:rPr>
              <a:t>Vehicle Event Data Recorders (EDR)</a:t>
            </a:r>
          </a:p>
          <a:p>
            <a:pPr lvl="1" eaLnBrk="1" hangingPunct="1"/>
            <a:r>
              <a:rPr lang="en-US" altLang="en-US" sz="2400" dirty="0">
                <a:solidFill>
                  <a:schemeClr val="tx1">
                    <a:lumMod val="95000"/>
                  </a:schemeClr>
                </a:solidFill>
              </a:rPr>
              <a:t>A vehicle event data recorder is a device that records vehicle and occupant data for a few seconds before, during, and after any vehicle crash that is severe enough to deploy the vehicle’s air bags.</a:t>
            </a:r>
          </a:p>
          <a:p>
            <a:pPr marL="342900" lvl="1" indent="0" eaLnBrk="1" hangingPunct="1">
              <a:buNone/>
            </a:pPr>
            <a:endParaRPr lang="en-US" altLang="en-US" sz="2400" dirty="0">
              <a:solidFill>
                <a:schemeClr val="tx1">
                  <a:lumMod val="95000"/>
                </a:schemeClr>
              </a:solidFill>
            </a:endParaRPr>
          </a:p>
          <a:p>
            <a:pPr lvl="1" eaLnBrk="1" hangingPunct="1"/>
            <a:r>
              <a:rPr lang="en-US" altLang="en-US" sz="2400" dirty="0">
                <a:solidFill>
                  <a:schemeClr val="tx1">
                    <a:lumMod val="95000"/>
                  </a:schemeClr>
                </a:solidFill>
              </a:rPr>
              <a:t>Sensors located around the vehicle capture and record information about vehicle speed and acceleration; seat belt usage; air bag deployment; activation of any automatic collision notification system, and driver inputs such as brake, accelerator, and turn signal usage.</a:t>
            </a:r>
          </a:p>
        </p:txBody>
      </p:sp>
      <p:sp>
        <p:nvSpPr>
          <p:cNvPr id="7" name="Footer Placeholder 3">
            <a:extLst>
              <a:ext uri="{FF2B5EF4-FFF2-40B4-BE49-F238E27FC236}">
                <a16:creationId xmlns:a16="http://schemas.microsoft.com/office/drawing/2014/main" id="{C381ADFF-18C4-4376-822D-5368731CA125}"/>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458" name="Rectangle 2">
            <a:extLst>
              <a:ext uri="{FF2B5EF4-FFF2-40B4-BE49-F238E27FC236}">
                <a16:creationId xmlns:a16="http://schemas.microsoft.com/office/drawing/2014/main" id="{10117EF4-C842-43C3-9657-3772411BB767}"/>
              </a:ext>
            </a:extLst>
          </p:cNvPr>
          <p:cNvSpPr>
            <a:spLocks noGrp="1" noChangeArrowheads="1"/>
          </p:cNvSpPr>
          <p:nvPr>
            <p:ph type="title"/>
          </p:nvPr>
        </p:nvSpPr>
        <p:spPr>
          <a:xfrm>
            <a:off x="628650" y="1115786"/>
            <a:ext cx="2605388" cy="4626428"/>
          </a:xfrm>
          <a:effectLst/>
        </p:spPr>
        <p:txBody>
          <a:bodyPr anchor="ctr">
            <a:normAutofit/>
          </a:bodyPr>
          <a:lstStyle/>
          <a:p>
            <a:pPr algn="r" eaLnBrk="1" hangingPunct="1"/>
            <a:r>
              <a:rPr lang="en-US" altLang="en-US" sz="3500">
                <a:solidFill>
                  <a:schemeClr val="tx1">
                    <a:lumMod val="95000"/>
                  </a:schemeClr>
                </a:solidFill>
              </a:rPr>
              <a:t>Objectives (cont’d.)</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459" name="Rectangle 3">
            <a:extLst>
              <a:ext uri="{FF2B5EF4-FFF2-40B4-BE49-F238E27FC236}">
                <a16:creationId xmlns:a16="http://schemas.microsoft.com/office/drawing/2014/main" id="{BD472E41-8F72-42F9-A694-655656DDC760}"/>
              </a:ext>
            </a:extLst>
          </p:cNvPr>
          <p:cNvSpPr>
            <a:spLocks noGrp="1" noChangeArrowheads="1"/>
          </p:cNvSpPr>
          <p:nvPr>
            <p:ph idx="1"/>
          </p:nvPr>
        </p:nvSpPr>
        <p:spPr>
          <a:xfrm>
            <a:off x="3747406" y="762000"/>
            <a:ext cx="5015591" cy="5594350"/>
          </a:xfrm>
        </p:spPr>
        <p:txBody>
          <a:bodyPr anchor="ctr">
            <a:normAutofit lnSpcReduction="10000"/>
          </a:bodyPr>
          <a:lstStyle/>
          <a:p>
            <a:pPr marL="342900" lvl="1" indent="0">
              <a:buNone/>
            </a:pPr>
            <a:r>
              <a:rPr lang="en-US" altLang="en-US" sz="2400" dirty="0">
                <a:solidFill>
                  <a:srgbClr val="FFFF00"/>
                </a:solidFill>
              </a:rPr>
              <a:t>Part – II</a:t>
            </a:r>
          </a:p>
          <a:p>
            <a:pPr lvl="1"/>
            <a:r>
              <a:rPr lang="en-US" altLang="en-US" sz="2400" dirty="0">
                <a:solidFill>
                  <a:schemeClr val="tx1">
                    <a:lumMod val="95000"/>
                  </a:schemeClr>
                </a:solidFill>
              </a:rPr>
              <a:t>What is identity theft, and what techniques do identity thieves use?</a:t>
            </a:r>
            <a:endParaRPr lang="en-US" altLang="en-US" sz="2400" dirty="0">
              <a:solidFill>
                <a:srgbClr val="FFFF00"/>
              </a:solidFill>
            </a:endParaRPr>
          </a:p>
          <a:p>
            <a:pPr lvl="1" eaLnBrk="1" hangingPunct="1"/>
            <a:r>
              <a:rPr lang="en-US" altLang="en-US" sz="2400" dirty="0">
                <a:solidFill>
                  <a:schemeClr val="tx1">
                    <a:lumMod val="95000"/>
                  </a:schemeClr>
                </a:solidFill>
              </a:rPr>
              <a:t>What are the various strategies for consumer profiling, and what are the associated ethical issues?</a:t>
            </a:r>
          </a:p>
          <a:p>
            <a:pPr lvl="1" eaLnBrk="1" hangingPunct="1"/>
            <a:r>
              <a:rPr lang="en-US" altLang="en-US" sz="2400" dirty="0">
                <a:solidFill>
                  <a:schemeClr val="tx1">
                    <a:lumMod val="95000"/>
                  </a:schemeClr>
                </a:solidFill>
              </a:rPr>
              <a:t>What must organizations do to treat consumer data responsibly?</a:t>
            </a:r>
          </a:p>
          <a:p>
            <a:pPr lvl="1" eaLnBrk="1" hangingPunct="1"/>
            <a:r>
              <a:rPr lang="en-US" altLang="en-US" sz="2400" dirty="0">
                <a:solidFill>
                  <a:schemeClr val="tx1">
                    <a:lumMod val="95000"/>
                  </a:schemeClr>
                </a:solidFill>
              </a:rPr>
              <a:t>Why and how are employers increasingly using workplace monitoring?</a:t>
            </a:r>
          </a:p>
          <a:p>
            <a:pPr lvl="1" eaLnBrk="1" hangingPunct="1"/>
            <a:r>
              <a:rPr lang="en-US" altLang="en-US" sz="2400" dirty="0">
                <a:solidFill>
                  <a:schemeClr val="tx1">
                    <a:lumMod val="95000"/>
                  </a:schemeClr>
                </a:solidFill>
              </a:rPr>
              <a:t>What are the capabilities of advanced surveillance technologies, and what ethical issues do they raise?</a:t>
            </a:r>
          </a:p>
        </p:txBody>
      </p:sp>
      <p:sp>
        <p:nvSpPr>
          <p:cNvPr id="7" name="Footer Placeholder 3">
            <a:extLst>
              <a:ext uri="{FF2B5EF4-FFF2-40B4-BE49-F238E27FC236}">
                <a16:creationId xmlns:a16="http://schemas.microsoft.com/office/drawing/2014/main" id="{461288C3-EF5C-41FA-881E-2AD01AC14F2F}"/>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7358089-2E54-4747-8D77-434291EB9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0318841-B257-4D3A-A6E5-309C003E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659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10" name="Rectangle 2">
            <a:extLst>
              <a:ext uri="{FF2B5EF4-FFF2-40B4-BE49-F238E27FC236}">
                <a16:creationId xmlns:a16="http://schemas.microsoft.com/office/drawing/2014/main" id="{63A81CE9-9193-48FF-B6E8-F0BF90FB1E9E}"/>
              </a:ext>
            </a:extLst>
          </p:cNvPr>
          <p:cNvSpPr>
            <a:spLocks noGrp="1" noChangeArrowheads="1"/>
          </p:cNvSpPr>
          <p:nvPr>
            <p:ph type="title"/>
          </p:nvPr>
        </p:nvSpPr>
        <p:spPr>
          <a:xfrm>
            <a:off x="628650" y="688748"/>
            <a:ext cx="2141355" cy="5480504"/>
          </a:xfrm>
        </p:spPr>
        <p:txBody>
          <a:bodyPr anchor="ctr">
            <a:normAutofit/>
          </a:bodyPr>
          <a:lstStyle/>
          <a:p>
            <a:pPr eaLnBrk="1" hangingPunct="1"/>
            <a:r>
              <a:rPr lang="en-US" altLang="en-US" sz="2900" dirty="0">
                <a:solidFill>
                  <a:schemeClr val="accent3">
                    <a:lumMod val="60000"/>
                    <a:lumOff val="40000"/>
                  </a:schemeClr>
                </a:solidFill>
              </a:rPr>
              <a:t>Advanced Surveillance Technology</a:t>
            </a:r>
            <a:br>
              <a:rPr lang="en-US" altLang="en-US" sz="2900" dirty="0">
                <a:solidFill>
                  <a:schemeClr val="accent3">
                    <a:lumMod val="60000"/>
                    <a:lumOff val="40000"/>
                  </a:schemeClr>
                </a:solidFill>
              </a:rPr>
            </a:br>
            <a:r>
              <a:rPr lang="en-US" altLang="en-US" sz="2900" dirty="0">
                <a:solidFill>
                  <a:schemeClr val="accent3">
                    <a:lumMod val="60000"/>
                    <a:lumOff val="40000"/>
                  </a:schemeClr>
                </a:solidFill>
              </a:rPr>
              <a:t>(cont’d)</a:t>
            </a:r>
          </a:p>
        </p:txBody>
      </p:sp>
      <p:sp>
        <p:nvSpPr>
          <p:cNvPr id="68611" name="Rectangle 3">
            <a:extLst>
              <a:ext uri="{FF2B5EF4-FFF2-40B4-BE49-F238E27FC236}">
                <a16:creationId xmlns:a16="http://schemas.microsoft.com/office/drawing/2014/main" id="{9848E8D6-3DE8-425B-998A-133609ABAA1D}"/>
              </a:ext>
            </a:extLst>
          </p:cNvPr>
          <p:cNvSpPr>
            <a:spLocks noGrp="1" noChangeArrowheads="1"/>
          </p:cNvSpPr>
          <p:nvPr>
            <p:ph idx="1"/>
          </p:nvPr>
        </p:nvSpPr>
        <p:spPr>
          <a:xfrm>
            <a:off x="3317916" y="381000"/>
            <a:ext cx="5368883" cy="5788253"/>
          </a:xfrm>
        </p:spPr>
        <p:txBody>
          <a:bodyPr anchor="ctr">
            <a:normAutofit fontScale="85000" lnSpcReduction="10000"/>
          </a:bodyPr>
          <a:lstStyle/>
          <a:p>
            <a:pPr eaLnBrk="1" hangingPunct="1"/>
            <a:r>
              <a:rPr lang="en-US" altLang="en-US" sz="2800" dirty="0">
                <a:solidFill>
                  <a:srgbClr val="FFFF00"/>
                </a:solidFill>
              </a:rPr>
              <a:t>Stalking Apps</a:t>
            </a:r>
          </a:p>
          <a:p>
            <a:pPr lvl="1" eaLnBrk="1" hangingPunct="1"/>
            <a:r>
              <a:rPr lang="en-US" altLang="en-US" sz="2800" dirty="0">
                <a:solidFill>
                  <a:schemeClr val="tx1">
                    <a:lumMod val="95000"/>
                  </a:schemeClr>
                </a:solidFill>
              </a:rPr>
              <a:t>Cell phone spy software, can be loaded onto someone’s cell phone or smartphone within minutes, making it possible for the user to perform location tracking, record calls, view every text message or picture sent or received, and record the URLs of any Web site visited on the phone.</a:t>
            </a:r>
          </a:p>
          <a:p>
            <a:pPr lvl="1" eaLnBrk="1" hangingPunct="1"/>
            <a:endParaRPr lang="en-US" altLang="en-US" sz="2800" dirty="0">
              <a:solidFill>
                <a:schemeClr val="tx1">
                  <a:lumMod val="95000"/>
                </a:schemeClr>
              </a:solidFill>
            </a:endParaRPr>
          </a:p>
          <a:p>
            <a:pPr lvl="1" eaLnBrk="1" hangingPunct="1"/>
            <a:r>
              <a:rPr lang="en-US" altLang="en-US" sz="2800" dirty="0">
                <a:solidFill>
                  <a:schemeClr val="tx1">
                    <a:lumMod val="95000"/>
                  </a:schemeClr>
                </a:solidFill>
              </a:rPr>
              <a:t>There is no law, but Senate Judiciary Committee has approved a bill.</a:t>
            </a:r>
          </a:p>
          <a:p>
            <a:pPr marL="342900" lvl="1" indent="0" eaLnBrk="1" hangingPunct="1">
              <a:buNone/>
            </a:pPr>
            <a:endParaRPr lang="en-US" altLang="en-US" sz="2800" dirty="0">
              <a:solidFill>
                <a:schemeClr val="tx1">
                  <a:lumMod val="95000"/>
                </a:schemeClr>
              </a:solidFill>
            </a:endParaRPr>
          </a:p>
          <a:p>
            <a:pPr lvl="1" eaLnBrk="1" hangingPunct="1"/>
            <a:r>
              <a:rPr lang="en-US" altLang="en-US" sz="2800" dirty="0">
                <a:solidFill>
                  <a:schemeClr val="tx1">
                    <a:lumMod val="95000"/>
                  </a:schemeClr>
                </a:solidFill>
              </a:rPr>
              <a:t>An exception to the permission requirement for parents who want to place tracking software on the cell phones of minor children without them being aware that it is there.</a:t>
            </a:r>
          </a:p>
        </p:txBody>
      </p:sp>
      <p:sp>
        <p:nvSpPr>
          <p:cNvPr id="7" name="Footer Placeholder 3">
            <a:extLst>
              <a:ext uri="{FF2B5EF4-FFF2-40B4-BE49-F238E27FC236}">
                <a16:creationId xmlns:a16="http://schemas.microsoft.com/office/drawing/2014/main" id="{09F64DF8-C431-4B9E-888B-B7E79D55910B}"/>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B819C16-B0FB-4DE9-B286-52F764836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658" name="Rectangle 2">
            <a:extLst>
              <a:ext uri="{FF2B5EF4-FFF2-40B4-BE49-F238E27FC236}">
                <a16:creationId xmlns:a16="http://schemas.microsoft.com/office/drawing/2014/main" id="{0C620DED-881C-4871-B6B5-218AB9A0FFE0}"/>
              </a:ext>
            </a:extLst>
          </p:cNvPr>
          <p:cNvSpPr>
            <a:spLocks noGrp="1" noChangeArrowheads="1"/>
          </p:cNvSpPr>
          <p:nvPr>
            <p:ph type="title"/>
          </p:nvPr>
        </p:nvSpPr>
        <p:spPr>
          <a:xfrm>
            <a:off x="628650" y="1115786"/>
            <a:ext cx="2171735" cy="4626428"/>
          </a:xfrm>
          <a:effectLst/>
        </p:spPr>
        <p:txBody>
          <a:bodyPr anchor="ctr">
            <a:normAutofit/>
          </a:bodyPr>
          <a:lstStyle/>
          <a:p>
            <a:pPr algn="r" eaLnBrk="1" hangingPunct="1"/>
            <a:r>
              <a:rPr lang="en-US" altLang="en-US" sz="2800">
                <a:solidFill>
                  <a:schemeClr val="tx2">
                    <a:lumMod val="75000"/>
                  </a:schemeClr>
                </a:solidFill>
              </a:rPr>
              <a:t>Summary</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685" y="2032907"/>
            <a:ext cx="0" cy="279218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0659" name="Rectangle 3">
            <a:extLst>
              <a:ext uri="{FF2B5EF4-FFF2-40B4-BE49-F238E27FC236}">
                <a16:creationId xmlns:a16="http://schemas.microsoft.com/office/drawing/2014/main" id="{4D39441A-CE85-4B8C-8358-197ECD3CB1DE}"/>
              </a:ext>
            </a:extLst>
          </p:cNvPr>
          <p:cNvSpPr>
            <a:spLocks noGrp="1" noChangeArrowheads="1"/>
          </p:cNvSpPr>
          <p:nvPr>
            <p:ph idx="1"/>
          </p:nvPr>
        </p:nvSpPr>
        <p:spPr>
          <a:xfrm>
            <a:off x="3282984" y="1115786"/>
            <a:ext cx="4749765" cy="4626428"/>
          </a:xfrm>
        </p:spPr>
        <p:txBody>
          <a:bodyPr anchor="ctr">
            <a:normAutofit/>
          </a:bodyPr>
          <a:lstStyle/>
          <a:p>
            <a:pPr eaLnBrk="1" hangingPunct="1"/>
            <a:r>
              <a:rPr lang="en-US" altLang="en-US" dirty="0">
                <a:solidFill>
                  <a:schemeClr val="tx1">
                    <a:lumMod val="75000"/>
                    <a:lumOff val="25000"/>
                  </a:schemeClr>
                </a:solidFill>
              </a:rPr>
              <a:t>Laws, technical solutions, and privacy policies are required to balance needs of business against rights of consumers</a:t>
            </a:r>
          </a:p>
          <a:p>
            <a:pPr eaLnBrk="1" hangingPunct="1"/>
            <a:r>
              <a:rPr lang="en-US" altLang="en-US" dirty="0">
                <a:solidFill>
                  <a:schemeClr val="tx1">
                    <a:lumMod val="75000"/>
                    <a:lumOff val="25000"/>
                  </a:schemeClr>
                </a:solidFil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p>
        </p:txBody>
      </p:sp>
      <p:sp>
        <p:nvSpPr>
          <p:cNvPr id="7" name="Footer Placeholder 3">
            <a:extLst>
              <a:ext uri="{FF2B5EF4-FFF2-40B4-BE49-F238E27FC236}">
                <a16:creationId xmlns:a16="http://schemas.microsoft.com/office/drawing/2014/main" id="{7C02DC7E-2130-4CF7-809A-F8DE629F9746}"/>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B819C16-B0FB-4DE9-B286-52F764836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706" name="Rectangle 2">
            <a:extLst>
              <a:ext uri="{FF2B5EF4-FFF2-40B4-BE49-F238E27FC236}">
                <a16:creationId xmlns:a16="http://schemas.microsoft.com/office/drawing/2014/main" id="{328E549E-F6B4-4B3D-88A3-E6709218E58E}"/>
              </a:ext>
            </a:extLst>
          </p:cNvPr>
          <p:cNvSpPr>
            <a:spLocks noGrp="1" noChangeArrowheads="1"/>
          </p:cNvSpPr>
          <p:nvPr>
            <p:ph type="title"/>
          </p:nvPr>
        </p:nvSpPr>
        <p:spPr>
          <a:xfrm>
            <a:off x="628650" y="1115786"/>
            <a:ext cx="2171735" cy="4626428"/>
          </a:xfrm>
          <a:effectLst/>
        </p:spPr>
        <p:txBody>
          <a:bodyPr anchor="ctr">
            <a:normAutofit/>
          </a:bodyPr>
          <a:lstStyle/>
          <a:p>
            <a:pPr algn="r" eaLnBrk="1" hangingPunct="1"/>
            <a:r>
              <a:rPr lang="en-US" altLang="en-US" sz="2800">
                <a:solidFill>
                  <a:schemeClr val="tx2">
                    <a:lumMod val="75000"/>
                  </a:schemeClr>
                </a:solidFill>
              </a:rPr>
              <a:t>Summary (cont’d.)</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685" y="2032907"/>
            <a:ext cx="0" cy="279218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2707" name="Rectangle 3">
            <a:extLst>
              <a:ext uri="{FF2B5EF4-FFF2-40B4-BE49-F238E27FC236}">
                <a16:creationId xmlns:a16="http://schemas.microsoft.com/office/drawing/2014/main" id="{42FC0A66-F644-49BD-BE7D-C7F992318682}"/>
              </a:ext>
            </a:extLst>
          </p:cNvPr>
          <p:cNvSpPr>
            <a:spLocks noGrp="1" noChangeArrowheads="1"/>
          </p:cNvSpPr>
          <p:nvPr>
            <p:ph idx="1"/>
          </p:nvPr>
        </p:nvSpPr>
        <p:spPr>
          <a:xfrm>
            <a:off x="3282984" y="914400"/>
            <a:ext cx="5232362" cy="4827814"/>
          </a:xfrm>
        </p:spPr>
        <p:txBody>
          <a:bodyPr anchor="ctr">
            <a:normAutofit/>
          </a:bodyPr>
          <a:lstStyle/>
          <a:p>
            <a:pPr eaLnBrk="1" hangingPunct="1"/>
            <a:r>
              <a:rPr lang="en-US" altLang="en-US" dirty="0">
                <a:solidFill>
                  <a:schemeClr val="tx1">
                    <a:lumMod val="75000"/>
                    <a:lumOff val="25000"/>
                  </a:schemeClr>
                </a:solidFill>
              </a:rPr>
              <a:t>Identity theft is fastest-growing form of fraud</a:t>
            </a:r>
          </a:p>
          <a:p>
            <a:pPr eaLnBrk="1" hangingPunct="1"/>
            <a:r>
              <a:rPr lang="en-US" altLang="en-US" dirty="0">
                <a:solidFill>
                  <a:schemeClr val="tx1">
                    <a:lumMod val="75000"/>
                    <a:lumOff val="25000"/>
                  </a:schemeClr>
                </a:solidFill>
              </a:rPr>
              <a:t>E-discovery can be expensive, can reveal data of a private or personal data, and raises many ethical issues</a:t>
            </a:r>
          </a:p>
          <a:p>
            <a:pPr eaLnBrk="1" hangingPunct="1"/>
            <a:r>
              <a:rPr lang="en-US" altLang="en-US" dirty="0">
                <a:solidFill>
                  <a:schemeClr val="tx1">
                    <a:lumMod val="75000"/>
                    <a:lumOff val="25000"/>
                  </a:schemeClr>
                </a:solidFill>
              </a:rPr>
              <a:t>Web sites collect personal data about visitors</a:t>
            </a:r>
          </a:p>
          <a:p>
            <a:pPr eaLnBrk="1" hangingPunct="1"/>
            <a:r>
              <a:rPr lang="en-US" altLang="en-US" dirty="0">
                <a:solidFill>
                  <a:schemeClr val="tx1">
                    <a:lumMod val="75000"/>
                    <a:lumOff val="25000"/>
                  </a:schemeClr>
                </a:solidFill>
              </a:rPr>
              <a:t>Consumer data privacy has become a major marketing issue</a:t>
            </a:r>
          </a:p>
          <a:p>
            <a:pPr eaLnBrk="1" hangingPunct="1"/>
            <a:r>
              <a:rPr lang="en-US" altLang="en-US" dirty="0">
                <a:solidFill>
                  <a:schemeClr val="tx1">
                    <a:lumMod val="75000"/>
                    <a:lumOff val="25000"/>
                  </a:schemeClr>
                </a:solidFill>
              </a:rPr>
              <a:t>Code of Fair Information Practices and 1980 OECD privacy guidelines provide an approach to treating consumer data responsibly</a:t>
            </a:r>
          </a:p>
        </p:txBody>
      </p:sp>
      <p:sp>
        <p:nvSpPr>
          <p:cNvPr id="7" name="Footer Placeholder 3">
            <a:extLst>
              <a:ext uri="{FF2B5EF4-FFF2-40B4-BE49-F238E27FC236}">
                <a16:creationId xmlns:a16="http://schemas.microsoft.com/office/drawing/2014/main" id="{A77320C7-44D5-4BAE-9032-0D3A3379AFC2}"/>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B819C16-B0FB-4DE9-B286-52F764836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754" name="Title 1">
            <a:extLst>
              <a:ext uri="{FF2B5EF4-FFF2-40B4-BE49-F238E27FC236}">
                <a16:creationId xmlns:a16="http://schemas.microsoft.com/office/drawing/2014/main" id="{07DE77CF-E622-48DC-BFD2-658F1627C532}"/>
              </a:ext>
            </a:extLst>
          </p:cNvPr>
          <p:cNvSpPr>
            <a:spLocks noGrp="1" noChangeArrowheads="1"/>
          </p:cNvSpPr>
          <p:nvPr>
            <p:ph type="title"/>
          </p:nvPr>
        </p:nvSpPr>
        <p:spPr>
          <a:xfrm>
            <a:off x="628650" y="1115786"/>
            <a:ext cx="2171735" cy="4626428"/>
          </a:xfrm>
          <a:effectLst/>
        </p:spPr>
        <p:txBody>
          <a:bodyPr anchor="ctr">
            <a:normAutofit/>
          </a:bodyPr>
          <a:lstStyle/>
          <a:p>
            <a:pPr algn="r"/>
            <a:r>
              <a:rPr lang="en-US" altLang="en-US" sz="2800">
                <a:solidFill>
                  <a:schemeClr val="tx2">
                    <a:lumMod val="75000"/>
                  </a:schemeClr>
                </a:solidFill>
              </a:rPr>
              <a:t>Summary (cont’d.)</a:t>
            </a:r>
          </a:p>
        </p:txBody>
      </p:sp>
      <p:cxnSp>
        <p:nvCxnSpPr>
          <p:cNvPr id="74" name="Straight Connector 73">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685" y="2032907"/>
            <a:ext cx="0" cy="2792186"/>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4755" name="Content Placeholder 2">
            <a:extLst>
              <a:ext uri="{FF2B5EF4-FFF2-40B4-BE49-F238E27FC236}">
                <a16:creationId xmlns:a16="http://schemas.microsoft.com/office/drawing/2014/main" id="{BFC40979-A5CF-4BA4-AB40-14F5431B3219}"/>
              </a:ext>
            </a:extLst>
          </p:cNvPr>
          <p:cNvSpPr>
            <a:spLocks noGrp="1" noChangeArrowheads="1"/>
          </p:cNvSpPr>
          <p:nvPr>
            <p:ph idx="1"/>
          </p:nvPr>
        </p:nvSpPr>
        <p:spPr>
          <a:xfrm>
            <a:off x="3282984" y="1115786"/>
            <a:ext cx="4749765" cy="4626428"/>
          </a:xfrm>
        </p:spPr>
        <p:txBody>
          <a:bodyPr anchor="ctr">
            <a:normAutofit/>
          </a:bodyPr>
          <a:lstStyle/>
          <a:p>
            <a:pPr eaLnBrk="1" hangingPunct="1"/>
            <a:r>
              <a:rPr lang="en-US" altLang="en-US" dirty="0">
                <a:solidFill>
                  <a:schemeClr val="tx1">
                    <a:lumMod val="75000"/>
                    <a:lumOff val="25000"/>
                  </a:schemeClr>
                </a:solidFill>
              </a:rPr>
              <a:t>Employers monitor employees to maintain employee productivity and limit exposure to harassment lawsuits</a:t>
            </a:r>
          </a:p>
          <a:p>
            <a:pPr eaLnBrk="1" hangingPunct="1"/>
            <a:r>
              <a:rPr lang="en-US" altLang="en-US" dirty="0">
                <a:solidFill>
                  <a:schemeClr val="tx1">
                    <a:lumMod val="75000"/>
                    <a:lumOff val="25000"/>
                  </a:schemeClr>
                </a:solidFill>
              </a:rPr>
              <a:t>Advances in information technology provide new data-gathering capabilities but also diminish individual privacy</a:t>
            </a:r>
          </a:p>
          <a:p>
            <a:pPr lvl="1" eaLnBrk="1" hangingPunct="1"/>
            <a:r>
              <a:rPr lang="en-US" altLang="en-US" sz="2400" dirty="0">
                <a:solidFill>
                  <a:schemeClr val="tx1">
                    <a:lumMod val="75000"/>
                    <a:lumOff val="25000"/>
                  </a:schemeClr>
                </a:solidFill>
              </a:rPr>
              <a:t>Surveillance cameras</a:t>
            </a:r>
          </a:p>
          <a:p>
            <a:pPr lvl="1" eaLnBrk="1" hangingPunct="1"/>
            <a:r>
              <a:rPr lang="en-US" altLang="en-US" sz="2400" dirty="0">
                <a:solidFill>
                  <a:schemeClr val="tx1">
                    <a:lumMod val="75000"/>
                    <a:lumOff val="25000"/>
                  </a:schemeClr>
                </a:solidFill>
              </a:rPr>
              <a:t>GPS systems</a:t>
            </a:r>
          </a:p>
          <a:p>
            <a:endParaRPr lang="en-US" altLang="en-US" dirty="0">
              <a:solidFill>
                <a:schemeClr val="tx1">
                  <a:lumMod val="75000"/>
                  <a:lumOff val="25000"/>
                </a:schemeClr>
              </a:solidFill>
            </a:endParaRPr>
          </a:p>
        </p:txBody>
      </p:sp>
      <p:sp>
        <p:nvSpPr>
          <p:cNvPr id="7" name="Footer Placeholder 3">
            <a:extLst>
              <a:ext uri="{FF2B5EF4-FFF2-40B4-BE49-F238E27FC236}">
                <a16:creationId xmlns:a16="http://schemas.microsoft.com/office/drawing/2014/main" id="{16E50773-CE97-44FF-BC4C-2D8112448B6D}"/>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a:extLst>
              <a:ext uri="{FF2B5EF4-FFF2-40B4-BE49-F238E27FC236}">
                <a16:creationId xmlns:a16="http://schemas.microsoft.com/office/drawing/2014/main" id="{8EC105FD-300C-432A-B726-8763543D27DF}"/>
              </a:ext>
            </a:extLst>
          </p:cNvPr>
          <p:cNvSpPr>
            <a:spLocks noGrp="1" noChangeArrowheads="1"/>
          </p:cNvSpPr>
          <p:nvPr>
            <p:ph type="title"/>
          </p:nvPr>
        </p:nvSpPr>
        <p:spPr>
          <a:xfrm>
            <a:off x="628649" y="1015320"/>
            <a:ext cx="2702377" cy="4827361"/>
          </a:xfrm>
        </p:spPr>
        <p:txBody>
          <a:bodyPr anchor="ctr">
            <a:normAutofit/>
          </a:bodyPr>
          <a:lstStyle/>
          <a:p>
            <a:pPr eaLnBrk="1" hangingPunct="1"/>
            <a:r>
              <a:rPr lang="en-US" altLang="en-US" sz="3800">
                <a:solidFill>
                  <a:srgbClr val="F2F2F2"/>
                </a:solidFill>
              </a:rPr>
              <a:t>Privacy Protection and the Law</a:t>
            </a:r>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Rectangle 3">
            <a:extLst>
              <a:ext uri="{FF2B5EF4-FFF2-40B4-BE49-F238E27FC236}">
                <a16:creationId xmlns:a16="http://schemas.microsoft.com/office/drawing/2014/main" id="{FACD4430-C66D-4203-92A1-A38DE728F88E}"/>
              </a:ext>
            </a:extLst>
          </p:cNvPr>
          <p:cNvSpPr>
            <a:spLocks noGrp="1" noChangeArrowheads="1"/>
          </p:cNvSpPr>
          <p:nvPr>
            <p:ph idx="1"/>
          </p:nvPr>
        </p:nvSpPr>
        <p:spPr>
          <a:xfrm>
            <a:off x="3636129" y="533400"/>
            <a:ext cx="5126871" cy="5818239"/>
          </a:xfrm>
          <a:noFill/>
        </p:spPr>
        <p:txBody>
          <a:bodyPr anchor="ctr">
            <a:normAutofit/>
          </a:bodyPr>
          <a:lstStyle/>
          <a:p>
            <a:pPr eaLnBrk="1" hangingPunct="1"/>
            <a:r>
              <a:rPr lang="en-US" altLang="en-US" dirty="0">
                <a:solidFill>
                  <a:schemeClr val="tx1">
                    <a:lumMod val="85000"/>
                    <a:lumOff val="15000"/>
                  </a:schemeClr>
                </a:solidFill>
              </a:rPr>
              <a:t>Systems collect and store key data from every interaction with customers to make better decisions</a:t>
            </a:r>
          </a:p>
          <a:p>
            <a:pPr eaLnBrk="1" hangingPunct="1"/>
            <a:r>
              <a:rPr lang="en-US" altLang="en-US" dirty="0">
                <a:solidFill>
                  <a:schemeClr val="tx1">
                    <a:lumMod val="85000"/>
                    <a:lumOff val="15000"/>
                  </a:schemeClr>
                </a:solidFill>
              </a:rPr>
              <a:t>Many object to data collection policies of government and business</a:t>
            </a:r>
          </a:p>
          <a:p>
            <a:pPr eaLnBrk="1" hangingPunct="1"/>
            <a:r>
              <a:rPr lang="en-US" altLang="en-US" dirty="0">
                <a:solidFill>
                  <a:schemeClr val="tx1">
                    <a:lumMod val="85000"/>
                    <a:lumOff val="15000"/>
                  </a:schemeClr>
                </a:solidFill>
              </a:rPr>
              <a:t>Privacy </a:t>
            </a:r>
          </a:p>
          <a:p>
            <a:pPr lvl="1" eaLnBrk="1" hangingPunct="1"/>
            <a:r>
              <a:rPr lang="en-US" altLang="en-US" sz="2400" dirty="0">
                <a:solidFill>
                  <a:schemeClr val="tx1">
                    <a:lumMod val="85000"/>
                    <a:lumOff val="15000"/>
                  </a:schemeClr>
                </a:solidFill>
              </a:rPr>
              <a:t>Key concern of Internet users </a:t>
            </a:r>
          </a:p>
          <a:p>
            <a:pPr lvl="1" eaLnBrk="1" hangingPunct="1"/>
            <a:r>
              <a:rPr lang="en-US" altLang="en-US" sz="2400" dirty="0">
                <a:solidFill>
                  <a:schemeClr val="tx1">
                    <a:lumMod val="85000"/>
                    <a:lumOff val="15000"/>
                  </a:schemeClr>
                </a:solidFill>
              </a:rPr>
              <a:t>Top reason why nonusers still avoid the Internet</a:t>
            </a:r>
          </a:p>
          <a:p>
            <a:pPr eaLnBrk="1" hangingPunct="1"/>
            <a:r>
              <a:rPr lang="en-US" altLang="en-US" dirty="0">
                <a:solidFill>
                  <a:schemeClr val="tx1">
                    <a:lumMod val="85000"/>
                    <a:lumOff val="15000"/>
                  </a:schemeClr>
                </a:solidFill>
              </a:rPr>
              <a:t>Reasonable limits must be set</a:t>
            </a:r>
          </a:p>
          <a:p>
            <a:pPr eaLnBrk="1" hangingPunct="1"/>
            <a:r>
              <a:rPr lang="en-US" altLang="en-US" dirty="0">
                <a:solidFill>
                  <a:schemeClr val="tx1">
                    <a:lumMod val="85000"/>
                    <a:lumOff val="15000"/>
                  </a:schemeClr>
                </a:solidFill>
              </a:rPr>
              <a:t>Historical perspective on the right to privacy</a:t>
            </a:r>
          </a:p>
          <a:p>
            <a:pPr lvl="1" eaLnBrk="1" hangingPunct="1"/>
            <a:r>
              <a:rPr lang="en-US" altLang="en-US" sz="2400" dirty="0">
                <a:solidFill>
                  <a:schemeClr val="tx1">
                    <a:lumMod val="85000"/>
                    <a:lumOff val="15000"/>
                  </a:schemeClr>
                </a:solidFill>
              </a:rPr>
              <a:t>Fourth Amendment reasonable expectation of privacy</a:t>
            </a:r>
          </a:p>
          <a:p>
            <a:pPr lvl="1" eaLnBrk="1" hangingPunct="1"/>
            <a:r>
              <a:rPr lang="en-US" altLang="en-US" sz="2400" dirty="0">
                <a:solidFill>
                  <a:schemeClr val="tx1">
                    <a:lumMod val="85000"/>
                    <a:lumOff val="15000"/>
                  </a:schemeClr>
                </a:solidFill>
              </a:rPr>
              <a:t>Known as “Bill of Rights” </a:t>
            </a:r>
            <a:r>
              <a:rPr lang="en-US" altLang="en-US" sz="1600" dirty="0">
                <a:solidFill>
                  <a:schemeClr val="tx1">
                    <a:lumMod val="85000"/>
                    <a:lumOff val="15000"/>
                  </a:schemeClr>
                </a:solidFill>
              </a:rPr>
              <a:t>(see page-134)</a:t>
            </a:r>
            <a:endParaRPr lang="en-US" altLang="en-US" sz="2400" dirty="0">
              <a:solidFill>
                <a:schemeClr val="tx1">
                  <a:lumMod val="85000"/>
                  <a:lumOff val="15000"/>
                </a:schemeClr>
              </a:solidFill>
            </a:endParaRPr>
          </a:p>
        </p:txBody>
      </p:sp>
      <p:sp>
        <p:nvSpPr>
          <p:cNvPr id="8" name="Footer Placeholder 3">
            <a:extLst>
              <a:ext uri="{FF2B5EF4-FFF2-40B4-BE49-F238E27FC236}">
                <a16:creationId xmlns:a16="http://schemas.microsoft.com/office/drawing/2014/main" id="{64AB3DDE-DA16-4085-925D-BFF023213C6A}"/>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a:extLst>
              <a:ext uri="{FF2B5EF4-FFF2-40B4-BE49-F238E27FC236}">
                <a16:creationId xmlns:a16="http://schemas.microsoft.com/office/drawing/2014/main" id="{9B91F417-70A9-4FD8-9726-DCD3CF1EF406}"/>
              </a:ext>
            </a:extLst>
          </p:cNvPr>
          <p:cNvSpPr>
            <a:spLocks noGrp="1" noChangeArrowheads="1"/>
          </p:cNvSpPr>
          <p:nvPr>
            <p:ph type="title"/>
          </p:nvPr>
        </p:nvSpPr>
        <p:spPr>
          <a:xfrm>
            <a:off x="628649" y="1015320"/>
            <a:ext cx="2702377" cy="4827361"/>
          </a:xfrm>
        </p:spPr>
        <p:txBody>
          <a:bodyPr anchor="ctr">
            <a:normAutofit/>
          </a:bodyPr>
          <a:lstStyle/>
          <a:p>
            <a:pPr eaLnBrk="1" hangingPunct="1"/>
            <a:r>
              <a:rPr lang="en-US" altLang="en-US" sz="3800">
                <a:solidFill>
                  <a:srgbClr val="F2F2F2"/>
                </a:solidFill>
              </a:rPr>
              <a:t>Information Privacy</a:t>
            </a:r>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5" name="Rectangle 3">
            <a:extLst>
              <a:ext uri="{FF2B5EF4-FFF2-40B4-BE49-F238E27FC236}">
                <a16:creationId xmlns:a16="http://schemas.microsoft.com/office/drawing/2014/main" id="{8D349E65-7E54-4068-8D6F-9D958FE088AD}"/>
              </a:ext>
            </a:extLst>
          </p:cNvPr>
          <p:cNvSpPr>
            <a:spLocks noGrp="1" noChangeArrowheads="1"/>
          </p:cNvSpPr>
          <p:nvPr>
            <p:ph idx="1"/>
          </p:nvPr>
        </p:nvSpPr>
        <p:spPr>
          <a:xfrm>
            <a:off x="3636129" y="381000"/>
            <a:ext cx="5203071" cy="5970639"/>
          </a:xfrm>
          <a:noFill/>
        </p:spPr>
        <p:txBody>
          <a:bodyPr anchor="ctr">
            <a:noAutofit/>
          </a:bodyPr>
          <a:lstStyle/>
          <a:p>
            <a:pPr eaLnBrk="1" hangingPunct="1"/>
            <a:r>
              <a:rPr lang="en-US" altLang="en-US" sz="2300" dirty="0">
                <a:solidFill>
                  <a:schemeClr val="tx1">
                    <a:lumMod val="85000"/>
                    <a:lumOff val="15000"/>
                  </a:schemeClr>
                </a:solidFill>
              </a:rPr>
              <a:t>Definition of privacy</a:t>
            </a:r>
          </a:p>
          <a:p>
            <a:pPr lvl="1" eaLnBrk="1" hangingPunct="1"/>
            <a:r>
              <a:rPr lang="en-US" altLang="en-US" sz="2300" dirty="0">
                <a:solidFill>
                  <a:schemeClr val="tx1">
                    <a:lumMod val="85000"/>
                    <a:lumOff val="15000"/>
                  </a:schemeClr>
                </a:solidFill>
              </a:rPr>
              <a:t>“The right to be left alone—the most comprehensive of rights, and the right most valued by a free people”</a:t>
            </a:r>
          </a:p>
          <a:p>
            <a:pPr marL="342900" lvl="1" indent="0" eaLnBrk="1" hangingPunct="1">
              <a:buNone/>
            </a:pPr>
            <a:endParaRPr lang="en-US" altLang="en-US" sz="2300" dirty="0">
              <a:solidFill>
                <a:schemeClr val="tx1">
                  <a:lumMod val="85000"/>
                  <a:lumOff val="15000"/>
                </a:schemeClr>
              </a:solidFill>
            </a:endParaRPr>
          </a:p>
          <a:p>
            <a:pPr eaLnBrk="1" hangingPunct="1"/>
            <a:r>
              <a:rPr lang="en-US" altLang="en-US" sz="2300" dirty="0">
                <a:solidFill>
                  <a:schemeClr val="tx1">
                    <a:lumMod val="85000"/>
                    <a:lumOff val="15000"/>
                  </a:schemeClr>
                </a:solidFill>
              </a:rPr>
              <a:t>Information privacy is a combination of:</a:t>
            </a:r>
          </a:p>
          <a:p>
            <a:pPr lvl="1" eaLnBrk="1" hangingPunct="1"/>
            <a:r>
              <a:rPr lang="en-US" altLang="en-US" sz="2300" dirty="0">
                <a:solidFill>
                  <a:schemeClr val="tx1">
                    <a:lumMod val="85000"/>
                    <a:lumOff val="15000"/>
                  </a:schemeClr>
                </a:solidFill>
              </a:rPr>
              <a:t>Communications privacy</a:t>
            </a:r>
          </a:p>
          <a:p>
            <a:pPr lvl="2" eaLnBrk="1" hangingPunct="1"/>
            <a:r>
              <a:rPr lang="en-US" altLang="en-US" sz="2300" dirty="0">
                <a:solidFill>
                  <a:schemeClr val="tx1">
                    <a:lumMod val="85000"/>
                    <a:lumOff val="15000"/>
                  </a:schemeClr>
                </a:solidFill>
              </a:rPr>
              <a:t>Ability to communicate with others without being monitored by other persons or organizations</a:t>
            </a:r>
          </a:p>
          <a:p>
            <a:pPr lvl="1" eaLnBrk="1" hangingPunct="1"/>
            <a:r>
              <a:rPr lang="en-US" altLang="en-US" sz="2300" dirty="0">
                <a:solidFill>
                  <a:schemeClr val="tx1">
                    <a:lumMod val="85000"/>
                    <a:lumOff val="15000"/>
                  </a:schemeClr>
                </a:solidFill>
              </a:rPr>
              <a:t>Data privacy</a:t>
            </a:r>
          </a:p>
          <a:p>
            <a:pPr lvl="2" eaLnBrk="1" hangingPunct="1"/>
            <a:r>
              <a:rPr lang="en-US" altLang="en-US" sz="2300" dirty="0">
                <a:solidFill>
                  <a:schemeClr val="tx1">
                    <a:lumMod val="85000"/>
                    <a:lumOff val="15000"/>
                  </a:schemeClr>
                </a:solidFill>
              </a:rPr>
              <a:t>Ability to limit access to one’s personal data by other individuals and organizations in order to exercise a substantial degree of control over that data and its use</a:t>
            </a:r>
          </a:p>
          <a:p>
            <a:pPr eaLnBrk="1" hangingPunct="1"/>
            <a:endParaRPr lang="en-US" altLang="en-US" sz="2300" dirty="0">
              <a:solidFill>
                <a:schemeClr val="tx1">
                  <a:lumMod val="85000"/>
                  <a:lumOff val="15000"/>
                </a:schemeClr>
              </a:solidFill>
            </a:endParaRPr>
          </a:p>
        </p:txBody>
      </p:sp>
      <p:sp>
        <p:nvSpPr>
          <p:cNvPr id="8" name="Footer Placeholder 3">
            <a:extLst>
              <a:ext uri="{FF2B5EF4-FFF2-40B4-BE49-F238E27FC236}">
                <a16:creationId xmlns:a16="http://schemas.microsoft.com/office/drawing/2014/main" id="{0D32CBF7-7500-470C-8EA0-1D51C65CBD1A}"/>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2">
            <a:extLst>
              <a:ext uri="{FF2B5EF4-FFF2-40B4-BE49-F238E27FC236}">
                <a16:creationId xmlns:a16="http://schemas.microsoft.com/office/drawing/2014/main" id="{1979CDD7-04B6-4311-A03E-0A86389CB9EA}"/>
              </a:ext>
            </a:extLst>
          </p:cNvPr>
          <p:cNvSpPr>
            <a:spLocks noGrp="1" noChangeArrowheads="1"/>
          </p:cNvSpPr>
          <p:nvPr>
            <p:ph type="title"/>
          </p:nvPr>
        </p:nvSpPr>
        <p:spPr>
          <a:xfrm>
            <a:off x="628649" y="1015320"/>
            <a:ext cx="2702377" cy="4827361"/>
          </a:xfrm>
        </p:spPr>
        <p:txBody>
          <a:bodyPr anchor="ctr">
            <a:normAutofit/>
          </a:bodyPr>
          <a:lstStyle/>
          <a:p>
            <a:pPr eaLnBrk="1" hangingPunct="1"/>
            <a:r>
              <a:rPr lang="en-US" altLang="en-US" sz="3500">
                <a:solidFill>
                  <a:srgbClr val="F2F2F2"/>
                </a:solidFill>
              </a:rPr>
              <a:t>Privacy Laws, Applications, </a:t>
            </a:r>
            <a:br>
              <a:rPr lang="en-US" altLang="en-US" sz="3500">
                <a:solidFill>
                  <a:srgbClr val="F2F2F2"/>
                </a:solidFill>
              </a:rPr>
            </a:br>
            <a:r>
              <a:rPr lang="en-US" altLang="en-US" sz="3500">
                <a:solidFill>
                  <a:srgbClr val="F2F2F2"/>
                </a:solidFill>
              </a:rPr>
              <a:t>and Court Rulings</a:t>
            </a:r>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Rectangle 3">
            <a:extLst>
              <a:ext uri="{FF2B5EF4-FFF2-40B4-BE49-F238E27FC236}">
                <a16:creationId xmlns:a16="http://schemas.microsoft.com/office/drawing/2014/main" id="{17BBE5A1-B4CA-4248-BAA1-C8A1374BA88B}"/>
              </a:ext>
            </a:extLst>
          </p:cNvPr>
          <p:cNvSpPr>
            <a:spLocks noGrp="1" noChangeArrowheads="1"/>
          </p:cNvSpPr>
          <p:nvPr>
            <p:ph idx="1"/>
          </p:nvPr>
        </p:nvSpPr>
        <p:spPr>
          <a:xfrm>
            <a:off x="3959678" y="1015320"/>
            <a:ext cx="4155622" cy="4827361"/>
          </a:xfrm>
          <a:noFill/>
        </p:spPr>
        <p:txBody>
          <a:bodyPr anchor="ctr">
            <a:normAutofit/>
          </a:bodyPr>
          <a:lstStyle/>
          <a:p>
            <a:pPr eaLnBrk="1" hangingPunct="1"/>
            <a:r>
              <a:rPr lang="en-US" altLang="en-US" dirty="0">
                <a:solidFill>
                  <a:schemeClr val="tx1">
                    <a:lumMod val="85000"/>
                    <a:lumOff val="15000"/>
                  </a:schemeClr>
                </a:solidFill>
              </a:rPr>
              <a:t>Legislative acts passed over the past 40 years</a:t>
            </a:r>
          </a:p>
          <a:p>
            <a:pPr lvl="1" eaLnBrk="1" hangingPunct="1"/>
            <a:r>
              <a:rPr lang="en-US" altLang="en-US" sz="2400" dirty="0">
                <a:solidFill>
                  <a:schemeClr val="tx1">
                    <a:lumMod val="85000"/>
                    <a:lumOff val="15000"/>
                  </a:schemeClr>
                </a:solidFill>
              </a:rPr>
              <a:t>Most address invasion of privacy by the government</a:t>
            </a:r>
          </a:p>
          <a:p>
            <a:pPr lvl="1" eaLnBrk="1" hangingPunct="1"/>
            <a:r>
              <a:rPr lang="en-US" altLang="en-US" sz="2400" dirty="0">
                <a:solidFill>
                  <a:schemeClr val="tx1">
                    <a:lumMod val="85000"/>
                    <a:lumOff val="15000"/>
                  </a:schemeClr>
                </a:solidFill>
              </a:rPr>
              <a:t>No protection of data privacy abuses by corporations </a:t>
            </a:r>
          </a:p>
          <a:p>
            <a:pPr lvl="1" eaLnBrk="1" hangingPunct="1"/>
            <a:r>
              <a:rPr lang="en-US" altLang="en-US" sz="2400" dirty="0">
                <a:solidFill>
                  <a:schemeClr val="tx1">
                    <a:lumMod val="85000"/>
                    <a:lumOff val="15000"/>
                  </a:schemeClr>
                </a:solidFill>
              </a:rPr>
              <a:t>No single, overarching national data privacy policy </a:t>
            </a:r>
          </a:p>
          <a:p>
            <a:pPr lvl="2" eaLnBrk="1" hangingPunct="1">
              <a:buFontTx/>
              <a:buNone/>
            </a:pPr>
            <a:endParaRPr lang="en-US" altLang="en-US" sz="2400" dirty="0">
              <a:solidFill>
                <a:schemeClr val="tx1">
                  <a:lumMod val="85000"/>
                  <a:lumOff val="15000"/>
                </a:schemeClr>
              </a:solidFill>
            </a:endParaRPr>
          </a:p>
        </p:txBody>
      </p:sp>
      <p:sp>
        <p:nvSpPr>
          <p:cNvPr id="8" name="Footer Placeholder 3">
            <a:extLst>
              <a:ext uri="{FF2B5EF4-FFF2-40B4-BE49-F238E27FC236}">
                <a16:creationId xmlns:a16="http://schemas.microsoft.com/office/drawing/2014/main" id="{A55A2C8C-3CEA-4071-8992-EF9240FE1162}"/>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22BE4A00-28E9-4BC3-8EA3-A773A6B2517F}"/>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FF00"/>
                </a:solidFill>
              </a:rPr>
              <a:t>Financial data</a:t>
            </a:r>
            <a:br>
              <a:rPr lang="en-US" altLang="en-US" sz="3600" dirty="0">
                <a:solidFill>
                  <a:srgbClr val="FFFF00"/>
                </a:solidFill>
              </a:rPr>
            </a:br>
            <a:endParaRPr lang="en-US" altLang="en-US" sz="3500" dirty="0">
              <a:solidFill>
                <a:srgbClr val="FFFF00"/>
              </a:solidFill>
            </a:endParaRPr>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Content Placeholder 2">
            <a:extLst>
              <a:ext uri="{FF2B5EF4-FFF2-40B4-BE49-F238E27FC236}">
                <a16:creationId xmlns:a16="http://schemas.microsoft.com/office/drawing/2014/main" id="{1058848C-7B24-4CC4-9D4A-F6171170E104}"/>
              </a:ext>
            </a:extLst>
          </p:cNvPr>
          <p:cNvSpPr>
            <a:spLocks noGrp="1" noChangeArrowheads="1"/>
          </p:cNvSpPr>
          <p:nvPr>
            <p:ph idx="1"/>
          </p:nvPr>
        </p:nvSpPr>
        <p:spPr>
          <a:xfrm>
            <a:off x="3959678" y="533400"/>
            <a:ext cx="4269922" cy="5309281"/>
          </a:xfrm>
          <a:noFill/>
        </p:spPr>
        <p:txBody>
          <a:bodyPr anchor="ctr">
            <a:normAutofit lnSpcReduction="10000"/>
          </a:bodyPr>
          <a:lstStyle/>
          <a:p>
            <a:pPr eaLnBrk="1" hangingPunct="1"/>
            <a:endParaRPr lang="en-US" altLang="en-US" dirty="0">
              <a:solidFill>
                <a:schemeClr val="tx1">
                  <a:lumMod val="85000"/>
                  <a:lumOff val="15000"/>
                </a:schemeClr>
              </a:solidFill>
            </a:endParaRPr>
          </a:p>
          <a:p>
            <a:pPr eaLnBrk="1" hangingPunct="1"/>
            <a:r>
              <a:rPr lang="en-US" altLang="en-US" dirty="0">
                <a:solidFill>
                  <a:schemeClr val="tx1">
                    <a:lumMod val="85000"/>
                    <a:lumOff val="15000"/>
                  </a:schemeClr>
                </a:solidFill>
              </a:rPr>
              <a:t>Financial data</a:t>
            </a:r>
          </a:p>
          <a:p>
            <a:pPr lvl="1" eaLnBrk="1" hangingPunct="1"/>
            <a:r>
              <a:rPr lang="en-US" altLang="en-US" sz="2400" dirty="0">
                <a:solidFill>
                  <a:schemeClr val="tx1">
                    <a:lumMod val="85000"/>
                    <a:lumOff val="15000"/>
                  </a:schemeClr>
                </a:solidFill>
              </a:rPr>
              <a:t>Fair Credit Reporting Act (1970)</a:t>
            </a:r>
          </a:p>
          <a:p>
            <a:pPr lvl="2" eaLnBrk="1" hangingPunct="1"/>
            <a:r>
              <a:rPr lang="en-US" altLang="en-US" sz="2400" dirty="0">
                <a:solidFill>
                  <a:schemeClr val="tx1">
                    <a:lumMod val="85000"/>
                    <a:lumOff val="15000"/>
                  </a:schemeClr>
                </a:solidFill>
              </a:rPr>
              <a:t>Regulates operations of credit-reporting bureaus</a:t>
            </a:r>
          </a:p>
          <a:p>
            <a:pPr lvl="1"/>
            <a:endParaRPr lang="en-US" altLang="en-US" sz="2400" dirty="0">
              <a:solidFill>
                <a:schemeClr val="tx1">
                  <a:lumMod val="85000"/>
                  <a:lumOff val="15000"/>
                </a:schemeClr>
              </a:solidFill>
            </a:endParaRPr>
          </a:p>
          <a:p>
            <a:pPr lvl="1"/>
            <a:r>
              <a:rPr lang="en-US" altLang="en-US" sz="2400" dirty="0">
                <a:solidFill>
                  <a:schemeClr val="tx1">
                    <a:lumMod val="85000"/>
                    <a:lumOff val="15000"/>
                  </a:schemeClr>
                </a:solidFill>
              </a:rPr>
              <a:t>Right to Financial Privacy Act (1978)</a:t>
            </a:r>
          </a:p>
          <a:p>
            <a:pPr lvl="2"/>
            <a:r>
              <a:rPr lang="en-US" altLang="en-US" sz="2400" dirty="0">
                <a:solidFill>
                  <a:schemeClr val="tx1">
                    <a:lumMod val="85000"/>
                    <a:lumOff val="15000"/>
                  </a:schemeClr>
                </a:solidFill>
              </a:rPr>
              <a:t>Protects the financial records of financial institution customers from unauthorized scrutiny by the federal government</a:t>
            </a:r>
          </a:p>
          <a:p>
            <a:pPr lvl="2" eaLnBrk="1" hangingPunct="1"/>
            <a:endParaRPr lang="en-US" altLang="en-US" sz="2400" dirty="0">
              <a:solidFill>
                <a:schemeClr val="tx1">
                  <a:lumMod val="85000"/>
                  <a:lumOff val="15000"/>
                </a:schemeClr>
              </a:solidFill>
            </a:endParaRPr>
          </a:p>
          <a:p>
            <a:endParaRPr lang="en-US" altLang="en-US" dirty="0">
              <a:solidFill>
                <a:schemeClr val="tx1">
                  <a:lumMod val="85000"/>
                  <a:lumOff val="15000"/>
                </a:schemeClr>
              </a:solidFill>
            </a:endParaRPr>
          </a:p>
        </p:txBody>
      </p:sp>
      <p:sp>
        <p:nvSpPr>
          <p:cNvPr id="8" name="Footer Placeholder 3">
            <a:extLst>
              <a:ext uri="{FF2B5EF4-FFF2-40B4-BE49-F238E27FC236}">
                <a16:creationId xmlns:a16="http://schemas.microsoft.com/office/drawing/2014/main" id="{0EF280A5-0D44-4CE2-BD7B-300F461C1C1C}"/>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008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82600"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Content Placeholder 2">
            <a:extLst>
              <a:ext uri="{FF2B5EF4-FFF2-40B4-BE49-F238E27FC236}">
                <a16:creationId xmlns:a16="http://schemas.microsoft.com/office/drawing/2014/main" id="{C4FADD4D-C442-465B-AFFE-78C23F194E2E}"/>
              </a:ext>
            </a:extLst>
          </p:cNvPr>
          <p:cNvSpPr>
            <a:spLocks noGrp="1" noChangeArrowheads="1"/>
          </p:cNvSpPr>
          <p:nvPr>
            <p:ph idx="1"/>
          </p:nvPr>
        </p:nvSpPr>
        <p:spPr>
          <a:xfrm>
            <a:off x="3636129" y="685800"/>
            <a:ext cx="5186089" cy="6172200"/>
          </a:xfrm>
          <a:noFill/>
        </p:spPr>
        <p:txBody>
          <a:bodyPr anchor="ctr">
            <a:normAutofit lnSpcReduction="10000"/>
          </a:bodyPr>
          <a:lstStyle/>
          <a:p>
            <a:r>
              <a:rPr lang="en-US" altLang="en-US" dirty="0">
                <a:solidFill>
                  <a:schemeClr val="tx1">
                    <a:lumMod val="85000"/>
                    <a:lumOff val="15000"/>
                  </a:schemeClr>
                </a:solidFill>
              </a:rPr>
              <a:t>Financial data (cont’d.)</a:t>
            </a:r>
          </a:p>
          <a:p>
            <a:pPr lvl="1" eaLnBrk="1" hangingPunct="1"/>
            <a:r>
              <a:rPr lang="en-US" altLang="en-US" sz="2400" dirty="0">
                <a:solidFill>
                  <a:schemeClr val="tx1">
                    <a:lumMod val="85000"/>
                    <a:lumOff val="15000"/>
                  </a:schemeClr>
                </a:solidFill>
              </a:rPr>
              <a:t>Gramm-Leach-Bliley Act (1999)</a:t>
            </a:r>
          </a:p>
          <a:p>
            <a:pPr lvl="2" eaLnBrk="1" hangingPunct="1"/>
            <a:r>
              <a:rPr lang="en-US" altLang="en-US" sz="2400" dirty="0">
                <a:solidFill>
                  <a:schemeClr val="tx1">
                    <a:lumMod val="85000"/>
                    <a:lumOff val="15000"/>
                  </a:schemeClr>
                </a:solidFill>
              </a:rPr>
              <a:t>Bank deregulation that enabled institutions to offer investment, commercial banking, and insurance services</a:t>
            </a:r>
          </a:p>
          <a:p>
            <a:pPr lvl="2" eaLnBrk="1" hangingPunct="1"/>
            <a:r>
              <a:rPr lang="en-US" altLang="en-US" sz="2400" dirty="0">
                <a:solidFill>
                  <a:schemeClr val="tx1">
                    <a:lumMod val="85000"/>
                    <a:lumOff val="15000"/>
                  </a:schemeClr>
                </a:solidFill>
              </a:rPr>
              <a:t>Three key rules affecting personal privacy</a:t>
            </a:r>
          </a:p>
          <a:p>
            <a:pPr lvl="3" eaLnBrk="1" hangingPunct="1"/>
            <a:r>
              <a:rPr lang="en-US" altLang="en-US" sz="2400" dirty="0">
                <a:solidFill>
                  <a:schemeClr val="tx1">
                    <a:lumMod val="85000"/>
                    <a:lumOff val="15000"/>
                  </a:schemeClr>
                </a:solidFill>
              </a:rPr>
              <a:t>Financial Privacy Rule</a:t>
            </a:r>
          </a:p>
          <a:p>
            <a:pPr lvl="3" eaLnBrk="1" hangingPunct="1"/>
            <a:r>
              <a:rPr lang="en-US" altLang="en-US" sz="2400" dirty="0">
                <a:solidFill>
                  <a:schemeClr val="tx1">
                    <a:lumMod val="85000"/>
                    <a:lumOff val="15000"/>
                  </a:schemeClr>
                </a:solidFill>
              </a:rPr>
              <a:t>Safeguards Rule</a:t>
            </a:r>
          </a:p>
          <a:p>
            <a:pPr lvl="3" eaLnBrk="1" hangingPunct="1"/>
            <a:r>
              <a:rPr lang="en-US" altLang="en-US" sz="2400" dirty="0">
                <a:solidFill>
                  <a:schemeClr val="tx1">
                    <a:lumMod val="85000"/>
                    <a:lumOff val="15000"/>
                  </a:schemeClr>
                </a:solidFill>
              </a:rPr>
              <a:t>Pretexting Rule</a:t>
            </a:r>
          </a:p>
          <a:p>
            <a:pPr lvl="1" eaLnBrk="1" hangingPunct="1"/>
            <a:r>
              <a:rPr lang="en-US" altLang="en-US" sz="2400" dirty="0">
                <a:solidFill>
                  <a:schemeClr val="tx1">
                    <a:lumMod val="85000"/>
                    <a:lumOff val="15000"/>
                  </a:schemeClr>
                </a:solidFill>
              </a:rPr>
              <a:t>Fair and Accurate Credit Transactions Act (2003)</a:t>
            </a:r>
          </a:p>
          <a:p>
            <a:pPr lvl="2" eaLnBrk="1" hangingPunct="1"/>
            <a:r>
              <a:rPr lang="en-US" altLang="en-US" sz="2400" dirty="0">
                <a:solidFill>
                  <a:schemeClr val="tx1">
                    <a:lumMod val="85000"/>
                    <a:lumOff val="15000"/>
                  </a:schemeClr>
                </a:solidFill>
              </a:rPr>
              <a:t>Allows consumers to request and obtain a free credit report once each year from each of the three primary consumer credit reporting companies</a:t>
            </a:r>
          </a:p>
          <a:p>
            <a:pPr lvl="2"/>
            <a:endParaRPr lang="en-US" altLang="en-US" sz="2400" dirty="0">
              <a:solidFill>
                <a:schemeClr val="tx1">
                  <a:lumMod val="85000"/>
                  <a:lumOff val="15000"/>
                </a:schemeClr>
              </a:solidFill>
            </a:endParaRPr>
          </a:p>
          <a:p>
            <a:endParaRPr lang="en-US" altLang="en-US" dirty="0">
              <a:solidFill>
                <a:schemeClr val="tx1">
                  <a:lumMod val="85000"/>
                  <a:lumOff val="15000"/>
                </a:schemeClr>
              </a:solidFill>
            </a:endParaRPr>
          </a:p>
        </p:txBody>
      </p:sp>
      <p:sp>
        <p:nvSpPr>
          <p:cNvPr id="9" name="Title 1">
            <a:extLst>
              <a:ext uri="{FF2B5EF4-FFF2-40B4-BE49-F238E27FC236}">
                <a16:creationId xmlns:a16="http://schemas.microsoft.com/office/drawing/2014/main" id="{47B7DE81-69E6-41FE-B034-B7058B61287A}"/>
              </a:ext>
            </a:extLst>
          </p:cNvPr>
          <p:cNvSpPr>
            <a:spLocks noGrp="1" noChangeArrowheads="1"/>
          </p:cNvSpPr>
          <p:nvPr>
            <p:ph type="title"/>
          </p:nvPr>
        </p:nvSpPr>
        <p:spPr>
          <a:xfrm>
            <a:off x="628649" y="1015320"/>
            <a:ext cx="2702377" cy="4827361"/>
          </a:xfrm>
        </p:spPr>
        <p:txBody>
          <a:bodyPr anchor="ctr">
            <a:normAutofit/>
          </a:bodyPr>
          <a:lstStyle/>
          <a:p>
            <a:r>
              <a:rPr lang="en-US" altLang="en-US" sz="3500" dirty="0">
                <a:solidFill>
                  <a:srgbClr val="F2F2F2"/>
                </a:solidFill>
              </a:rPr>
              <a:t>Privacy Laws, Applications, </a:t>
            </a:r>
            <a:br>
              <a:rPr lang="en-US" altLang="en-US" sz="3500" dirty="0">
                <a:solidFill>
                  <a:srgbClr val="F2F2F2"/>
                </a:solidFill>
              </a:rPr>
            </a:br>
            <a:r>
              <a:rPr lang="en-US" altLang="en-US" sz="3500" dirty="0">
                <a:solidFill>
                  <a:srgbClr val="F2F2F2"/>
                </a:solidFill>
              </a:rPr>
              <a:t>and Court Rulings (cont’d.)</a:t>
            </a:r>
            <a:br>
              <a:rPr lang="en-US" altLang="en-US" sz="3500" dirty="0">
                <a:solidFill>
                  <a:srgbClr val="F2F2F2"/>
                </a:solidFill>
              </a:rPr>
            </a:br>
            <a:br>
              <a:rPr lang="en-US" altLang="en-US" sz="3500" dirty="0">
                <a:solidFill>
                  <a:srgbClr val="F2F2F2"/>
                </a:solidFill>
              </a:rPr>
            </a:br>
            <a:r>
              <a:rPr lang="en-US" altLang="en-US" sz="3600" dirty="0">
                <a:solidFill>
                  <a:srgbClr val="FFFF00"/>
                </a:solidFill>
              </a:rPr>
              <a:t>Financial data</a:t>
            </a:r>
            <a:br>
              <a:rPr lang="en-US" altLang="en-US" sz="3600" dirty="0">
                <a:solidFill>
                  <a:srgbClr val="FFFF00"/>
                </a:solidFill>
              </a:rPr>
            </a:br>
            <a:endParaRPr lang="en-US" altLang="en-US" sz="3500" dirty="0">
              <a:solidFill>
                <a:srgbClr val="FFFF00"/>
              </a:solidFill>
            </a:endParaRPr>
          </a:p>
        </p:txBody>
      </p:sp>
      <p:sp>
        <p:nvSpPr>
          <p:cNvPr id="10" name="Footer Placeholder 3">
            <a:extLst>
              <a:ext uri="{FF2B5EF4-FFF2-40B4-BE49-F238E27FC236}">
                <a16:creationId xmlns:a16="http://schemas.microsoft.com/office/drawing/2014/main" id="{A2F39AB1-D775-4941-BD3A-38229D279AC4}"/>
              </a:ext>
            </a:extLst>
          </p:cNvPr>
          <p:cNvSpPr>
            <a:spLocks noGrp="1"/>
          </p:cNvSpPr>
          <p:nvPr>
            <p:ph type="ftr" sz="quarter" idx="11"/>
          </p:nvPr>
        </p:nvSpPr>
        <p:spPr>
          <a:xfrm>
            <a:off x="3490080" y="6351639"/>
            <a:ext cx="3086100" cy="365125"/>
          </a:xfrm>
        </p:spPr>
        <p:txBody>
          <a:bodyPr>
            <a:normAutofit/>
          </a:bodyPr>
          <a:lstStyle/>
          <a:p>
            <a:pPr>
              <a:spcAft>
                <a:spcPts val="600"/>
              </a:spcAft>
              <a:defRPr/>
            </a:pPr>
            <a:r>
              <a:rPr lang="en-US" dirty="0">
                <a:solidFill>
                  <a:schemeClr val="tx1">
                    <a:lumMod val="95000"/>
                  </a:schemeClr>
                </a:solidFill>
              </a:rPr>
              <a:t>Ethics in Information Technology, Fifth Edition</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3063</Words>
  <Application>Microsoft Office PowerPoint</Application>
  <PresentationFormat>On-screen Show (4:3)</PresentationFormat>
  <Paragraphs>400</Paragraphs>
  <Slides>43</Slides>
  <Notes>25</Notes>
  <HiddenSlides>23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Corbel</vt:lpstr>
      <vt:lpstr>Times New Roman</vt:lpstr>
      <vt:lpstr>Depth</vt:lpstr>
      <vt:lpstr>Ethics in Information Technology, Fifth Edition </vt:lpstr>
      <vt:lpstr>Recap: </vt:lpstr>
      <vt:lpstr>Objectives</vt:lpstr>
      <vt:lpstr>Objectives (cont’d.)</vt:lpstr>
      <vt:lpstr>Privacy Protection and the Law</vt:lpstr>
      <vt:lpstr>Information Privacy</vt:lpstr>
      <vt:lpstr>Privacy Laws, Applications,  and Court Rulings</vt:lpstr>
      <vt:lpstr>Privacy Laws, Applications,  and Court Rulings (cont’d.)  Financial data </vt:lpstr>
      <vt:lpstr>Privacy Laws, Applications,  and Court Rulings (cont’d.)  Financial data </vt:lpstr>
      <vt:lpstr>Privacy Laws, Applications,  and Court Rulings (cont’d.)  Financial data </vt:lpstr>
      <vt:lpstr>Privacy Laws, Applications,  and Court Rulings (cont’d.)  Health information </vt:lpstr>
      <vt:lpstr>Privacy Laws, Applications,  and Court Rulings (cont’d.)  Children’s personal data </vt:lpstr>
      <vt:lpstr>Ethics in Information Technology, Fifth Edition </vt:lpstr>
      <vt:lpstr>Recap:</vt:lpstr>
      <vt:lpstr>Privacy Laws, Applications,  and Court Rulings (cont’d.)  Electronic surveillance</vt:lpstr>
      <vt:lpstr>Privacy Laws, Applications,  and Court Rulings (cont’d.)  Electronic surveillance</vt:lpstr>
      <vt:lpstr>Privacy Laws, Applications,  and Court Rulings (cont’d.)  Electronic surveillance</vt:lpstr>
      <vt:lpstr>Privacy Laws, Applications,  and Court Rulings (cont’d.)  Electronic surveillance</vt:lpstr>
      <vt:lpstr>Privacy Laws, Applications,  and Court Rulings (cont’d.)  Electronic surveillance</vt:lpstr>
      <vt:lpstr>Privacy Laws, Applications,  and Court Rulings (cont’d.)  Fair Information Practices</vt:lpstr>
      <vt:lpstr>Privacy Laws, Applications,  and Court Rulings (cont’d.)  Fair Information Practices</vt:lpstr>
      <vt:lpstr>Privacy Laws, Applications,  and Court Rulings (cont’d.)  Access to government records</vt:lpstr>
      <vt:lpstr>PowerPoint Presentation</vt:lpstr>
      <vt:lpstr>Ethics in Information Technology, Fifth Edition </vt:lpstr>
      <vt:lpstr>Recap:</vt:lpstr>
      <vt:lpstr>Today’s Issues to discuss: </vt:lpstr>
      <vt:lpstr>Identity Theft</vt:lpstr>
      <vt:lpstr>Identity Theft (cont’d.)</vt:lpstr>
      <vt:lpstr>Identity Theft (cont’d.)</vt:lpstr>
      <vt:lpstr>Identity Theft (cont’d.)</vt:lpstr>
      <vt:lpstr>Identity Theft (cont’d.)</vt:lpstr>
      <vt:lpstr>Electronic Discovery</vt:lpstr>
      <vt:lpstr>Electronic Discovery (cont’d.)</vt:lpstr>
      <vt:lpstr>Consumer Profiling</vt:lpstr>
      <vt:lpstr>Consumer Profiling (cont’d.)</vt:lpstr>
      <vt:lpstr>Consumer Profiling (cont’d.)</vt:lpstr>
      <vt:lpstr>Workplace Monitoring</vt:lpstr>
      <vt:lpstr>Advanced Surveillance Technology</vt:lpstr>
      <vt:lpstr>Advanced Surveillance Technology (cont’d)</vt:lpstr>
      <vt:lpstr>Advanced Surveillance Technology (cont’d)</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2020-07-10T20:07:31Z</dcterms:created>
  <dcterms:modified xsi:type="dcterms:W3CDTF">2020-07-11T22:13:38Z</dcterms:modified>
</cp:coreProperties>
</file>