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70" r:id="rId14"/>
    <p:sldId id="271" r:id="rId15"/>
    <p:sldId id="268" r:id="rId16"/>
    <p:sldId id="273" r:id="rId17"/>
    <p:sldId id="274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>
      <p:cViewPr>
        <p:scale>
          <a:sx n="136" d="100"/>
          <a:sy n="136" d="100"/>
        </p:scale>
        <p:origin x="864" y="-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49C88F-DBE9-4793-9E34-B636EA1C6930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C88F-DBE9-4793-9E34-B636EA1C6930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149C88F-DBE9-4793-9E34-B636EA1C6930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49C88F-DBE9-4793-9E34-B636EA1C6930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49C88F-DBE9-4793-9E34-B636EA1C6930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89754F-3F08-4487-ADAE-FC20F0252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in C#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52D29E-D087-47ED-9FA5-D7906236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C# supports multidimensional arrays, which are arrays of arrays.</a:t>
            </a:r>
          </a:p>
          <a:p>
            <a:pPr algn="just"/>
            <a:r>
              <a:rPr lang="en-US" dirty="0"/>
              <a:t>Jagged arrays. </a:t>
            </a:r>
          </a:p>
          <a:p>
            <a:pPr lvl="1" algn="just"/>
            <a:r>
              <a:rPr lang="en-US" dirty="0"/>
              <a:t>Data comes in various shapes. Sometimes the shape is uneven. With a 2D array, we might waste a great amount of memory.</a:t>
            </a:r>
          </a:p>
          <a:p>
            <a:pPr algn="just"/>
            <a:r>
              <a:rPr lang="en-US" dirty="0"/>
              <a:t>But with jagged arrays, </a:t>
            </a:r>
          </a:p>
          <a:p>
            <a:pPr lvl="1" algn="just"/>
            <a:r>
              <a:rPr lang="en-US" dirty="0"/>
              <a:t>we can store (efficiently) many rows of varying lengths. Any type of data, reference or value, can be used.</a:t>
            </a: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66B243-8C74-4132-A7AB-AD6BBDC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Jagged Arrays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6678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A13F7-E657-43C1-AEC2-EBD4A1545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196752"/>
            <a:ext cx="4985639" cy="4281159"/>
          </a:xfrm>
        </p:spPr>
      </p:pic>
    </p:spTree>
    <p:extLst>
      <p:ext uri="{BB962C8B-B14F-4D97-AF65-F5344CB8AC3E}">
        <p14:creationId xmlns:p14="http://schemas.microsoft.com/office/powerpoint/2010/main" val="242691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FDF12E-B869-4415-8B01-F6775A725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int[][] scores = new int[2][]{new int[]{92,93,94},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				new int[]{85,66,87,88}};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200" i="1" dirty="0"/>
              <a:t>// Declare local jagged array with 3 rows. </a:t>
            </a:r>
          </a:p>
          <a:p>
            <a:pPr>
              <a:buNone/>
            </a:pPr>
            <a:r>
              <a:rPr lang="en-US" u="none" strike="noStrike" dirty="0">
                <a:solidFill>
                  <a:srgbClr val="00B050"/>
                </a:solidFill>
              </a:rPr>
              <a:t>int[][]</a:t>
            </a:r>
            <a:r>
              <a:rPr lang="en-US" dirty="0">
                <a:solidFill>
                  <a:srgbClr val="00B050"/>
                </a:solidFill>
              </a:rPr>
              <a:t> jagged = </a:t>
            </a:r>
            <a:r>
              <a:rPr lang="en-US" b="1" u="sng" dirty="0">
                <a:solidFill>
                  <a:srgbClr val="00B050"/>
                </a:solidFill>
              </a:rPr>
              <a:t>new</a:t>
            </a:r>
            <a:r>
              <a:rPr lang="en-US" dirty="0">
                <a:solidFill>
                  <a:srgbClr val="00B050"/>
                </a:solidFill>
              </a:rPr>
              <a:t> int[3][]; </a:t>
            </a:r>
          </a:p>
          <a:p>
            <a:pPr>
              <a:buNone/>
            </a:pPr>
            <a:r>
              <a:rPr lang="en-US" sz="2200" i="1" dirty="0"/>
              <a:t>//</a:t>
            </a:r>
            <a:r>
              <a:rPr lang="en-US" dirty="0"/>
              <a:t> </a:t>
            </a:r>
            <a:r>
              <a:rPr lang="en-US" sz="2200" i="1" dirty="0"/>
              <a:t>Create a new array in the jagged array and assign it.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jagged[0] = </a:t>
            </a:r>
            <a:r>
              <a:rPr lang="en-US" b="1" u="sng" dirty="0">
                <a:solidFill>
                  <a:srgbClr val="00B050"/>
                </a:solidFill>
              </a:rPr>
              <a:t>new</a:t>
            </a:r>
            <a:r>
              <a:rPr lang="en-US" dirty="0">
                <a:solidFill>
                  <a:srgbClr val="00B050"/>
                </a:solidFill>
              </a:rPr>
              <a:t> int[2]; 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jagged[0][0] = 1;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jagged[0][1] = 2;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Syntax: </a:t>
            </a:r>
            <a:r>
              <a:rPr lang="en-US" dirty="0"/>
              <a:t>It is important to know that the pairs of brackets indicate "jagged," and the comma in the brackets means "2D".</a:t>
            </a:r>
            <a:endParaRPr lang="en-US" dirty="0">
              <a:solidFill>
                <a:srgbClr val="00B050"/>
              </a:solidFill>
            </a:endParaRP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DD51BC-14E6-43EA-9BA5-E86E8090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2696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C78CDB-A45A-4E5B-B91F-56A48CC9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 fontScale="92500" lnSpcReduction="10000"/>
          </a:bodyPr>
          <a:lstStyle/>
          <a:p>
            <a:pPr marL="109728" indent="0" algn="l">
              <a:buNone/>
            </a:pPr>
            <a:r>
              <a:rPr lang="en-US" sz="2000" b="1" dirty="0"/>
              <a:t>Example1:</a:t>
            </a:r>
          </a:p>
          <a:p>
            <a:pPr marL="109728" indent="0" algn="l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[5][];  </a:t>
            </a:r>
          </a:p>
          <a:p>
            <a:pPr marL="109728" indent="0" algn="l">
              <a:buNone/>
            </a:pP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//declare the size of each array, columns each row will have  </a:t>
            </a:r>
          </a:p>
          <a:p>
            <a:pPr marL="109728" indent="0" algn="l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 =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[3];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 =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[5];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 =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[2];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[3] =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[8];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[4] =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[10];  </a:t>
            </a:r>
          </a:p>
          <a:p>
            <a:pPr marL="109728" indent="0" algn="l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//assign values</a:t>
            </a:r>
          </a:p>
          <a:p>
            <a:pPr marL="109728" indent="0" algn="l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 =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3, 5, 7, };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 =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1, 0, 2, 4, 6 };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 =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1, 6 };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[3] =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1, 0, 2, 4, 6, 45, 67, 78 }; 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[4] =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1, 0, 2, 4, 6, 34, 54, 67, 87, 78 }; </a:t>
            </a:r>
            <a:endParaRPr lang="en-US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F262E1-B077-4DC0-BC12-55D03E54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Initialization </a:t>
            </a:r>
            <a:endParaRPr lang="en-PK" sz="4400" dirty="0"/>
          </a:p>
        </p:txBody>
      </p:sp>
    </p:spTree>
    <p:extLst>
      <p:ext uri="{BB962C8B-B14F-4D97-AF65-F5344CB8AC3E}">
        <p14:creationId xmlns:p14="http://schemas.microsoft.com/office/powerpoint/2010/main" val="361535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E3D9D8-2AE4-4152-B888-8E14ED75F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42587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sz="2800" b="1" dirty="0"/>
              <a:t>Example 2:</a:t>
            </a:r>
          </a:p>
          <a:p>
            <a:pPr marL="109728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 jaggedArray2 =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109728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3, 5, 7, },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1, 0, 2, 4, 6 },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1, 6 },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1, 0, 2, 4, 6, 45, 67, 78 }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109728" indent="0">
              <a:buNone/>
            </a:pPr>
            <a:r>
              <a:rPr lang="en-US" sz="2800" b="1" dirty="0"/>
              <a:t>Example 3:</a:t>
            </a:r>
          </a:p>
          <a:p>
            <a:pPr marL="109728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 jaggedArray3 =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3, 5, 7, },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1, 0, 2, 4, 6 },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{1, 2, 3, 4, 5, 6, 7, 8},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{4, 5, 6, 7, 8} 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109728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2415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B19BAE-B509-4073-93AD-001CCEB7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It is possible to mix jagged and multidimensional arrays</a:t>
            </a:r>
          </a:p>
          <a:p>
            <a:pPr algn="just"/>
            <a:r>
              <a:rPr lang="en-US" dirty="0"/>
              <a:t>The following is a declaration and initialization of a single-dimensional jagged array that contains two-dimensional array elements of different sizes:</a:t>
            </a:r>
          </a:p>
          <a:p>
            <a:pPr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dirty="0">
                <a:solidFill>
                  <a:srgbClr val="00B050"/>
                </a:solidFill>
              </a:rPr>
              <a:t>int[][,] jaggedArray4 = new int[3][,] </a:t>
            </a:r>
          </a:p>
          <a:p>
            <a:pPr algn="just">
              <a:buNone/>
            </a:pPr>
            <a:r>
              <a:rPr lang="en-US" dirty="0">
                <a:solidFill>
                  <a:srgbClr val="00B050"/>
                </a:solidFill>
              </a:rPr>
              <a:t>{ </a:t>
            </a:r>
          </a:p>
          <a:p>
            <a:pPr algn="just">
              <a:buNone/>
            </a:pPr>
            <a:r>
              <a:rPr lang="en-US" dirty="0">
                <a:solidFill>
                  <a:srgbClr val="00B050"/>
                </a:solidFill>
              </a:rPr>
              <a:t>new int[,] { {1,3}, {5,7} }, </a:t>
            </a:r>
          </a:p>
          <a:p>
            <a:pPr algn="just">
              <a:buNone/>
            </a:pPr>
            <a:r>
              <a:rPr lang="en-US" dirty="0">
                <a:solidFill>
                  <a:srgbClr val="00B050"/>
                </a:solidFill>
              </a:rPr>
              <a:t>new int[,] { {0,2}, {4,6}, {8,10} }, </a:t>
            </a:r>
          </a:p>
          <a:p>
            <a:pPr algn="just">
              <a:buNone/>
            </a:pPr>
            <a:r>
              <a:rPr lang="en-US" dirty="0">
                <a:solidFill>
                  <a:srgbClr val="00B050"/>
                </a:solidFill>
              </a:rPr>
              <a:t>new int[,] { {11,22}, {99,88}, {0,9} } </a:t>
            </a:r>
          </a:p>
          <a:p>
            <a:pPr algn="just">
              <a:buNone/>
            </a:pPr>
            <a:r>
              <a:rPr lang="en-US" dirty="0">
                <a:solidFill>
                  <a:srgbClr val="00B050"/>
                </a:solidFill>
              </a:rPr>
              <a:t>};</a:t>
            </a:r>
          </a:p>
          <a:p>
            <a:pPr algn="just"/>
            <a:r>
              <a:rPr lang="en-US" dirty="0"/>
              <a:t>You can access individual elements as shown in this example, which displays the value of the element [1,0] of the first array (value 5):</a:t>
            </a:r>
          </a:p>
          <a:p>
            <a:pPr algn="just">
              <a:buNone/>
            </a:pPr>
            <a:r>
              <a:rPr lang="en-US" dirty="0" err="1">
                <a:solidFill>
                  <a:srgbClr val="FF0000"/>
                </a:solidFill>
              </a:rPr>
              <a:t>System.Console.Write</a:t>
            </a:r>
            <a:r>
              <a:rPr lang="en-US" dirty="0">
                <a:solidFill>
                  <a:srgbClr val="FF0000"/>
                </a:solidFill>
              </a:rPr>
              <a:t>("{0}", jaggedArray4[0][1, 0]);</a:t>
            </a: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9E411-CC63-4330-881D-08AF4E4C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with Jagged arrays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0948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D50D7C-349E-4B29-B849-F3C146AD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>
            <a:normAutofit fontScale="2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System;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jagged_array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Program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48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Declare the array of four elements: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[4][];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48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Initialize the elements: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 =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 { 7, 9 };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 =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[4] { 12, 42, 26, 38 };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 =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[6] { 3, 5, 7, 9, 11, 13 };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[3] =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[3] { 4, 6, 8 };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48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Display the array elements: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jaggedArray.Length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System.Console.Write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"Element({0}): "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+ 1);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48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0; j &lt;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].Length;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System.Console.Write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 + </a:t>
            </a:r>
            <a:r>
              <a:rPr lang="en-US" sz="4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System.Console.WriteLine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4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Console.ReadLine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sz="4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47E430-899F-4C9B-977A-8C395B55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200" dirty="0">
                <a:solidFill>
                  <a:srgbClr val="212121"/>
                </a:solidFill>
                <a:effectLst/>
                <a:latin typeface="Roboto"/>
              </a:rPr>
            </a:br>
            <a:r>
              <a:rPr lang="en-US" sz="2200" dirty="0">
                <a:solidFill>
                  <a:srgbClr val="212121"/>
                </a:solidFill>
                <a:effectLst/>
                <a:latin typeface="Roboto"/>
              </a:rPr>
              <a:t>D</a:t>
            </a:r>
            <a:r>
              <a:rPr lang="en-US" sz="2200" i="0" dirty="0">
                <a:solidFill>
                  <a:srgbClr val="212121"/>
                </a:solidFill>
                <a:effectLst/>
                <a:latin typeface="Roboto"/>
              </a:rPr>
              <a:t>emonstration of jagged array of integers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/>
              </a:rPr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5684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56375-1E71-4619-812E-DFF307B81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6792"/>
            <a:ext cx="3934379" cy="175555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A789964-0F86-420D-BA95-12260EE6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0382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AEBAE-FE54-4FEA-ADAC-CF9E8C65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A jagged little summary</a:t>
            </a:r>
            <a:r>
              <a:rPr lang="en-US" b="1" dirty="0"/>
              <a:t>.</a:t>
            </a:r>
            <a:endParaRPr lang="en-US" dirty="0"/>
          </a:p>
          <a:p>
            <a:pPr lvl="1" algn="just"/>
            <a:r>
              <a:rPr lang="en-US" dirty="0"/>
              <a:t>Jagged arrays are fast and easy to use once you learn the syntax. Prefer them to 2D arrays when performance is key. Be careful of excess memory usage.</a:t>
            </a:r>
          </a:p>
          <a:p>
            <a:pPr lvl="1" algn="just"/>
            <a:r>
              <a:rPr lang="en-US" dirty="0"/>
              <a:t>We should be careful using methods like </a:t>
            </a:r>
            <a:r>
              <a:rPr lang="en-US" dirty="0" err="1"/>
              <a:t>GetLowerBound</a:t>
            </a:r>
            <a:r>
              <a:rPr lang="en-US" dirty="0"/>
              <a:t>(), </a:t>
            </a:r>
            <a:r>
              <a:rPr lang="en-US" dirty="0" err="1"/>
              <a:t>GetUpperBound</a:t>
            </a:r>
            <a:r>
              <a:rPr lang="en-US" dirty="0"/>
              <a:t>, </a:t>
            </a:r>
            <a:r>
              <a:rPr lang="en-US" dirty="0" err="1"/>
              <a:t>GetLength</a:t>
            </a:r>
            <a:r>
              <a:rPr lang="en-US" dirty="0"/>
              <a:t>, etc. with jagged arrays. Since jagged arrays are constructed out of single-dimensional arrays, they shouldn't be treated as having multiple dimensions in the same way that rectangular arrays do.</a:t>
            </a:r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54455E-6CC2-4A44-B044-96166036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967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An </a:t>
            </a:r>
            <a:r>
              <a:rPr lang="en-US" sz="2400" i="1" dirty="0">
                <a:solidFill>
                  <a:srgbClr val="FF0000"/>
                </a:solidFill>
              </a:rPr>
              <a:t>array</a:t>
            </a:r>
            <a:r>
              <a:rPr lang="en-US" sz="2400" i="1" dirty="0"/>
              <a:t> </a:t>
            </a:r>
            <a:r>
              <a:rPr lang="en-US" sz="2400" dirty="0"/>
              <a:t>is a collection of variables of the same type that are referred to by a common name.</a:t>
            </a:r>
          </a:p>
          <a:p>
            <a:pPr algn="just"/>
            <a:r>
              <a:rPr lang="en-US" sz="2400" dirty="0"/>
              <a:t>Arrays are used for a variety of purposes because they offer a convenient means of grouping together related variables.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</a:t>
            </a:r>
            <a:endParaRPr lang="en-US" dirty="0"/>
          </a:p>
        </p:txBody>
      </p:sp>
      <p:pic>
        <p:nvPicPr>
          <p:cNvPr id="1026" name="Picture 2" descr="Image result for string and arrays applications assign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848" y="3660249"/>
            <a:ext cx="5715000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one-dimensional</a:t>
            </a:r>
            <a:r>
              <a:rPr lang="en-US" sz="2400" dirty="0"/>
              <a:t> array is a list of related variables. Such lists are common in programming.</a:t>
            </a:r>
          </a:p>
          <a:p>
            <a:pPr lvl="1" algn="just"/>
            <a:r>
              <a:rPr lang="en-US" sz="2400" dirty="0"/>
              <a:t>For example, you might use a one-dimensional array to store the account numbers of the active users on a network. </a:t>
            </a:r>
          </a:p>
          <a:p>
            <a:pPr lvl="1" algn="just"/>
            <a:r>
              <a:rPr lang="en-US" sz="2400" dirty="0"/>
              <a:t>Another array might store the current batting averages for a baseball team.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Arrays (1/2)</a:t>
            </a:r>
          </a:p>
        </p:txBody>
      </p:sp>
      <p:pic>
        <p:nvPicPr>
          <p:cNvPr id="6146" name="Picture 2" descr="Image result for one-dimensional ar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143380"/>
            <a:ext cx="5929340" cy="2124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type[ ] array-name = new type[size];</a:t>
            </a:r>
          </a:p>
          <a:p>
            <a:pPr>
              <a:buNone/>
            </a:pPr>
            <a:r>
              <a:rPr lang="en-US" i="1" dirty="0"/>
              <a:t>	</a:t>
            </a:r>
          </a:p>
          <a:p>
            <a:pPr>
              <a:buNone/>
            </a:pP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[] sample = new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[10];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>
                <a:solidFill>
                  <a:srgbClr val="92D050"/>
                </a:solidFill>
              </a:rPr>
              <a:t>int</a:t>
            </a:r>
            <a:r>
              <a:rPr lang="en-US" dirty="0">
                <a:solidFill>
                  <a:srgbClr val="92D050"/>
                </a:solidFill>
              </a:rPr>
              <a:t>[] sample;</a:t>
            </a:r>
          </a:p>
          <a:p>
            <a:pPr>
              <a:buNone/>
            </a:pPr>
            <a:r>
              <a:rPr lang="en-US" dirty="0">
                <a:solidFill>
                  <a:srgbClr val="92D050"/>
                </a:solidFill>
              </a:rPr>
              <a:t>sample = new </a:t>
            </a:r>
            <a:r>
              <a:rPr lang="en-US" dirty="0" err="1">
                <a:solidFill>
                  <a:srgbClr val="92D050"/>
                </a:solidFill>
              </a:rPr>
              <a:t>int</a:t>
            </a:r>
            <a:r>
              <a:rPr lang="en-US" dirty="0">
                <a:solidFill>
                  <a:srgbClr val="92D050"/>
                </a:solidFill>
              </a:rPr>
              <a:t>[10];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[] </a:t>
            </a:r>
            <a:r>
              <a:rPr lang="en-US" dirty="0" err="1">
                <a:solidFill>
                  <a:srgbClr val="0070C0"/>
                </a:solidFill>
              </a:rPr>
              <a:t>nums</a:t>
            </a:r>
            <a:r>
              <a:rPr lang="en-US" dirty="0">
                <a:solidFill>
                  <a:srgbClr val="0070C0"/>
                </a:solidFill>
              </a:rPr>
              <a:t> = new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[] { 99, 10, 100, 18, 78, 23, 63, 9, 87, 49 };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[] </a:t>
            </a:r>
            <a:r>
              <a:rPr lang="en-US" dirty="0" err="1">
                <a:solidFill>
                  <a:srgbClr val="0070C0"/>
                </a:solidFill>
              </a:rPr>
              <a:t>nums</a:t>
            </a:r>
            <a:r>
              <a:rPr lang="en-US" dirty="0">
                <a:solidFill>
                  <a:srgbClr val="0070C0"/>
                </a:solidFill>
              </a:rPr>
              <a:t> = { 99, 10, 100, 18, 78, 23, 63, 9, 87, 49 };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Arrays (2/2)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0070C0"/>
                </a:solidFill>
              </a:rPr>
              <a:t>multidimensional array </a:t>
            </a:r>
            <a:r>
              <a:rPr lang="en-US" dirty="0"/>
              <a:t>is an array that has</a:t>
            </a:r>
          </a:p>
          <a:p>
            <a:r>
              <a:rPr lang="en-US" dirty="0"/>
              <a:t>two or more dimensions, and an individual  element is accessed through the combination of two or more indices.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pic>
        <p:nvPicPr>
          <p:cNvPr id="19458" name="Picture 2" descr="Image result for multidimensional ar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143248"/>
            <a:ext cx="4500594" cy="3094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[,] table = new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[10, 20];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Notice</a:t>
            </a:r>
            <a:r>
              <a:rPr lang="en-US" dirty="0"/>
              <a:t> that the two dimensions are separated from each other by a comma. In the first part of the declaration, the </a:t>
            </a:r>
            <a:r>
              <a:rPr lang="en-US" dirty="0">
                <a:solidFill>
                  <a:srgbClr val="00B050"/>
                </a:solidFill>
              </a:rPr>
              <a:t>syntax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[,]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786190"/>
            <a:ext cx="42005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>
                <a:solidFill>
                  <a:srgbClr val="00B0F0"/>
                </a:solidFill>
              </a:rPr>
              <a:t>type[,] </a:t>
            </a:r>
            <a:r>
              <a:rPr lang="en-US" i="1" dirty="0" err="1">
                <a:solidFill>
                  <a:srgbClr val="00B0F0"/>
                </a:solidFill>
              </a:rPr>
              <a:t>array_name</a:t>
            </a:r>
            <a:r>
              <a:rPr lang="en-US" i="1" dirty="0">
                <a:solidFill>
                  <a:srgbClr val="00B0F0"/>
                </a:solidFill>
              </a:rPr>
              <a:t> = {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{ </a:t>
            </a:r>
            <a:r>
              <a:rPr lang="en-US" i="1" dirty="0" err="1">
                <a:solidFill>
                  <a:srgbClr val="00B0F0"/>
                </a:solidFill>
              </a:rPr>
              <a:t>val</a:t>
            </a:r>
            <a:r>
              <a:rPr lang="en-US" i="1" dirty="0">
                <a:solidFill>
                  <a:srgbClr val="00B0F0"/>
                </a:solidFill>
              </a:rPr>
              <a:t>, </a:t>
            </a:r>
            <a:r>
              <a:rPr lang="en-US" i="1" dirty="0" err="1">
                <a:solidFill>
                  <a:srgbClr val="00B0F0"/>
                </a:solidFill>
              </a:rPr>
              <a:t>val</a:t>
            </a:r>
            <a:r>
              <a:rPr lang="en-US" i="1" dirty="0">
                <a:solidFill>
                  <a:srgbClr val="00B0F0"/>
                </a:solidFill>
              </a:rPr>
              <a:t>, </a:t>
            </a:r>
            <a:r>
              <a:rPr lang="en-US" i="1" dirty="0" err="1">
                <a:solidFill>
                  <a:srgbClr val="00B0F0"/>
                </a:solidFill>
              </a:rPr>
              <a:t>val</a:t>
            </a:r>
            <a:r>
              <a:rPr lang="en-US" i="1" dirty="0">
                <a:solidFill>
                  <a:srgbClr val="00B0F0"/>
                </a:solidFill>
              </a:rPr>
              <a:t>, ..., </a:t>
            </a:r>
            <a:r>
              <a:rPr lang="en-US" i="1" dirty="0" err="1">
                <a:solidFill>
                  <a:srgbClr val="00B0F0"/>
                </a:solidFill>
              </a:rPr>
              <a:t>val</a:t>
            </a:r>
            <a:r>
              <a:rPr lang="en-US" i="1" dirty="0">
                <a:solidFill>
                  <a:srgbClr val="00B0F0"/>
                </a:solidFill>
              </a:rPr>
              <a:t> },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{ </a:t>
            </a:r>
            <a:r>
              <a:rPr lang="en-US" i="1" dirty="0" err="1">
                <a:solidFill>
                  <a:srgbClr val="00B0F0"/>
                </a:solidFill>
              </a:rPr>
              <a:t>val</a:t>
            </a:r>
            <a:r>
              <a:rPr lang="en-US" i="1" dirty="0">
                <a:solidFill>
                  <a:srgbClr val="00B0F0"/>
                </a:solidFill>
              </a:rPr>
              <a:t>, </a:t>
            </a:r>
            <a:r>
              <a:rPr lang="en-US" i="1" dirty="0" err="1">
                <a:solidFill>
                  <a:srgbClr val="00B0F0"/>
                </a:solidFill>
              </a:rPr>
              <a:t>val</a:t>
            </a:r>
            <a:r>
              <a:rPr lang="en-US" i="1" dirty="0">
                <a:solidFill>
                  <a:srgbClr val="00B0F0"/>
                </a:solidFill>
              </a:rPr>
              <a:t>, </a:t>
            </a:r>
            <a:r>
              <a:rPr lang="en-US" i="1" dirty="0" err="1">
                <a:solidFill>
                  <a:srgbClr val="00B0F0"/>
                </a:solidFill>
              </a:rPr>
              <a:t>val</a:t>
            </a:r>
            <a:r>
              <a:rPr lang="en-US" i="1" dirty="0">
                <a:solidFill>
                  <a:srgbClr val="00B0F0"/>
                </a:solidFill>
              </a:rPr>
              <a:t>, ..., </a:t>
            </a:r>
            <a:r>
              <a:rPr lang="en-US" i="1" dirty="0" err="1">
                <a:solidFill>
                  <a:srgbClr val="00B0F0"/>
                </a:solidFill>
              </a:rPr>
              <a:t>val</a:t>
            </a:r>
            <a:r>
              <a:rPr lang="en-US" i="1" dirty="0">
                <a:solidFill>
                  <a:srgbClr val="00B0F0"/>
                </a:solidFill>
              </a:rPr>
              <a:t> },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...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{ </a:t>
            </a:r>
            <a:r>
              <a:rPr lang="en-US" i="1" dirty="0" err="1">
                <a:solidFill>
                  <a:srgbClr val="00B0F0"/>
                </a:solidFill>
              </a:rPr>
              <a:t>val</a:t>
            </a:r>
            <a:r>
              <a:rPr lang="en-US" i="1" dirty="0">
                <a:solidFill>
                  <a:srgbClr val="00B0F0"/>
                </a:solidFill>
              </a:rPr>
              <a:t>, </a:t>
            </a:r>
            <a:r>
              <a:rPr lang="en-US" i="1" dirty="0" err="1">
                <a:solidFill>
                  <a:srgbClr val="00B0F0"/>
                </a:solidFill>
              </a:rPr>
              <a:t>val</a:t>
            </a:r>
            <a:r>
              <a:rPr lang="en-US" i="1" dirty="0">
                <a:solidFill>
                  <a:srgbClr val="00B0F0"/>
                </a:solidFill>
              </a:rPr>
              <a:t>, </a:t>
            </a:r>
            <a:r>
              <a:rPr lang="en-US" i="1" dirty="0" err="1">
                <a:solidFill>
                  <a:srgbClr val="00B0F0"/>
                </a:solidFill>
              </a:rPr>
              <a:t>val</a:t>
            </a:r>
            <a:r>
              <a:rPr lang="en-US" i="1" dirty="0">
                <a:solidFill>
                  <a:srgbClr val="00B0F0"/>
                </a:solidFill>
              </a:rPr>
              <a:t>, ..., </a:t>
            </a:r>
            <a:r>
              <a:rPr lang="en-US" i="1" dirty="0" err="1">
                <a:solidFill>
                  <a:srgbClr val="00B0F0"/>
                </a:solidFill>
              </a:rPr>
              <a:t>val</a:t>
            </a:r>
            <a:r>
              <a:rPr lang="en-US" i="1" dirty="0">
                <a:solidFill>
                  <a:srgbClr val="00B0F0"/>
                </a:solidFill>
              </a:rPr>
              <a:t> }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Multidimensional Arrays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[,] </a:t>
            </a:r>
            <a:r>
              <a:rPr lang="en-US" dirty="0" err="1">
                <a:solidFill>
                  <a:srgbClr val="0070C0"/>
                </a:solidFill>
              </a:rPr>
              <a:t>nums</a:t>
            </a:r>
            <a:r>
              <a:rPr lang="en-US" dirty="0">
                <a:solidFill>
                  <a:srgbClr val="0070C0"/>
                </a:solidFill>
              </a:rPr>
              <a:t> = new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[2,5] {{ 99, 10, 100, 18, 78},{ 23, 63, 9, 87, 49 }};</a:t>
            </a:r>
          </a:p>
          <a:p>
            <a:pPr marL="109728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nums</a:t>
            </a:r>
            <a:r>
              <a:rPr lang="en-US" dirty="0">
                <a:solidFill>
                  <a:srgbClr val="0070C0"/>
                </a:solidFill>
              </a:rPr>
              <a:t>[0,0]=99</a:t>
            </a:r>
          </a:p>
          <a:p>
            <a:pPr marL="109728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nums</a:t>
            </a:r>
            <a:r>
              <a:rPr lang="en-US" dirty="0">
                <a:solidFill>
                  <a:srgbClr val="0070C0"/>
                </a:solidFill>
              </a:rPr>
              <a:t>[0,4]=78</a:t>
            </a:r>
          </a:p>
          <a:p>
            <a:pPr marL="10972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What is the value of </a:t>
            </a:r>
            <a:r>
              <a:rPr lang="en-US" dirty="0" err="1">
                <a:solidFill>
                  <a:srgbClr val="0070C0"/>
                </a:solidFill>
              </a:rPr>
              <a:t>nums</a:t>
            </a:r>
            <a:r>
              <a:rPr lang="en-US" dirty="0">
                <a:solidFill>
                  <a:srgbClr val="0070C0"/>
                </a:solidFill>
              </a:rPr>
              <a:t>[1,3] ??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2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[,,] table = new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[10, 20,5];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C# allows more than two-dimension arrays	[,…..,]</a:t>
            </a:r>
          </a:p>
          <a:p>
            <a:r>
              <a:rPr lang="en-US" dirty="0">
                <a:solidFill>
                  <a:srgbClr val="FF0000"/>
                </a:solidFill>
              </a:rPr>
              <a:t>Write a program to enter and sum the values on  a diagonal of 3*3*3 matrix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2410799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599</TotalTime>
  <Words>1334</Words>
  <Application>Microsoft Macintosh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Consolas</vt:lpstr>
      <vt:lpstr>Lucida Sans Unicode</vt:lpstr>
      <vt:lpstr>Roboto</vt:lpstr>
      <vt:lpstr>Verdana</vt:lpstr>
      <vt:lpstr>Wingdings 2</vt:lpstr>
      <vt:lpstr>Wingdings 3</vt:lpstr>
      <vt:lpstr>Concourse</vt:lpstr>
      <vt:lpstr>Arrays in C#</vt:lpstr>
      <vt:lpstr>Arrays</vt:lpstr>
      <vt:lpstr>One-Dimensional Arrays (1/2)</vt:lpstr>
      <vt:lpstr>One-Dimensional Arrays (2/2)</vt:lpstr>
      <vt:lpstr>Multidimensional Arrays</vt:lpstr>
      <vt:lpstr>Two-Dimensional Arrays</vt:lpstr>
      <vt:lpstr>Initializing Multidimensional Arrays</vt:lpstr>
      <vt:lpstr>PowerPoint Presentation</vt:lpstr>
      <vt:lpstr>Multi-Dimensional Arrays</vt:lpstr>
      <vt:lpstr>Jagged Arrays</vt:lpstr>
      <vt:lpstr>PowerPoint Presentation</vt:lpstr>
      <vt:lpstr>Example</vt:lpstr>
      <vt:lpstr>Initialization </vt:lpstr>
      <vt:lpstr>PowerPoint Presentation</vt:lpstr>
      <vt:lpstr>2D arrays with Jagged arrays</vt:lpstr>
      <vt:lpstr> Demonstration of jagged array of integers </vt:lpstr>
      <vt:lpstr>Output: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HP</dc:creator>
  <cp:lastModifiedBy>Taimur Sajjad</cp:lastModifiedBy>
  <cp:revision>36</cp:revision>
  <dcterms:created xsi:type="dcterms:W3CDTF">2018-02-19T04:58:50Z</dcterms:created>
  <dcterms:modified xsi:type="dcterms:W3CDTF">2024-03-05T09:38:20Z</dcterms:modified>
</cp:coreProperties>
</file>