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7" r:id="rId6"/>
    <p:sldId id="259" r:id="rId7"/>
    <p:sldId id="278" r:id="rId8"/>
    <p:sldId id="279" r:id="rId9"/>
    <p:sldId id="283" r:id="rId10"/>
    <p:sldId id="282" r:id="rId11"/>
    <p:sldId id="280" r:id="rId12"/>
    <p:sldId id="285" r:id="rId13"/>
    <p:sldId id="284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97" d="100"/>
          <a:sy n="97" d="100"/>
        </p:scale>
        <p:origin x="198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49C88F-DBE9-4793-9E34-B636EA1C6930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comparet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sharp-string/" TargetMode="External"/><Relationship Id="rId2" Type="http://schemas.openxmlformats.org/officeDocument/2006/relationships/hyperlink" Target="https://docs.microsoft.com/en-us/dotnet/csharp/programming-guide/strin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nullreferenceexcep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in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()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	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str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"hello"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	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nullStr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emptyStr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String.Empty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>
              <a:buNone/>
            </a:pP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tempStr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str +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nullStr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	// Output of the following line: hello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tempStr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bool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b =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emptyStr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nullStr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Output of the following line: False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(b); </a:t>
            </a:r>
          </a:p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109728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	// The following line creates a new empty string.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newStr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emptyStr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+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nullStr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	// Null strings and empty strings behave differently. The following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two lines display 0.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emptyStr.Length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newStr.Length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109728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109728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	// The following line raises a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FMono-Regular"/>
              </a:rPr>
              <a:t>NullReferenceException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FMono-Regular"/>
              </a:rPr>
              <a:t>Console.WriteLine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SFMono-Regular"/>
              </a:rPr>
              <a:t>nullStr.Length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);</a:t>
            </a:r>
            <a:endParaRPr lang="en-US" dirty="0">
              <a:latin typeface="Segoe UI" panose="020B0502040204020203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64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To Compare strings</a:t>
            </a:r>
            <a:endParaRPr lang="en-US" b="1" dirty="0">
              <a:solidFill>
                <a:srgbClr val="171717"/>
              </a:solidFill>
              <a:latin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492125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400" spc="-15" dirty="0">
                <a:latin typeface="Times New Roman"/>
                <a:cs typeface="Times New Roman"/>
              </a:rPr>
              <a:t>	Str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5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l</a:t>
            </a:r>
            <a:r>
              <a:rPr lang="en-US" sz="2400" spc="-5" dirty="0">
                <a:latin typeface="Times New Roman"/>
                <a:cs typeface="Times New Roman"/>
              </a:rPr>
              <a:t>as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5" dirty="0">
                <a:latin typeface="Times New Roman"/>
                <a:cs typeface="Times New Roman"/>
              </a:rPr>
              <a:t>support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spc="-10" dirty="0">
                <a:latin typeface="Times New Roman"/>
                <a:cs typeface="Times New Roman"/>
              </a:rPr>
              <a:t>ov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rloa</a:t>
            </a:r>
            <a:r>
              <a:rPr lang="en-US" sz="2400" spc="-5" dirty="0">
                <a:latin typeface="Times New Roman"/>
                <a:cs typeface="Times New Roman"/>
              </a:rPr>
              <a:t>d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15" dirty="0">
                <a:latin typeface="Times New Roman"/>
                <a:cs typeface="Times New Roman"/>
              </a:rPr>
              <a:t>et</a:t>
            </a:r>
            <a:r>
              <a:rPr lang="en-US" sz="2400" spc="-5" dirty="0">
                <a:latin typeface="Times New Roman"/>
                <a:cs typeface="Times New Roman"/>
              </a:rPr>
              <a:t>h</a:t>
            </a:r>
            <a:r>
              <a:rPr lang="en-US" sz="2400" spc="-15" dirty="0">
                <a:latin typeface="Times New Roman"/>
                <a:cs typeface="Times New Roman"/>
              </a:rPr>
              <a:t>o</a:t>
            </a:r>
            <a:r>
              <a:rPr lang="en-US" sz="2400" spc="5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an</a:t>
            </a:r>
            <a:r>
              <a:rPr lang="en-US" sz="2400" spc="-10" dirty="0">
                <a:latin typeface="Times New Roman"/>
                <a:cs typeface="Times New Roman"/>
              </a:rPr>
              <a:t>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operat</a:t>
            </a:r>
            <a:r>
              <a:rPr lang="en-US" sz="2400" dirty="0">
                <a:latin typeface="Times New Roman"/>
                <a:cs typeface="Times New Roman"/>
              </a:rPr>
              <a:t>ors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5" dirty="0">
                <a:latin typeface="Times New Roman"/>
                <a:cs typeface="Times New Roman"/>
              </a:rPr>
              <a:t> 	c</a:t>
            </a:r>
            <a:r>
              <a:rPr lang="en-US" sz="2400" spc="-15" dirty="0">
                <a:latin typeface="Times New Roman"/>
                <a:cs typeface="Times New Roman"/>
              </a:rPr>
              <a:t>ompar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whe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h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r t</a:t>
            </a:r>
            <a:r>
              <a:rPr lang="en-US" sz="2400" spc="-10" dirty="0">
                <a:latin typeface="Times New Roman"/>
                <a:cs typeface="Times New Roman"/>
              </a:rPr>
              <a:t>w</a:t>
            </a:r>
            <a:r>
              <a:rPr lang="en-US" sz="2400" dirty="0">
                <a:latin typeface="Times New Roman"/>
                <a:cs typeface="Times New Roman"/>
              </a:rPr>
              <a:t>o </a:t>
            </a:r>
            <a:r>
              <a:rPr lang="en-US" sz="2400" spc="-15" dirty="0">
                <a:latin typeface="Times New Roman"/>
                <a:cs typeface="Times New Roman"/>
              </a:rPr>
              <a:t>str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5" dirty="0">
                <a:latin typeface="Times New Roman"/>
                <a:cs typeface="Times New Roman"/>
              </a:rPr>
              <a:t>n</a:t>
            </a:r>
            <a:r>
              <a:rPr lang="en-US" sz="2400" spc="5" dirty="0">
                <a:latin typeface="Times New Roman"/>
                <a:cs typeface="Times New Roman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ar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q</a:t>
            </a:r>
            <a:r>
              <a:rPr lang="en-US" sz="2400" spc="5" dirty="0">
                <a:latin typeface="Times New Roman"/>
                <a:cs typeface="Times New Roman"/>
              </a:rPr>
              <a:t>u</a:t>
            </a:r>
            <a:r>
              <a:rPr lang="en-US" sz="2400" spc="-15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n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.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h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y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ar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400" spc="-10" dirty="0">
                <a:latin typeface="Times New Roman"/>
                <a:cs typeface="Times New Roman"/>
              </a:rPr>
              <a:t>	- O</a:t>
            </a:r>
            <a:r>
              <a:rPr lang="en-US" sz="2400" spc="5" dirty="0">
                <a:latin typeface="Times New Roman"/>
                <a:cs typeface="Times New Roman"/>
              </a:rPr>
              <a:t>v</a:t>
            </a:r>
            <a:r>
              <a:rPr lang="en-US" sz="2400" spc="-15" dirty="0">
                <a:latin typeface="Times New Roman"/>
                <a:cs typeface="Times New Roman"/>
              </a:rPr>
              <a:t>erlo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d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Bodoni MT Black"/>
                <a:cs typeface="Bodoni MT Black"/>
              </a:rPr>
              <a:t>Co</a:t>
            </a:r>
            <a:r>
              <a:rPr lang="en-US" sz="2400" spc="-5" dirty="0">
                <a:latin typeface="Bodoni MT Black"/>
                <a:cs typeface="Bodoni MT Black"/>
              </a:rPr>
              <a:t>mpa</a:t>
            </a:r>
            <a:r>
              <a:rPr lang="en-US" sz="2400" spc="-10" dirty="0">
                <a:latin typeface="Bodoni MT Black"/>
                <a:cs typeface="Bodoni MT Black"/>
              </a:rPr>
              <a:t>re</a:t>
            </a:r>
            <a:r>
              <a:rPr lang="en-US" sz="2400" dirty="0">
                <a:latin typeface="Bodoni MT Black"/>
                <a:cs typeface="Bodoni MT Black"/>
              </a:rPr>
              <a:t>( )</a:t>
            </a:r>
            <a:r>
              <a:rPr lang="en-US" sz="2400" spc="-5" dirty="0">
                <a:latin typeface="Bodoni MT Black"/>
                <a:cs typeface="Bodoni MT Black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thod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130"/>
              </a:spcBef>
              <a:buNone/>
            </a:pPr>
            <a:r>
              <a:rPr lang="en-US" sz="2400" spc="-10" dirty="0">
                <a:latin typeface="Times New Roman"/>
                <a:cs typeface="Times New Roman"/>
              </a:rPr>
              <a:t>	- O</a:t>
            </a:r>
            <a:r>
              <a:rPr lang="en-US" sz="2400" spc="5" dirty="0">
                <a:latin typeface="Times New Roman"/>
                <a:cs typeface="Times New Roman"/>
              </a:rPr>
              <a:t>v</a:t>
            </a:r>
            <a:r>
              <a:rPr lang="en-US" sz="2400" spc="-15" dirty="0">
                <a:latin typeface="Times New Roman"/>
                <a:cs typeface="Times New Roman"/>
              </a:rPr>
              <a:t>erlo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d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Bodoni MT Black"/>
                <a:cs typeface="Bodoni MT Black"/>
              </a:rPr>
              <a:t>E</a:t>
            </a:r>
            <a:r>
              <a:rPr lang="en-US" sz="2400" spc="-5" dirty="0">
                <a:latin typeface="Bodoni MT Black"/>
                <a:cs typeface="Bodoni MT Black"/>
              </a:rPr>
              <a:t>q</a:t>
            </a:r>
            <a:r>
              <a:rPr lang="en-US" sz="2400" spc="5" dirty="0">
                <a:latin typeface="Bodoni MT Black"/>
                <a:cs typeface="Bodoni MT Black"/>
              </a:rPr>
              <a:t>u</a:t>
            </a:r>
            <a:r>
              <a:rPr lang="en-US" sz="2400" spc="-10" dirty="0">
                <a:latin typeface="Bodoni MT Black"/>
                <a:cs typeface="Bodoni MT Black"/>
              </a:rPr>
              <a:t>al</a:t>
            </a:r>
            <a:r>
              <a:rPr lang="en-US" sz="2400" spc="5" dirty="0">
                <a:latin typeface="Bodoni MT Black"/>
                <a:cs typeface="Bodoni MT Black"/>
              </a:rPr>
              <a:t>s</a:t>
            </a:r>
            <a:r>
              <a:rPr lang="en-US" sz="2400" dirty="0">
                <a:latin typeface="Bodoni MT Black"/>
                <a:cs typeface="Bodoni MT Black"/>
              </a:rPr>
              <a:t>(</a:t>
            </a:r>
            <a:r>
              <a:rPr lang="en-US" sz="2400" spc="-10" dirty="0">
                <a:latin typeface="Bodoni MT Black"/>
                <a:cs typeface="Bodoni MT Black"/>
              </a:rPr>
              <a:t> </a:t>
            </a:r>
            <a:r>
              <a:rPr lang="en-US" sz="2400" dirty="0">
                <a:latin typeface="Bodoni MT Black"/>
                <a:cs typeface="Bodoni MT Black"/>
              </a:rPr>
              <a:t>)</a:t>
            </a:r>
            <a:r>
              <a:rPr lang="en-US" sz="2400" spc="-5" dirty="0">
                <a:latin typeface="Bodoni MT Black"/>
                <a:cs typeface="Bodoni MT Black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me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h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</a:p>
          <a:p>
            <a:pPr marL="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400" spc="-10" dirty="0">
                <a:latin typeface="Times New Roman"/>
                <a:cs typeface="Times New Roman"/>
              </a:rPr>
              <a:t>	- O</a:t>
            </a:r>
            <a:r>
              <a:rPr lang="en-US" sz="2400" spc="5" dirty="0">
                <a:latin typeface="Times New Roman"/>
                <a:cs typeface="Times New Roman"/>
              </a:rPr>
              <a:t>v</a:t>
            </a:r>
            <a:r>
              <a:rPr lang="en-US" sz="2400" spc="-15" dirty="0">
                <a:latin typeface="Times New Roman"/>
                <a:cs typeface="Times New Roman"/>
              </a:rPr>
              <a:t>erlo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d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Bodoni MT Black"/>
                <a:cs typeface="Bodoni MT Black"/>
              </a:rPr>
              <a:t>=</a:t>
            </a:r>
            <a:r>
              <a:rPr lang="en-US" sz="2400" spc="-15" dirty="0">
                <a:latin typeface="Bodoni MT Black"/>
                <a:cs typeface="Bodoni MT Black"/>
              </a:rPr>
              <a:t>=</a:t>
            </a:r>
            <a:r>
              <a:rPr lang="en-US" sz="2400" dirty="0">
                <a:latin typeface="Bodoni MT Black"/>
                <a:cs typeface="Bodoni MT Black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op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</a:p>
          <a:p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Finding Substrings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pc="-10" dirty="0"/>
              <a:t>	</a:t>
            </a:r>
            <a:r>
              <a:rPr lang="en-US" sz="2400" spc="-15" dirty="0">
                <a:latin typeface="Times New Roman"/>
                <a:cs typeface="Times New Roman"/>
              </a:rPr>
              <a:t>It is possible to extract substrings from a given string using the overloaded Substring method available in String class. There are two version of Substring:</a:t>
            </a:r>
          </a:p>
          <a:p>
            <a:pPr marL="0" indent="0">
              <a:lnSpc>
                <a:spcPct val="100000"/>
              </a:lnSpc>
              <a:spcBef>
                <a:spcPts val="1130"/>
              </a:spcBef>
              <a:buNone/>
            </a:pPr>
            <a:r>
              <a:rPr lang="en-US" sz="2400" spc="-10" dirty="0">
                <a:latin typeface="Trebuchet MS"/>
                <a:cs typeface="Trebuchet MS"/>
              </a:rPr>
              <a:t>	- </a:t>
            </a:r>
            <a:r>
              <a:rPr lang="en-US" sz="2400" spc="-10" dirty="0" err="1">
                <a:latin typeface="Trebuchet MS"/>
                <a:cs typeface="Trebuchet MS"/>
              </a:rPr>
              <a:t>s</a:t>
            </a:r>
            <a:r>
              <a:rPr lang="en-US" sz="2400" spc="-5" dirty="0" err="1">
                <a:latin typeface="Trebuchet MS"/>
                <a:cs typeface="Trebuchet MS"/>
              </a:rPr>
              <a:t>.</a:t>
            </a:r>
            <a:r>
              <a:rPr lang="en-US" sz="2400" dirty="0" err="1">
                <a:latin typeface="Trebuchet MS"/>
                <a:cs typeface="Trebuchet MS"/>
              </a:rPr>
              <a:t>S</a:t>
            </a:r>
            <a:r>
              <a:rPr lang="en-US" sz="2400" spc="-5" dirty="0" err="1">
                <a:latin typeface="Trebuchet MS"/>
                <a:cs typeface="Trebuchet MS"/>
              </a:rPr>
              <a:t>u</a:t>
            </a:r>
            <a:r>
              <a:rPr lang="en-US" sz="2400" spc="5" dirty="0" err="1">
                <a:latin typeface="Trebuchet MS"/>
                <a:cs typeface="Trebuchet MS"/>
              </a:rPr>
              <a:t>b</a:t>
            </a:r>
            <a:r>
              <a:rPr lang="en-US" sz="2400" spc="-10" dirty="0" err="1">
                <a:latin typeface="Trebuchet MS"/>
                <a:cs typeface="Trebuchet MS"/>
              </a:rPr>
              <a:t>s</a:t>
            </a:r>
            <a:r>
              <a:rPr lang="en-US" sz="2400" spc="-5" dirty="0" err="1">
                <a:latin typeface="Trebuchet MS"/>
                <a:cs typeface="Trebuchet MS"/>
              </a:rPr>
              <a:t>t</a:t>
            </a:r>
            <a:r>
              <a:rPr lang="en-US" sz="2400" spc="-25" dirty="0" err="1">
                <a:latin typeface="Trebuchet MS"/>
                <a:cs typeface="Trebuchet MS"/>
              </a:rPr>
              <a:t>r</a:t>
            </a:r>
            <a:r>
              <a:rPr lang="en-US" sz="2400" spc="5" dirty="0" err="1">
                <a:latin typeface="Trebuchet MS"/>
                <a:cs typeface="Trebuchet MS"/>
              </a:rPr>
              <a:t>i</a:t>
            </a:r>
            <a:r>
              <a:rPr lang="en-US" sz="2400" spc="-5" dirty="0" err="1">
                <a:latin typeface="Trebuchet MS"/>
                <a:cs typeface="Trebuchet MS"/>
              </a:rPr>
              <a:t>n</a:t>
            </a:r>
            <a:r>
              <a:rPr lang="en-US" sz="2400" spc="-15" dirty="0" err="1">
                <a:latin typeface="Trebuchet MS"/>
                <a:cs typeface="Trebuchet MS"/>
              </a:rPr>
              <a:t>g</a:t>
            </a:r>
            <a:r>
              <a:rPr lang="en-US" sz="2400" spc="-5" dirty="0">
                <a:latin typeface="Trebuchet MS"/>
                <a:cs typeface="Trebuchet MS"/>
              </a:rPr>
              <a:t>(</a:t>
            </a:r>
            <a:r>
              <a:rPr lang="en-US" sz="2400" dirty="0">
                <a:latin typeface="Trebuchet MS"/>
                <a:cs typeface="Trebuchet MS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1130"/>
              </a:spcBef>
              <a:buNone/>
            </a:pPr>
            <a:r>
              <a:rPr lang="en-US" sz="1600" dirty="0"/>
              <a:t>Input : str = "</a:t>
            </a:r>
            <a:r>
              <a:rPr lang="en-US" sz="1600" dirty="0" err="1"/>
              <a:t>GeeksForGeeks</a:t>
            </a:r>
            <a:r>
              <a:rPr lang="en-US" sz="1600" dirty="0"/>
              <a:t>" </a:t>
            </a:r>
            <a:r>
              <a:rPr lang="en-US" sz="1600" dirty="0" err="1"/>
              <a:t>str.Substring</a:t>
            </a:r>
            <a:r>
              <a:rPr lang="en-US" sz="1600" dirty="0"/>
              <a:t>(5); Output: </a:t>
            </a:r>
            <a:r>
              <a:rPr lang="en-US" sz="1600" dirty="0" err="1"/>
              <a:t>ForGeeks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2400" dirty="0"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400" spc="-10" dirty="0">
                <a:latin typeface="Trebuchet MS"/>
                <a:cs typeface="Trebuchet MS"/>
              </a:rPr>
              <a:t>	- </a:t>
            </a:r>
            <a:r>
              <a:rPr lang="en-US" sz="2400" spc="-10" dirty="0" err="1">
                <a:latin typeface="Trebuchet MS"/>
                <a:cs typeface="Trebuchet MS"/>
              </a:rPr>
              <a:t>s</a:t>
            </a:r>
            <a:r>
              <a:rPr lang="en-US" sz="2400" spc="-5" dirty="0" err="1">
                <a:latin typeface="Trebuchet MS"/>
                <a:cs typeface="Trebuchet MS"/>
              </a:rPr>
              <a:t>.</a:t>
            </a:r>
            <a:r>
              <a:rPr lang="en-US" sz="2400" dirty="0" err="1">
                <a:latin typeface="Trebuchet MS"/>
                <a:cs typeface="Trebuchet MS"/>
              </a:rPr>
              <a:t>S</a:t>
            </a:r>
            <a:r>
              <a:rPr lang="en-US" sz="2400" spc="-5" dirty="0" err="1">
                <a:latin typeface="Trebuchet MS"/>
                <a:cs typeface="Trebuchet MS"/>
              </a:rPr>
              <a:t>u</a:t>
            </a:r>
            <a:r>
              <a:rPr lang="en-US" sz="2400" spc="5" dirty="0" err="1">
                <a:latin typeface="Trebuchet MS"/>
                <a:cs typeface="Trebuchet MS"/>
              </a:rPr>
              <a:t>b</a:t>
            </a:r>
            <a:r>
              <a:rPr lang="en-US" sz="2400" spc="-10" dirty="0" err="1">
                <a:latin typeface="Trebuchet MS"/>
                <a:cs typeface="Trebuchet MS"/>
              </a:rPr>
              <a:t>s</a:t>
            </a:r>
            <a:r>
              <a:rPr lang="en-US" sz="2400" spc="-5" dirty="0" err="1">
                <a:latin typeface="Trebuchet MS"/>
                <a:cs typeface="Trebuchet MS"/>
              </a:rPr>
              <a:t>t</a:t>
            </a:r>
            <a:r>
              <a:rPr lang="en-US" sz="2400" spc="-25" dirty="0" err="1">
                <a:latin typeface="Trebuchet MS"/>
                <a:cs typeface="Trebuchet MS"/>
              </a:rPr>
              <a:t>r</a:t>
            </a:r>
            <a:r>
              <a:rPr lang="en-US" sz="2400" spc="5" dirty="0" err="1">
                <a:latin typeface="Trebuchet MS"/>
                <a:cs typeface="Trebuchet MS"/>
              </a:rPr>
              <a:t>i</a:t>
            </a:r>
            <a:r>
              <a:rPr lang="en-US" sz="2400" spc="-5" dirty="0" err="1">
                <a:latin typeface="Trebuchet MS"/>
                <a:cs typeface="Trebuchet MS"/>
              </a:rPr>
              <a:t>n</a:t>
            </a:r>
            <a:r>
              <a:rPr lang="en-US" sz="2400" spc="-15" dirty="0" err="1">
                <a:latin typeface="Trebuchet MS"/>
                <a:cs typeface="Trebuchet MS"/>
              </a:rPr>
              <a:t>g</a:t>
            </a:r>
            <a:r>
              <a:rPr lang="en-US" sz="2400" spc="-5" dirty="0">
                <a:latin typeface="Trebuchet MS"/>
                <a:cs typeface="Trebuchet MS"/>
              </a:rPr>
              <a:t>(</a:t>
            </a:r>
            <a:r>
              <a:rPr lang="en-US" sz="2400" dirty="0">
                <a:latin typeface="Trebuchet MS"/>
                <a:cs typeface="Trebuchet MS"/>
              </a:rPr>
              <a:t>n</a:t>
            </a:r>
            <a:r>
              <a:rPr lang="en-US" sz="2400" spc="-5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</a:t>
            </a:r>
            <a:r>
              <a:rPr lang="en-US" sz="2400" spc="5" dirty="0">
                <a:latin typeface="Trebuchet MS"/>
                <a:cs typeface="Trebuchet MS"/>
              </a:rPr>
              <a:t> </a:t>
            </a:r>
            <a:r>
              <a:rPr lang="en-US" sz="2400" spc="-5" dirty="0">
                <a:latin typeface="Trebuchet MS"/>
                <a:cs typeface="Trebuchet MS"/>
              </a:rPr>
              <a:t>n</a:t>
            </a:r>
            <a:r>
              <a:rPr lang="en-US" sz="2400" dirty="0">
                <a:latin typeface="Trebuchet MS"/>
                <a:cs typeface="Trebuchet MS"/>
              </a:rPr>
              <a:t>2)</a:t>
            </a:r>
          </a:p>
          <a:p>
            <a:pPr marL="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1600" dirty="0"/>
              <a:t>Input : str = "</a:t>
            </a:r>
            <a:r>
              <a:rPr lang="en-US" sz="1600" dirty="0" err="1"/>
              <a:t>GeeksForGeeks</a:t>
            </a:r>
            <a:r>
              <a:rPr lang="en-US" sz="1600" dirty="0"/>
              <a:t>" </a:t>
            </a:r>
            <a:r>
              <a:rPr lang="en-US" sz="1600" dirty="0" err="1"/>
              <a:t>str.Substring</a:t>
            </a:r>
            <a:r>
              <a:rPr lang="en-US" sz="1600" dirty="0"/>
              <a:t>(0,8); Output: </a:t>
            </a:r>
            <a:r>
              <a:rPr lang="en-US" sz="1600" dirty="0" err="1"/>
              <a:t>GeeksFor</a:t>
            </a:r>
            <a:endParaRPr lang="en-US" sz="2400" dirty="0">
              <a:latin typeface="Trebuchet MS"/>
              <a:cs typeface="Trebuchet MS"/>
            </a:endParaRPr>
          </a:p>
          <a:p>
            <a:pPr lvl="1"/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System.String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37852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System.Strings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3446D-7383-4777-997E-9C2BE9D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62473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Mutable strings that are modifiable can be created using </a:t>
            </a:r>
            <a:r>
              <a:rPr lang="en-US" b="1" dirty="0">
                <a:latin typeface="Segoe UI" panose="020B0502040204020203" pitchFamily="34" charset="0"/>
              </a:rPr>
              <a:t>StringBuilder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class.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dirty="0">
                <a:latin typeface="Segoe UI" panose="020B0502040204020203" pitchFamily="34" charset="0"/>
              </a:rPr>
              <a:t> StringBuilder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string also enables you to reassign individual characters, something the built-in string data type does not support.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content of a string can be changed without creating a new string.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must need to include namespace 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	using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System.Text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Example: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09728" indent="0">
              <a:buNone/>
            </a:pPr>
            <a:r>
              <a:rPr lang="en-US" sz="2000" b="0" i="0" dirty="0" err="1">
                <a:solidFill>
                  <a:srgbClr val="171717"/>
                </a:solidFill>
                <a:effectLst/>
                <a:latin typeface="SFMono-Regular"/>
              </a:rPr>
              <a:t>System.Text.StringBuilder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sb = </a:t>
            </a: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000" b="0" i="0" dirty="0" err="1">
                <a:solidFill>
                  <a:srgbClr val="171717"/>
                </a:solidFill>
                <a:effectLst/>
                <a:latin typeface="SFMono-Regular"/>
              </a:rPr>
              <a:t>System.Text.StringBuilder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SFMono-Regular"/>
              </a:rPr>
              <a:t>"Rat: the ideal pet"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109728" indent="0">
              <a:buNone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sb[0] = 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SFMono-Regular"/>
              </a:rPr>
              <a:t>'C’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>
              <a:buNone/>
            </a:pPr>
            <a:r>
              <a:rPr lang="en-US" sz="2000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System.Console.WriteLine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2000" b="0" i="0" dirty="0" err="1">
                <a:solidFill>
                  <a:srgbClr val="171717"/>
                </a:solidFill>
                <a:effectLst/>
                <a:latin typeface="SFMono-Regular"/>
              </a:rPr>
              <a:t>sb.ToString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FMono-Regular"/>
              </a:rPr>
              <a:t>());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SFMono-Regular"/>
              </a:rPr>
              <a:t>//Outputs Cat: the ideal pet</a:t>
            </a:r>
            <a:endParaRPr lang="en-US" sz="20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109728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Mutable Strings</a:t>
            </a:r>
          </a:p>
        </p:txBody>
      </p:sp>
    </p:spTree>
    <p:extLst>
      <p:ext uri="{BB962C8B-B14F-4D97-AF65-F5344CB8AC3E}">
        <p14:creationId xmlns:p14="http://schemas.microsoft.com/office/powerpoint/2010/main" val="98098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AEBAE-FE54-4FEA-ADAC-CF9E8C65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https://docs.microsoft.com/en-us/dotnet/csharp/programming-guide/strings/</a:t>
            </a:r>
            <a:endParaRPr lang="en-US" sz="1600" dirty="0">
              <a:solidFill>
                <a:srgbClr val="0070C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  <a:hlinkClick r:id="rId3"/>
              </a:rPr>
              <a:t>https://www.geeksforgeeks.org/c-sharp-string/</a:t>
            </a:r>
            <a:endParaRPr lang="en-US" sz="1600" dirty="0">
              <a:solidFill>
                <a:srgbClr val="0070C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</a:rPr>
              <a:t>https://www.c-sharpcorner.com/article/string-in-C-Sharp/</a:t>
            </a: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4455E-6CC2-4A44-B044-96166036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5649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5080">
              <a:lnSpc>
                <a:spcPct val="100000"/>
              </a:lnSpc>
              <a:spcBef>
                <a:spcPts val="1120"/>
              </a:spcBef>
              <a:tabLst>
                <a:tab pos="7394575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C</a:t>
            </a:r>
            <a:r>
              <a:rPr lang="en-US" sz="2400" spc="-10" dirty="0">
                <a:latin typeface="Times New Roman"/>
                <a:cs typeface="Times New Roman"/>
              </a:rPr>
              <a:t>#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</a:t>
            </a:r>
            <a:r>
              <a:rPr lang="en-US" sz="2400" spc="5" dirty="0">
                <a:latin typeface="Times New Roman"/>
                <a:cs typeface="Times New Roman"/>
              </a:rPr>
              <a:t>u</a:t>
            </a:r>
            <a:r>
              <a:rPr lang="en-US" sz="2400" spc="-15" dirty="0">
                <a:latin typeface="Times New Roman"/>
                <a:cs typeface="Times New Roman"/>
              </a:rPr>
              <a:t>p</a:t>
            </a:r>
            <a:r>
              <a:rPr lang="en-US" sz="2400" spc="5" dirty="0">
                <a:latin typeface="Times New Roman"/>
                <a:cs typeface="Times New Roman"/>
              </a:rPr>
              <a:t>p</a:t>
            </a:r>
            <a:r>
              <a:rPr lang="en-US" sz="2400" spc="-15" dirty="0">
                <a:latin typeface="Times New Roman"/>
                <a:cs typeface="Times New Roman"/>
              </a:rPr>
              <a:t>o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spc="-10" dirty="0">
                <a:latin typeface="Times New Roman"/>
                <a:cs typeface="Times New Roman"/>
              </a:rPr>
              <a:t>ts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pre</a:t>
            </a:r>
            <a:r>
              <a:rPr lang="en-US" sz="2400" spc="-5" dirty="0">
                <a:latin typeface="Times New Roman"/>
                <a:cs typeface="Times New Roman"/>
              </a:rPr>
              <a:t>d</a:t>
            </a:r>
            <a:r>
              <a:rPr lang="en-US" sz="2400" spc="-15" dirty="0">
                <a:latin typeface="Times New Roman"/>
                <a:cs typeface="Times New Roman"/>
              </a:rPr>
              <a:t>efin</a:t>
            </a:r>
            <a:r>
              <a:rPr lang="en-US" sz="2400" dirty="0">
                <a:latin typeface="Times New Roman"/>
                <a:cs typeface="Times New Roman"/>
              </a:rPr>
              <a:t>ed 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fere</a:t>
            </a:r>
            <a:r>
              <a:rPr lang="en-US" sz="2400" spc="-5" dirty="0">
                <a:latin typeface="Times New Roman"/>
                <a:cs typeface="Times New Roman"/>
              </a:rPr>
              <a:t>n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15" dirty="0">
                <a:latin typeface="Times New Roman"/>
                <a:cs typeface="Times New Roman"/>
              </a:rPr>
              <a:t>y</a:t>
            </a:r>
            <a:r>
              <a:rPr lang="en-US" sz="2400" spc="-10" dirty="0">
                <a:latin typeface="Times New Roman"/>
                <a:cs typeface="Times New Roman"/>
              </a:rPr>
              <a:t>pe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kno</a:t>
            </a:r>
            <a:r>
              <a:rPr lang="en-US" sz="2400" spc="-10" dirty="0">
                <a:latin typeface="Times New Roman"/>
                <a:cs typeface="Times New Roman"/>
              </a:rPr>
              <a:t>w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Bodoni MT Black"/>
                <a:cs typeface="Bodoni MT Black"/>
              </a:rPr>
              <a:t>s</a:t>
            </a:r>
            <a:r>
              <a:rPr lang="en-US" sz="2400" dirty="0">
                <a:latin typeface="Bodoni MT Black"/>
                <a:cs typeface="Bodoni MT Black"/>
              </a:rPr>
              <a:t>t</a:t>
            </a:r>
            <a:r>
              <a:rPr lang="en-US" sz="2400" spc="-10" dirty="0">
                <a:latin typeface="Bodoni MT Black"/>
                <a:cs typeface="Bodoni MT Black"/>
              </a:rPr>
              <a:t>r</a:t>
            </a:r>
            <a:r>
              <a:rPr lang="en-US" sz="2400" spc="-15" dirty="0">
                <a:latin typeface="Bodoni MT Black"/>
                <a:cs typeface="Bodoni MT Black"/>
              </a:rPr>
              <a:t>i</a:t>
            </a:r>
            <a:r>
              <a:rPr lang="en-US" sz="2400" dirty="0">
                <a:latin typeface="Bodoni MT Black"/>
                <a:cs typeface="Bodoni MT Black"/>
              </a:rPr>
              <a:t>n</a:t>
            </a:r>
            <a:r>
              <a:rPr lang="en-US" sz="2400" spc="-15" dirty="0">
                <a:latin typeface="Bodoni MT Black"/>
                <a:cs typeface="Bodoni MT Black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120"/>
              </a:spcBef>
              <a:tabLst>
                <a:tab pos="739457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Re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10" dirty="0">
                <a:latin typeface="Times New Roman"/>
                <a:cs typeface="Times New Roman"/>
              </a:rPr>
              <a:t>ber,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</a:t>
            </a:r>
            <a:r>
              <a:rPr lang="en-US" sz="2400" spc="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-5" dirty="0">
                <a:latin typeface="Times New Roman"/>
                <a:cs typeface="Times New Roman"/>
              </a:rPr>
              <a:t> w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decl</a:t>
            </a:r>
            <a:r>
              <a:rPr lang="en-US" sz="2400" spc="-15" dirty="0">
                <a:latin typeface="Times New Roman"/>
                <a:cs typeface="Times New Roman"/>
              </a:rPr>
              <a:t>ar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str</a:t>
            </a:r>
            <a:r>
              <a:rPr lang="en-US" sz="2400" dirty="0">
                <a:latin typeface="Times New Roman"/>
                <a:cs typeface="Times New Roman"/>
              </a:rPr>
              <a:t>ing </a:t>
            </a:r>
            <a:r>
              <a:rPr lang="en-US" sz="2400" spc="-10" dirty="0">
                <a:latin typeface="Times New Roman"/>
                <a:cs typeface="Times New Roman"/>
              </a:rPr>
              <a:t>using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Bodoni MT Black"/>
                <a:cs typeface="Bodoni MT Black"/>
              </a:rPr>
              <a:t>s</a:t>
            </a:r>
            <a:r>
              <a:rPr lang="en-US" sz="2400" dirty="0">
                <a:latin typeface="Bodoni MT Black"/>
                <a:cs typeface="Bodoni MT Black"/>
              </a:rPr>
              <a:t>tr</a:t>
            </a:r>
            <a:r>
              <a:rPr lang="en-US" sz="2400" spc="-25" dirty="0">
                <a:latin typeface="Bodoni MT Black"/>
                <a:cs typeface="Bodoni MT Black"/>
              </a:rPr>
              <a:t>i</a:t>
            </a:r>
            <a:r>
              <a:rPr lang="en-US" sz="2400" spc="10" dirty="0">
                <a:latin typeface="Bodoni MT Black"/>
                <a:cs typeface="Bodoni MT Black"/>
              </a:rPr>
              <a:t>n</a:t>
            </a:r>
            <a:r>
              <a:rPr lang="en-US" sz="2400" spc="-10" dirty="0">
                <a:latin typeface="Bodoni MT Black"/>
                <a:cs typeface="Bodoni MT Black"/>
              </a:rPr>
              <a:t>g</a:t>
            </a:r>
            <a:r>
              <a:rPr lang="en-US" sz="2400" spc="-15" dirty="0">
                <a:latin typeface="Bodoni MT Black"/>
                <a:cs typeface="Bodoni MT Black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15" dirty="0">
                <a:latin typeface="Times New Roman"/>
                <a:cs typeface="Times New Roman"/>
              </a:rPr>
              <a:t>y</a:t>
            </a:r>
            <a:r>
              <a:rPr lang="en-US" sz="2400" spc="-10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spc="-5" dirty="0">
                <a:latin typeface="Times New Roman"/>
                <a:cs typeface="Times New Roman"/>
              </a:rPr>
              <a:t>w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ar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 </a:t>
            </a:r>
            <a:r>
              <a:rPr lang="en-US" sz="2400" spc="-10" dirty="0">
                <a:latin typeface="Times New Roman"/>
                <a:cs typeface="Times New Roman"/>
              </a:rPr>
              <a:t>f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spc="-5" dirty="0">
                <a:latin typeface="Times New Roman"/>
                <a:cs typeface="Times New Roman"/>
              </a:rPr>
              <a:t>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de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spc="-10" dirty="0">
                <a:latin typeface="Times New Roman"/>
                <a:cs typeface="Times New Roman"/>
              </a:rPr>
              <a:t>l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ring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obj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spc="-5" dirty="0">
                <a:latin typeface="Times New Roman"/>
                <a:cs typeface="Times New Roman"/>
              </a:rPr>
              <a:t>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-10" dirty="0">
                <a:latin typeface="Times New Roman"/>
                <a:cs typeface="Times New Roman"/>
              </a:rPr>
              <a:t>be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15" dirty="0">
                <a:latin typeface="Times New Roman"/>
                <a:cs typeface="Times New Roman"/>
              </a:rPr>
              <a:t>y</a:t>
            </a:r>
            <a:r>
              <a:rPr lang="en-US" sz="2400" spc="-10" dirty="0">
                <a:latin typeface="Times New Roman"/>
                <a:cs typeface="Times New Roman"/>
              </a:rPr>
              <a:t>pe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latin typeface="Bodoni MT Black"/>
                <a:cs typeface="Bodoni MT Black"/>
              </a:rPr>
              <a:t>Sy</a:t>
            </a:r>
            <a:r>
              <a:rPr lang="en-US" sz="2400" spc="-5" dirty="0" err="1">
                <a:latin typeface="Bodoni MT Black"/>
                <a:cs typeface="Bodoni MT Black"/>
              </a:rPr>
              <a:t>s</a:t>
            </a:r>
            <a:r>
              <a:rPr lang="en-US" sz="2400" dirty="0" err="1">
                <a:latin typeface="Bodoni MT Black"/>
                <a:cs typeface="Bodoni MT Black"/>
              </a:rPr>
              <a:t>t</a:t>
            </a:r>
            <a:r>
              <a:rPr lang="en-US" sz="2400" spc="-10" dirty="0" err="1">
                <a:latin typeface="Bodoni MT Black"/>
                <a:cs typeface="Bodoni MT Black"/>
              </a:rPr>
              <a:t>e</a:t>
            </a:r>
            <a:r>
              <a:rPr lang="en-US" sz="2400" spc="-20" dirty="0" err="1">
                <a:latin typeface="Bodoni MT Black"/>
                <a:cs typeface="Bodoni MT Black"/>
              </a:rPr>
              <a:t>m.</a:t>
            </a:r>
            <a:r>
              <a:rPr lang="en-US" sz="2400" spc="-10" dirty="0" err="1">
                <a:latin typeface="Bodoni MT Black"/>
                <a:cs typeface="Bodoni MT Black"/>
              </a:rPr>
              <a:t>S</a:t>
            </a:r>
            <a:r>
              <a:rPr lang="en-US" sz="2400" dirty="0" err="1">
                <a:latin typeface="Bodoni MT Black"/>
                <a:cs typeface="Bodoni MT Black"/>
              </a:rPr>
              <a:t>tr</a:t>
            </a:r>
            <a:r>
              <a:rPr lang="en-US" sz="2400" spc="-15" dirty="0" err="1">
                <a:latin typeface="Bodoni MT Black"/>
                <a:cs typeface="Bodoni MT Black"/>
              </a:rPr>
              <a:t>i</a:t>
            </a:r>
            <a:r>
              <a:rPr lang="en-US" sz="2400" dirty="0" err="1">
                <a:latin typeface="Bodoni MT Black"/>
                <a:cs typeface="Bodoni MT Black"/>
              </a:rPr>
              <a:t>n</a:t>
            </a:r>
            <a:r>
              <a:rPr lang="en-US" sz="2400" spc="-10" dirty="0" err="1">
                <a:latin typeface="Bodoni MT Black"/>
                <a:cs typeface="Bodoni MT Black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,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one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bu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5" dirty="0">
                <a:latin typeface="Times New Roman"/>
                <a:cs typeface="Times New Roman"/>
              </a:rPr>
              <a:t>lt-</a:t>
            </a:r>
            <a:r>
              <a:rPr lang="en-US" sz="2400" dirty="0">
                <a:latin typeface="Times New Roman"/>
                <a:cs typeface="Times New Roman"/>
              </a:rPr>
              <a:t>in t</a:t>
            </a:r>
            <a:r>
              <a:rPr lang="en-US" sz="2400" spc="15" dirty="0">
                <a:latin typeface="Times New Roman"/>
                <a:cs typeface="Times New Roman"/>
              </a:rPr>
              <a:t>y</a:t>
            </a:r>
            <a:r>
              <a:rPr lang="en-US" sz="2400" spc="-10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provided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h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.NET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Fra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w</a:t>
            </a:r>
            <a:r>
              <a:rPr lang="en-US" sz="2400" dirty="0">
                <a:latin typeface="Times New Roman"/>
                <a:cs typeface="Times New Roman"/>
              </a:rPr>
              <a:t>ork.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120"/>
              </a:spcBef>
              <a:tabLst>
                <a:tab pos="7394575" algn="l"/>
              </a:tabLst>
            </a:pPr>
            <a:r>
              <a:rPr lang="en-US" sz="2400" spc="15" dirty="0">
                <a:latin typeface="Times New Roman"/>
                <a:cs typeface="Times New Roman"/>
              </a:rPr>
              <a:t>In C#, the string keyword is an alias for </a:t>
            </a:r>
            <a:r>
              <a:rPr lang="en-US" sz="2400" spc="15" dirty="0" err="1">
                <a:latin typeface="Times New Roman"/>
                <a:cs typeface="Times New Roman"/>
              </a:rPr>
              <a:t>System.String</a:t>
            </a:r>
            <a:r>
              <a:rPr lang="en-US" sz="2400" spc="15" dirty="0">
                <a:latin typeface="Times New Roman"/>
                <a:cs typeface="Times New Roman"/>
              </a:rPr>
              <a:t>. Therefore, String and string are equivalent.</a:t>
            </a:r>
          </a:p>
          <a:p>
            <a:pPr marL="12700" marR="5080">
              <a:lnSpc>
                <a:spcPct val="100000"/>
              </a:lnSpc>
              <a:spcBef>
                <a:spcPts val="1120"/>
              </a:spcBef>
              <a:tabLst>
                <a:tab pos="7394575" algn="l"/>
              </a:tabLst>
            </a:pPr>
            <a:r>
              <a:rPr lang="en-US" sz="2400" spc="15" dirty="0">
                <a:latin typeface="Times New Roman"/>
                <a:cs typeface="Times New Roman"/>
              </a:rPr>
              <a:t> The </a:t>
            </a:r>
            <a:r>
              <a:rPr lang="en-US" sz="2400" spc="-5" dirty="0">
                <a:latin typeface="Bodoni MT Black"/>
              </a:rPr>
              <a:t>String</a:t>
            </a:r>
            <a:r>
              <a:rPr lang="en-US" sz="2400" spc="15" dirty="0">
                <a:latin typeface="Times New Roman"/>
                <a:cs typeface="Times New Roman"/>
              </a:rPr>
              <a:t> class provides many methods for safely creating, manipulating, and comparing strings.</a:t>
            </a:r>
          </a:p>
          <a:p>
            <a:pPr marL="12700" marR="5080">
              <a:lnSpc>
                <a:spcPct val="100000"/>
              </a:lnSpc>
              <a:spcBef>
                <a:spcPts val="1120"/>
              </a:spcBef>
              <a:tabLst>
                <a:tab pos="7394575" algn="l"/>
              </a:tabLst>
            </a:pPr>
            <a:r>
              <a:rPr lang="en-US" sz="2400" spc="15" dirty="0">
                <a:latin typeface="Times New Roman"/>
                <a:cs typeface="Times New Roman"/>
              </a:rPr>
              <a:t> In addition, the C# language overloads some operators to simplify common string operations.</a:t>
            </a:r>
          </a:p>
          <a:p>
            <a:pPr marL="12700" marR="5080">
              <a:lnSpc>
                <a:spcPct val="100000"/>
              </a:lnSpc>
              <a:spcBef>
                <a:spcPts val="1120"/>
              </a:spcBef>
              <a:tabLst>
                <a:tab pos="7394575" algn="l"/>
              </a:tabLst>
            </a:pPr>
            <a:r>
              <a:rPr lang="en-US" sz="2400" spc="-30" dirty="0">
                <a:latin typeface="Times New Roman"/>
                <a:cs typeface="Times New Roman"/>
              </a:rPr>
              <a:t>W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n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spc="-10" dirty="0">
                <a:latin typeface="Times New Roman"/>
                <a:cs typeface="Times New Roman"/>
              </a:rPr>
              <a:t>re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te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im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10" dirty="0">
                <a:latin typeface="Times New Roman"/>
                <a:cs typeface="Times New Roman"/>
              </a:rPr>
              <a:t>ut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l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trings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us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-15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Bodoni MT Black"/>
                <a:cs typeface="Bodoni MT Black"/>
              </a:rPr>
              <a:t>s</a:t>
            </a:r>
            <a:r>
              <a:rPr lang="en-US" sz="2400" dirty="0">
                <a:latin typeface="Bodoni MT Black"/>
                <a:cs typeface="Bodoni MT Black"/>
              </a:rPr>
              <a:t>tr</a:t>
            </a:r>
            <a:r>
              <a:rPr lang="en-US" sz="2400" spc="-25" dirty="0">
                <a:latin typeface="Bodoni MT Black"/>
                <a:cs typeface="Bodoni MT Black"/>
              </a:rPr>
              <a:t>i</a:t>
            </a:r>
            <a:r>
              <a:rPr lang="en-US" sz="2400" spc="10" dirty="0">
                <a:latin typeface="Bodoni MT Black"/>
                <a:cs typeface="Bodoni MT Black"/>
              </a:rPr>
              <a:t>n</a:t>
            </a:r>
            <a:r>
              <a:rPr lang="en-US" sz="2400" spc="-10" dirty="0">
                <a:latin typeface="Bodoni MT Black"/>
                <a:cs typeface="Bodoni MT Black"/>
              </a:rPr>
              <a:t>g</a:t>
            </a:r>
            <a:r>
              <a:rPr lang="en-US" sz="2400" spc="-5" dirty="0">
                <a:latin typeface="Bodoni MT Black"/>
                <a:cs typeface="Bodoni MT Black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 </a:t>
            </a:r>
            <a:r>
              <a:rPr lang="en-US" sz="2400" spc="-10" dirty="0">
                <a:latin typeface="Bodoni MT Black"/>
                <a:cs typeface="Bodoni MT Black"/>
              </a:rPr>
              <a:t>S</a:t>
            </a:r>
            <a:r>
              <a:rPr lang="en-US" sz="2400" dirty="0">
                <a:latin typeface="Bodoni MT Black"/>
                <a:cs typeface="Bodoni MT Black"/>
              </a:rPr>
              <a:t>tr</a:t>
            </a:r>
            <a:r>
              <a:rPr lang="en-US" sz="2400" spc="-15" dirty="0">
                <a:latin typeface="Bodoni MT Black"/>
                <a:cs typeface="Bodoni MT Black"/>
              </a:rPr>
              <a:t>i</a:t>
            </a:r>
            <a:r>
              <a:rPr lang="en-US" sz="2400" dirty="0">
                <a:latin typeface="Bodoni MT Black"/>
                <a:cs typeface="Bodoni MT Black"/>
              </a:rPr>
              <a:t>n</a:t>
            </a:r>
            <a:r>
              <a:rPr lang="en-US" sz="2400" spc="-10" dirty="0">
                <a:latin typeface="Bodoni MT Black"/>
                <a:cs typeface="Bodoni MT Black"/>
              </a:rPr>
              <a:t>g.</a:t>
            </a:r>
            <a:endParaRPr lang="en-US" sz="2400" spc="15" dirty="0">
              <a:latin typeface="Times New Roman"/>
              <a:cs typeface="Times New Roman"/>
            </a:endParaRPr>
          </a:p>
          <a:p>
            <a:pPr algn="just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080" indent="0">
              <a:lnSpc>
                <a:spcPct val="100000"/>
              </a:lnSpc>
              <a:spcBef>
                <a:spcPts val="1120"/>
              </a:spcBef>
              <a:buNone/>
              <a:tabLst>
                <a:tab pos="739457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You can declare and initialize strings in various ways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ssign</a:t>
            </a:r>
            <a:r>
              <a:rPr lang="en-US" sz="2400" dirty="0">
                <a:latin typeface="Times New Roman"/>
                <a:cs typeface="Times New Roman"/>
              </a:rPr>
              <a:t>ing </a:t>
            </a:r>
            <a:r>
              <a:rPr lang="en-US" sz="2400" spc="-15" dirty="0">
                <a:latin typeface="Times New Roman"/>
                <a:cs typeface="Times New Roman"/>
              </a:rPr>
              <a:t>str</a:t>
            </a:r>
            <a:r>
              <a:rPr lang="en-US" sz="2400" dirty="0">
                <a:latin typeface="Times New Roman"/>
                <a:cs typeface="Times New Roman"/>
              </a:rPr>
              <a:t>ing l</a:t>
            </a:r>
            <a:r>
              <a:rPr lang="en-US" sz="2400" spc="-10" dirty="0">
                <a:latin typeface="Times New Roman"/>
                <a:cs typeface="Times New Roman"/>
              </a:rPr>
              <a:t>it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ls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US" sz="2400" spc="-15" dirty="0">
                <a:latin typeface="Times New Roman"/>
                <a:cs typeface="Times New Roman"/>
              </a:rPr>
              <a:t>Cop</a:t>
            </a:r>
            <a:r>
              <a:rPr lang="en-US" sz="2400" spc="5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ing </a:t>
            </a:r>
            <a:r>
              <a:rPr lang="en-US" sz="2400" spc="5" dirty="0">
                <a:latin typeface="Times New Roman"/>
                <a:cs typeface="Times New Roman"/>
              </a:rPr>
              <a:t>f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-15" dirty="0">
                <a:latin typeface="Times New Roman"/>
                <a:cs typeface="Times New Roman"/>
              </a:rPr>
              <a:t>om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one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ob</a:t>
            </a:r>
            <a:r>
              <a:rPr lang="en-US" sz="2400" dirty="0">
                <a:latin typeface="Times New Roman"/>
                <a:cs typeface="Times New Roman"/>
              </a:rPr>
              <a:t>j</a:t>
            </a:r>
            <a:r>
              <a:rPr lang="en-US" sz="2400" spc="-15" dirty="0">
                <a:latin typeface="Times New Roman"/>
                <a:cs typeface="Times New Roman"/>
              </a:rPr>
              <a:t>ec</a:t>
            </a:r>
            <a:r>
              <a:rPr lang="en-US" sz="2400" spc="-5" dirty="0">
                <a:latin typeface="Times New Roman"/>
                <a:cs typeface="Times New Roman"/>
              </a:rPr>
              <a:t>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noth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r</a:t>
            </a: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sz="2400" spc="-15" dirty="0">
                <a:latin typeface="Times New Roman"/>
                <a:cs typeface="Times New Roman"/>
              </a:rPr>
              <a:t>Conc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t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0" dirty="0">
                <a:latin typeface="Times New Roman"/>
                <a:cs typeface="Times New Roman"/>
              </a:rPr>
              <a:t>nati</a:t>
            </a:r>
            <a:r>
              <a:rPr lang="en-US" sz="2400" dirty="0">
                <a:latin typeface="Times New Roman"/>
                <a:cs typeface="Times New Roman"/>
              </a:rPr>
              <a:t>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tw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obj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ts</a:t>
            </a: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sz="2400" spc="-15" dirty="0">
                <a:latin typeface="Times New Roman"/>
                <a:cs typeface="Times New Roman"/>
              </a:rPr>
              <a:t>Re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ding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from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ke</a:t>
            </a:r>
            <a:r>
              <a:rPr lang="en-US" sz="2400" spc="15" dirty="0">
                <a:latin typeface="Times New Roman"/>
                <a:cs typeface="Times New Roman"/>
              </a:rPr>
              <a:t>y</a:t>
            </a:r>
            <a:r>
              <a:rPr lang="en-US" sz="2400" spc="-10" dirty="0">
                <a:latin typeface="Times New Roman"/>
                <a:cs typeface="Times New Roman"/>
              </a:rPr>
              <a:t>board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U</a:t>
            </a:r>
            <a:r>
              <a:rPr lang="en-US" sz="2400" spc="-15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ing </a:t>
            </a:r>
            <a:r>
              <a:rPr lang="en-US" sz="2400" b="1" spc="-15" dirty="0" err="1">
                <a:latin typeface="Times New Roman"/>
                <a:cs typeface="Times New Roman"/>
              </a:rPr>
              <a:t>ToStrin</a:t>
            </a:r>
            <a:r>
              <a:rPr lang="en-US" sz="2400" b="1" spc="-10" dirty="0" err="1">
                <a:latin typeface="Times New Roman"/>
                <a:cs typeface="Times New Roman"/>
              </a:rPr>
              <a:t>g</a:t>
            </a:r>
            <a:r>
              <a:rPr lang="en-US" sz="2400" b="1" spc="2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1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thod</a:t>
            </a:r>
          </a:p>
          <a:p>
            <a:pPr algn="just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Declaration and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92500" lnSpcReduction="10000"/>
          </a:bodyPr>
          <a:lstStyle/>
          <a:p>
            <a:pPr marL="0" marR="508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400" spc="-1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10" dirty="0">
                <a:latin typeface="Times New Roman"/>
                <a:cs typeface="Times New Roman"/>
              </a:rPr>
              <a:t>ost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co</a:t>
            </a:r>
            <a:r>
              <a:rPr lang="en-US" sz="2400" spc="-25" dirty="0">
                <a:latin typeface="Times New Roman"/>
                <a:cs typeface="Times New Roman"/>
              </a:rPr>
              <a:t>m</a:t>
            </a:r>
            <a:r>
              <a:rPr lang="en-US" sz="2400" spc="-20" dirty="0">
                <a:latin typeface="Times New Roman"/>
                <a:cs typeface="Times New Roman"/>
              </a:rPr>
              <a:t>m</a:t>
            </a:r>
            <a:r>
              <a:rPr lang="en-US" sz="2400" spc="-2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wa</a:t>
            </a:r>
            <a:r>
              <a:rPr lang="en-US" sz="2400" dirty="0">
                <a:latin typeface="Times New Roman"/>
                <a:cs typeface="Times New Roman"/>
              </a:rPr>
              <a:t>y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to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</a:t>
            </a:r>
            <a:r>
              <a:rPr lang="en-US" sz="2400" spc="-5" dirty="0">
                <a:latin typeface="Times New Roman"/>
                <a:cs typeface="Times New Roman"/>
              </a:rPr>
              <a:t>r</a:t>
            </a:r>
            <a:r>
              <a:rPr lang="en-US" sz="2400" spc="-15" dirty="0">
                <a:latin typeface="Times New Roman"/>
                <a:cs typeface="Times New Roman"/>
              </a:rPr>
              <a:t>ea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0" dirty="0">
                <a:latin typeface="Times New Roman"/>
                <a:cs typeface="Times New Roman"/>
              </a:rPr>
              <a:t>ring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is</a:t>
            </a:r>
            <a:r>
              <a:rPr lang="en-US" sz="2400" dirty="0">
                <a:latin typeface="Times New Roman"/>
                <a:cs typeface="Times New Roman"/>
              </a:rPr>
              <a:t> to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ssig</a:t>
            </a:r>
            <a:r>
              <a:rPr lang="en-US" sz="2400" spc="-10" dirty="0">
                <a:latin typeface="Times New Roman"/>
                <a:cs typeface="Times New Roman"/>
              </a:rPr>
              <a:t>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quoted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str</a:t>
            </a:r>
            <a:r>
              <a:rPr lang="en-US" sz="2400" dirty="0">
                <a:latin typeface="Times New Roman"/>
                <a:cs typeface="Times New Roman"/>
              </a:rPr>
              <a:t>ing of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ch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ract</a:t>
            </a:r>
            <a:r>
              <a:rPr lang="en-US" sz="2400" spc="-5" dirty="0">
                <a:latin typeface="Times New Roman"/>
                <a:cs typeface="Times New Roman"/>
              </a:rPr>
              <a:t>er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k</a:t>
            </a:r>
            <a:r>
              <a:rPr lang="en-US" sz="2400" spc="5" dirty="0">
                <a:latin typeface="Times New Roman"/>
                <a:cs typeface="Times New Roman"/>
              </a:rPr>
              <a:t>n</a:t>
            </a:r>
            <a:r>
              <a:rPr lang="en-US" sz="2400" spc="-15" dirty="0">
                <a:latin typeface="Times New Roman"/>
                <a:cs typeface="Times New Roman"/>
              </a:rPr>
              <a:t>o</a:t>
            </a:r>
            <a:r>
              <a:rPr lang="en-US" sz="2400" spc="-5" dirty="0">
                <a:latin typeface="Times New Roman"/>
                <a:cs typeface="Times New Roman"/>
              </a:rPr>
              <a:t>wn a</a:t>
            </a:r>
            <a:r>
              <a:rPr lang="en-US" sz="2400" dirty="0">
                <a:latin typeface="Times New Roman"/>
                <a:cs typeface="Times New Roman"/>
              </a:rPr>
              <a:t>s </a:t>
            </a:r>
            <a:r>
              <a:rPr lang="en-US" sz="2400" i="1" spc="-60" dirty="0">
                <a:latin typeface="Palatino Linotype"/>
                <a:cs typeface="Palatino Linotype"/>
              </a:rPr>
              <a:t>s</a:t>
            </a:r>
            <a:r>
              <a:rPr lang="en-US" sz="2400" i="1" spc="10" dirty="0">
                <a:latin typeface="Palatino Linotype"/>
                <a:cs typeface="Palatino Linotype"/>
              </a:rPr>
              <a:t>t</a:t>
            </a:r>
            <a:r>
              <a:rPr lang="en-US" sz="2400" i="1" spc="80" dirty="0">
                <a:latin typeface="Palatino Linotype"/>
                <a:cs typeface="Palatino Linotype"/>
              </a:rPr>
              <a:t>r</a:t>
            </a:r>
            <a:r>
              <a:rPr lang="en-US" sz="2400" i="1" spc="-25" dirty="0">
                <a:latin typeface="Palatino Linotype"/>
                <a:cs typeface="Palatino Linotype"/>
              </a:rPr>
              <a:t>i</a:t>
            </a:r>
            <a:r>
              <a:rPr lang="en-US" sz="2400" i="1" spc="-185" dirty="0">
                <a:latin typeface="Palatino Linotype"/>
                <a:cs typeface="Palatino Linotype"/>
              </a:rPr>
              <a:t>ng</a:t>
            </a:r>
            <a:r>
              <a:rPr lang="en-US" sz="2400" i="1" spc="50" dirty="0">
                <a:latin typeface="Palatino Linotype"/>
                <a:cs typeface="Palatino Linotype"/>
              </a:rPr>
              <a:t> </a:t>
            </a:r>
            <a:r>
              <a:rPr lang="en-US" sz="2400" i="1" spc="180" dirty="0">
                <a:latin typeface="Palatino Linotype"/>
                <a:cs typeface="Palatino Linotype"/>
              </a:rPr>
              <a:t>l</a:t>
            </a:r>
            <a:r>
              <a:rPr lang="en-US" sz="2400" i="1" spc="-25" dirty="0">
                <a:latin typeface="Palatino Linotype"/>
                <a:cs typeface="Palatino Linotype"/>
              </a:rPr>
              <a:t>i</a:t>
            </a:r>
            <a:r>
              <a:rPr lang="en-US" sz="2400" i="1" spc="10" dirty="0">
                <a:latin typeface="Palatino Linotype"/>
                <a:cs typeface="Palatino Linotype"/>
              </a:rPr>
              <a:t>t</a:t>
            </a:r>
            <a:r>
              <a:rPr lang="en-US" sz="2400" i="1" spc="-145" dirty="0">
                <a:latin typeface="Palatino Linotype"/>
                <a:cs typeface="Palatino Linotype"/>
              </a:rPr>
              <a:t>e</a:t>
            </a:r>
            <a:r>
              <a:rPr lang="en-US" sz="2400" i="1" spc="80" dirty="0">
                <a:latin typeface="Palatino Linotype"/>
                <a:cs typeface="Palatino Linotype"/>
              </a:rPr>
              <a:t>r</a:t>
            </a:r>
            <a:r>
              <a:rPr lang="en-US" sz="2400" i="1" spc="-70" dirty="0">
                <a:latin typeface="Palatino Linotype"/>
                <a:cs typeface="Palatino Linotype"/>
              </a:rPr>
              <a:t>a</a:t>
            </a:r>
            <a:r>
              <a:rPr lang="en-US" sz="2400" i="1" spc="180" dirty="0">
                <a:latin typeface="Palatino Linotype"/>
                <a:cs typeface="Palatino Linotype"/>
              </a:rPr>
              <a:t>l</a:t>
            </a:r>
            <a:r>
              <a:rPr lang="en-US" sz="2400" i="1" spc="65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stri</a:t>
            </a:r>
            <a:r>
              <a:rPr lang="en-US" sz="2400" spc="-5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ob</a:t>
            </a:r>
            <a:r>
              <a:rPr lang="en-US" sz="2400" dirty="0">
                <a:latin typeface="Times New Roman"/>
                <a:cs typeface="Times New Roman"/>
              </a:rPr>
              <a:t>j</a:t>
            </a:r>
            <a:r>
              <a:rPr lang="en-US" sz="2400" spc="-15" dirty="0">
                <a:latin typeface="Times New Roman"/>
                <a:cs typeface="Times New Roman"/>
              </a:rPr>
              <a:t>ec</a:t>
            </a:r>
            <a:r>
              <a:rPr lang="en-US" sz="2400" dirty="0">
                <a:latin typeface="Times New Roman"/>
                <a:cs typeface="Times New Roman"/>
              </a:rPr>
              <a:t>t.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F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r 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15" dirty="0">
                <a:latin typeface="Times New Roman"/>
                <a:cs typeface="Times New Roman"/>
              </a:rPr>
              <a:t>x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m</a:t>
            </a:r>
            <a:r>
              <a:rPr lang="en-US" sz="2400" spc="-10" dirty="0">
                <a:latin typeface="Times New Roman"/>
                <a:cs typeface="Times New Roman"/>
              </a:rPr>
              <a:t>pl</a:t>
            </a:r>
            <a:r>
              <a:rPr lang="en-US" sz="2400" spc="-5" dirty="0">
                <a:latin typeface="Times New Roman"/>
                <a:cs typeface="Times New Roman"/>
              </a:rPr>
              <a:t>e:</a:t>
            </a:r>
          </a:p>
          <a:p>
            <a:pPr marL="0" marR="508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400" b="0" i="0" spc="-5" dirty="0">
                <a:solidFill>
                  <a:srgbClr val="171717"/>
                </a:solidFill>
                <a:effectLst/>
                <a:latin typeface="Times New Roman"/>
                <a:cs typeface="Times New Roman"/>
              </a:rPr>
              <a:t>	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System.String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greeting = </a:t>
            </a:r>
            <a:r>
              <a:rPr lang="en-US" sz="1600" b="0" i="0" dirty="0">
                <a:solidFill>
                  <a:srgbClr val="A31515"/>
                </a:solidFill>
                <a:effectLst/>
                <a:latin typeface="SFMono-Regular"/>
              </a:rPr>
              <a:t>"Hello World!"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;</a:t>
            </a:r>
          </a:p>
          <a:p>
            <a:pPr marL="0" marR="508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string </a:t>
            </a:r>
            <a:r>
              <a:rPr lang="en-US" sz="1600" dirty="0" err="1">
                <a:solidFill>
                  <a:srgbClr val="171717"/>
                </a:solidFill>
                <a:latin typeface="SFMono-Regular"/>
              </a:rPr>
              <a:t>salam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=“Salam”;</a:t>
            </a:r>
          </a:p>
          <a:p>
            <a:pPr marL="109728" indent="0" algn="just"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	// Declare without initializing.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message1; 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// Initialize to null.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message2 = </a:t>
            </a:r>
            <a:r>
              <a:rPr lang="en-US" sz="1600" b="0" i="0" dirty="0">
                <a:solidFill>
                  <a:srgbClr val="07704A"/>
                </a:solidFill>
                <a:effectLst/>
                <a:latin typeface="SFMono-Regular"/>
              </a:rPr>
              <a:t>null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// Initialize as an empty string.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// Use the Empty constant instead of the literal "".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0101FD"/>
                </a:solidFill>
                <a:latin typeface="SFMono-Regular"/>
              </a:rPr>
              <a:t>	string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 message3 = </a:t>
            </a:r>
            <a:r>
              <a:rPr lang="en-US" sz="1600" dirty="0" err="1">
                <a:solidFill>
                  <a:srgbClr val="171717"/>
                </a:solidFill>
                <a:latin typeface="SFMono-Regular"/>
              </a:rPr>
              <a:t>System.String.Empty</a:t>
            </a:r>
            <a:r>
              <a:rPr lang="en-US" sz="1600" dirty="0">
                <a:solidFill>
                  <a:srgbClr val="171717"/>
                </a:solidFill>
                <a:latin typeface="SFMono-Regular"/>
              </a:rPr>
              <a:t>;</a:t>
            </a:r>
          </a:p>
          <a:p>
            <a:pPr marL="109728" indent="0" algn="just">
              <a:buNone/>
            </a:pPr>
            <a:endParaRPr lang="en-US" sz="16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109728" indent="0" algn="just">
              <a:buNone/>
            </a:pPr>
            <a:r>
              <a:rPr lang="en-US" sz="1700" b="0" i="0" dirty="0">
                <a:solidFill>
                  <a:srgbClr val="008000"/>
                </a:solidFill>
                <a:effectLst/>
                <a:latin typeface="SFMono-Regular"/>
              </a:rPr>
              <a:t>	// Use the String constructor only when creating a string from a char*, char[]. </a:t>
            </a:r>
            <a:endParaRPr lang="en-US" sz="1700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109728" indent="0" algn="just">
              <a:buNone/>
            </a:pPr>
            <a:r>
              <a:rPr lang="en-US" sz="1700" b="0" i="0" dirty="0">
                <a:solidFill>
                  <a:srgbClr val="0101FD"/>
                </a:solidFill>
                <a:effectLst/>
                <a:latin typeface="SFMono-Regular"/>
              </a:rPr>
              <a:t>	char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[] letters = { </a:t>
            </a:r>
            <a:r>
              <a:rPr lang="en-US" sz="1700" b="0" i="0" dirty="0">
                <a:solidFill>
                  <a:srgbClr val="A31515"/>
                </a:solidFill>
                <a:effectLst/>
                <a:latin typeface="SFMono-Regular"/>
              </a:rPr>
              <a:t>'A'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sz="1700" b="0" i="0" dirty="0">
                <a:solidFill>
                  <a:srgbClr val="A31515"/>
                </a:solidFill>
                <a:effectLst/>
                <a:latin typeface="SFMono-Regular"/>
              </a:rPr>
              <a:t>'B'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sz="1700" b="0" i="0" dirty="0">
                <a:solidFill>
                  <a:srgbClr val="A31515"/>
                </a:solidFill>
                <a:effectLst/>
                <a:latin typeface="SFMono-Regular"/>
              </a:rPr>
              <a:t>'C’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 };</a:t>
            </a:r>
          </a:p>
          <a:p>
            <a:pPr marL="109728" indent="0" algn="just">
              <a:buNone/>
            </a:pP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	</a:t>
            </a:r>
            <a:r>
              <a:rPr lang="en-US" sz="17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 alphabet = </a:t>
            </a:r>
            <a:r>
              <a:rPr lang="en-US" sz="17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7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sz="1700" b="0" i="0" dirty="0">
                <a:solidFill>
                  <a:srgbClr val="171717"/>
                </a:solidFill>
                <a:effectLst/>
                <a:latin typeface="SFMono-Regular"/>
              </a:rPr>
              <a:t>(letters);</a:t>
            </a:r>
          </a:p>
          <a:p>
            <a:pPr marL="109728" indent="0" algn="just"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br>
              <a:rPr lang="en-US" sz="16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>
            <a:normAutofit fontScale="77500" lnSpcReduction="20000"/>
          </a:bodyPr>
          <a:lstStyle/>
          <a:p>
            <a:pPr marL="0" marR="5080" indent="0">
              <a:lnSpc>
                <a:spcPct val="100000"/>
              </a:lnSpc>
              <a:spcBef>
                <a:spcPts val="1120"/>
              </a:spcBef>
              <a:buNone/>
            </a:pPr>
            <a:endParaRPr lang="en-US" sz="2400" b="0" i="0" spc="-5" dirty="0">
              <a:solidFill>
                <a:srgbClr val="171717"/>
              </a:solidFill>
              <a:effectLst/>
              <a:latin typeface="Times New Roman"/>
              <a:cs typeface="Times New Roman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“Taimur"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.Today.ToShortDateString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Use the + and += operators for one-time concatenations.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str5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 Today is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str5 +=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How are you today?"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(str5);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//OR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str3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“Hello”;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str4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“World”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conc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(str3, str4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 Method</a:t>
            </a:r>
          </a:p>
          <a:p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//Reading from keyboard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//Using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 Method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 = 10;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Coping from one object to other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World”;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str2 = str1;</a:t>
            </a:r>
          </a:p>
          <a:p>
            <a:pPr marL="0" marR="508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1600" dirty="0">
                <a:solidFill>
                  <a:srgbClr val="171717"/>
                </a:solidFill>
                <a:latin typeface="SFMono-Regular"/>
              </a:rPr>
              <a:t>		</a:t>
            </a:r>
            <a:br>
              <a:rPr lang="en-US" sz="16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01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String objects are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immutable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 they cannot be changed after they have been created.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we cannot modify the characters contained in them.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of the 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methods and C# operators that appear to modify a string actually return the results in a new string object.</a:t>
            </a:r>
          </a:p>
          <a:p>
            <a:r>
              <a:rPr lang="en-US" sz="2800" spc="-15" dirty="0">
                <a:latin typeface="Times New Roman"/>
                <a:cs typeface="Times New Roman"/>
              </a:rPr>
              <a:t>Al</a:t>
            </a:r>
            <a:r>
              <a:rPr lang="en-US" sz="2800" spc="-5" dirty="0">
                <a:latin typeface="Times New Roman"/>
                <a:cs typeface="Times New Roman"/>
              </a:rPr>
              <a:t>l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op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-10" dirty="0">
                <a:latin typeface="Times New Roman"/>
                <a:cs typeface="Times New Roman"/>
              </a:rPr>
              <a:t>ra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5" dirty="0">
                <a:latin typeface="Times New Roman"/>
                <a:cs typeface="Times New Roman"/>
              </a:rPr>
              <a:t>ion</a:t>
            </a:r>
            <a:r>
              <a:rPr lang="en-US" sz="2800" spc="-10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produce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modif</a:t>
            </a:r>
            <a:r>
              <a:rPr lang="en-US" sz="2800" spc="-5" dirty="0">
                <a:latin typeface="Times New Roman"/>
                <a:cs typeface="Times New Roman"/>
              </a:rPr>
              <a:t>i</a:t>
            </a:r>
            <a:r>
              <a:rPr lang="en-US" sz="2800" spc="-15" dirty="0">
                <a:latin typeface="Times New Roman"/>
                <a:cs typeface="Times New Roman"/>
              </a:rPr>
              <a:t>ed</a:t>
            </a:r>
            <a:r>
              <a:rPr lang="en-US" sz="2800" spc="-10" dirty="0">
                <a:latin typeface="Times New Roman"/>
                <a:cs typeface="Times New Roman"/>
              </a:rPr>
              <a:t> version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t</a:t>
            </a:r>
            <a:r>
              <a:rPr lang="en-US" sz="2800" spc="-10" dirty="0">
                <a:latin typeface="Times New Roman"/>
                <a:cs typeface="Times New Roman"/>
              </a:rPr>
              <a:t>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ring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her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tha</a:t>
            </a:r>
            <a:r>
              <a:rPr lang="en-US" sz="2800" spc="-10" dirty="0">
                <a:latin typeface="Times New Roman"/>
                <a:cs typeface="Times New Roman"/>
              </a:rPr>
              <a:t>n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m</a:t>
            </a:r>
            <a:r>
              <a:rPr lang="en-US" sz="2800" spc="-10" dirty="0">
                <a:latin typeface="Times New Roman"/>
                <a:cs typeface="Times New Roman"/>
              </a:rPr>
              <a:t>od</a:t>
            </a:r>
            <a:r>
              <a:rPr lang="en-US" sz="2800" dirty="0">
                <a:latin typeface="Times New Roman"/>
                <a:cs typeface="Times New Roman"/>
              </a:rPr>
              <a:t>if</a:t>
            </a:r>
            <a:r>
              <a:rPr lang="en-US" sz="2800" spc="15" dirty="0">
                <a:latin typeface="Times New Roman"/>
                <a:cs typeface="Times New Roman"/>
              </a:rPr>
              <a:t>y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-15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5" dirty="0">
                <a:latin typeface="Times New Roman"/>
                <a:cs typeface="Times New Roman"/>
              </a:rPr>
              <a:t>h</a:t>
            </a:r>
            <a:r>
              <a:rPr lang="en-US" sz="2800" spc="-10" dirty="0">
                <a:latin typeface="Times New Roman"/>
                <a:cs typeface="Times New Roman"/>
              </a:rPr>
              <a:t>e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ring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whic</a:t>
            </a:r>
            <a:r>
              <a:rPr lang="en-US" sz="2800" spc="-10" dirty="0">
                <a:latin typeface="Times New Roman"/>
                <a:cs typeface="Times New Roman"/>
              </a:rPr>
              <a:t>h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h</a:t>
            </a:r>
            <a:r>
              <a:rPr lang="en-US" sz="2800" spc="-1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me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5" dirty="0">
                <a:latin typeface="Times New Roman"/>
                <a:cs typeface="Times New Roman"/>
              </a:rPr>
              <a:t>h</a:t>
            </a:r>
            <a:r>
              <a:rPr lang="en-US" sz="2800" spc="5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is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c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ll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Immutability of String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573832-6A96-4B26-BA05-B18CBE66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string</a:t>
            </a:r>
            <a:r>
              <a:rPr lang="en-US" sz="2000" dirty="0"/>
              <a:t> s1 = </a:t>
            </a:r>
            <a:r>
              <a:rPr lang="en-US" sz="2000" dirty="0">
                <a:solidFill>
                  <a:schemeClr val="accent2"/>
                </a:solidFill>
              </a:rPr>
              <a:t>"A string is more "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string</a:t>
            </a:r>
            <a:r>
              <a:rPr lang="en-US" sz="2000" dirty="0"/>
              <a:t> s2 = </a:t>
            </a:r>
            <a:r>
              <a:rPr lang="en-US" sz="2000" dirty="0">
                <a:solidFill>
                  <a:schemeClr val="accent2"/>
                </a:solidFill>
              </a:rPr>
              <a:t>"than the sum of its chars."</a:t>
            </a:r>
            <a:r>
              <a:rPr lang="en-US" sz="2000" dirty="0"/>
              <a:t>;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//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Concatenate s1 and s2. This actually //creates a new string object and stores it in //s1, releasing the reference to the original //object.</a:t>
            </a:r>
          </a:p>
          <a:p>
            <a:r>
              <a:rPr lang="en-US" sz="2000" dirty="0"/>
              <a:t>s1 += s2;</a:t>
            </a:r>
          </a:p>
          <a:p>
            <a:endParaRPr lang="en-US" sz="2000" dirty="0"/>
          </a:p>
          <a:p>
            <a:r>
              <a:rPr lang="en-US" sz="2000" dirty="0" err="1"/>
              <a:t>System.Console.WriteLine</a:t>
            </a:r>
            <a:r>
              <a:rPr lang="en-US" sz="2000" dirty="0"/>
              <a:t>(s1);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// Output: A string is more than the sum of its chars.</a:t>
            </a:r>
            <a:endParaRPr lang="en-PK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verbatim strings for convenience and better readability when the string text contains backslash characters, for example in file paths.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verbatim strings preserve new line characters as part of the string text, they can be used to initialize multiline strings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 marL="109728" indent="0">
              <a:buNone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109728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filePath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@"C:\Users\scoleridge\Documents\"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//Output: C:\Users\scoleridge\Documents\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Verbatim 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95102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empty string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is an instance of a 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System.String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object that contains zero characters.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You can call methods on empty strings because they are valid 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</a:rPr>
              <a:t>System.String</a:t>
            </a:r>
            <a:r>
              <a:rPr lang="en-US" b="1" dirty="0"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objects.</a:t>
            </a:r>
          </a:p>
          <a:p>
            <a:pPr marL="109728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String.Empty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; 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null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string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does not refer to an instance of a </a:t>
            </a:r>
            <a:r>
              <a:rPr lang="en-US" b="1" dirty="0">
                <a:latin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</a:rPr>
              <a:t>System.String</a:t>
            </a:r>
            <a:r>
              <a:rPr lang="en-US" b="1" dirty="0"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object and any attempt to call a method on a null string causes a 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NullReferenceException</a:t>
            </a:r>
            <a:endParaRPr lang="en-US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However, we can use null strings in concatenation and comparison operations with other strings.</a:t>
            </a:r>
            <a:endParaRPr lang="en-US" dirty="0">
              <a:solidFill>
                <a:srgbClr val="00B0F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Null Strings and Empty Strings</a:t>
            </a:r>
          </a:p>
        </p:txBody>
      </p:sp>
    </p:spTree>
    <p:extLst>
      <p:ext uri="{BB962C8B-B14F-4D97-AF65-F5344CB8AC3E}">
        <p14:creationId xmlns:p14="http://schemas.microsoft.com/office/powerpoint/2010/main" val="2730779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638</TotalTime>
  <Words>1169</Words>
  <Application>Microsoft Macintosh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Bodoni MT Black</vt:lpstr>
      <vt:lpstr>Consolas</vt:lpstr>
      <vt:lpstr>Lucida Sans Unicode</vt:lpstr>
      <vt:lpstr>Palatino Linotype</vt:lpstr>
      <vt:lpstr>Segoe UI</vt:lpstr>
      <vt:lpstr>SFMono-Regular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Strings in C#</vt:lpstr>
      <vt:lpstr>Strings</vt:lpstr>
      <vt:lpstr>Declaration and Initialization</vt:lpstr>
      <vt:lpstr>PowerPoint Presentation</vt:lpstr>
      <vt:lpstr>PowerPoint Presentation</vt:lpstr>
      <vt:lpstr>Immutability of String Objects</vt:lpstr>
      <vt:lpstr>PowerPoint Presentation</vt:lpstr>
      <vt:lpstr>Verbatim String Literals</vt:lpstr>
      <vt:lpstr>Null Strings and Empty Strings</vt:lpstr>
      <vt:lpstr>PowerPoint Presentation</vt:lpstr>
      <vt:lpstr>System.String Methods</vt:lpstr>
      <vt:lpstr>System.Strings Methods</vt:lpstr>
      <vt:lpstr>Mutable Strings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HP</dc:creator>
  <cp:lastModifiedBy>Taimur Sajjad</cp:lastModifiedBy>
  <cp:revision>95</cp:revision>
  <dcterms:created xsi:type="dcterms:W3CDTF">2018-02-19T04:58:50Z</dcterms:created>
  <dcterms:modified xsi:type="dcterms:W3CDTF">2024-03-11T18:24:07Z</dcterms:modified>
</cp:coreProperties>
</file>