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56"/>
  </p:notesMasterIdLst>
  <p:handoutMasterIdLst>
    <p:handoutMasterId r:id="rId57"/>
  </p:handoutMasterIdLst>
  <p:sldIdLst>
    <p:sldId id="256" r:id="rId2"/>
    <p:sldId id="312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1" r:id="rId24"/>
    <p:sldId id="278" r:id="rId25"/>
    <p:sldId id="279" r:id="rId26"/>
    <p:sldId id="308" r:id="rId27"/>
    <p:sldId id="30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10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2" r:id="rId50"/>
    <p:sldId id="303" r:id="rId51"/>
    <p:sldId id="304" r:id="rId52"/>
    <p:sldId id="305" r:id="rId53"/>
    <p:sldId id="314" r:id="rId54"/>
    <p:sldId id="31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92" autoAdjust="0"/>
  </p:normalViewPr>
  <p:slideViewPr>
    <p:cSldViewPr snapToGrid="0">
      <p:cViewPr varScale="1">
        <p:scale>
          <a:sx n="45" d="100"/>
          <a:sy n="45" d="100"/>
        </p:scale>
        <p:origin x="1120" y="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E89DA4-6E49-8626-F991-6DB0A744B5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62B6E-CC47-4C70-A810-96EB71EE4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D424-2D20-48D8-98EE-C66587EB20A4}" type="datetimeFigureOut">
              <a:rPr lang="en-PK" smtClean="0"/>
              <a:t>02/21/2024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481CD-1978-1598-BB48-CB3DF5CE9B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69D10-862B-802C-B015-122857151A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37AF2-30DA-4681-BE24-D5429A5B962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1961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8AAA-75A4-4042-8FA5-5AAFF57958B3}" type="datetimeFigureOut">
              <a:rPr lang="en-PK" smtClean="0"/>
              <a:t>02/21/2024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B3448-1F3B-4B03-BF0A-F441F3A6E39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416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18097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3626" y="2583512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10" name="Rectangle 9"/>
          <p:cNvSpPr/>
          <p:nvPr/>
        </p:nvSpPr>
        <p:spPr>
          <a:xfrm>
            <a:off x="9154939" y="260281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3786" y="2652045"/>
            <a:ext cx="8287763" cy="1516703"/>
          </a:xfrm>
        </p:spPr>
        <p:txBody>
          <a:bodyPr anchor="b">
            <a:noAutofit/>
          </a:bodyPr>
          <a:lstStyle>
            <a:lvl1pPr algn="ctr">
              <a:defRPr sz="54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Principals Of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7415" y="4267294"/>
            <a:ext cx="8144134" cy="154214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US" b="1" dirty="0">
                <a:latin typeface="+mj-lt"/>
              </a:rPr>
              <a:t>Dr. Saeed Ur Rehman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Department of Computer Science, 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COMSATS University Islamabad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Wah Campus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345-C0E7-4206-80A5-BB6E421A83EA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36" y="2750779"/>
            <a:ext cx="1171888" cy="1356442"/>
          </a:xfrm>
        </p:spPr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719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9174-E3AD-4BED-94A3-D592ED708D46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DA28A0-A080-6814-D870-973F8146EF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62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DA53-2D78-4EE2-BEC3-F1C5F6E6B055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AFD66-2A86-B229-C38F-B595BF4BA5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949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EDEE-28CC-448F-A721-D93434E8D9B7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AB1C46-EC3E-E20D-496A-0BA6A6419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41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E519-A01B-4AB0-8077-EC5245C9A39A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E5B05-0BEC-D1B1-C444-83DD1F543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497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BF92-2FE6-42E3-ABE2-C594F0BC76DC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C397D-6542-0DFD-A614-2CDA3C3D6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406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4D30-FF07-4649-AB19-81A0B2E7BDD8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6FDFE-8E3E-C919-9E9A-BFC05CF4A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910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EC25-F40A-47FA-8F44-AC121A2EE8DE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4DD7D-08B6-E67C-E50E-4B18008A6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733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B6355F-C533-44FF-A0A0-F4635854AC94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4AF26-3B69-6A40-819F-76E051C58B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3357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8912" y="1366568"/>
            <a:ext cx="2958852" cy="51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7" b="0" i="0">
                <a:solidFill>
                  <a:srgbClr val="009A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2"/>
            <a:ext cx="8534400" cy="399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5" b="0" i="0">
                <a:solidFill>
                  <a:srgbClr val="0000CC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99261" y="6365498"/>
            <a:ext cx="1320798" cy="2286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8154" y="295733"/>
            <a:ext cx="1055077" cy="767687"/>
          </a:xfrm>
          <a:prstGeom prst="rect">
            <a:avLst/>
          </a:prstGeom>
        </p:spPr>
        <p:txBody>
          <a:bodyPr lIns="0" tIns="0" rIns="0" bIns="0"/>
          <a:lstStyle>
            <a:lvl1pPr>
              <a:defRPr sz="10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24">
              <a:spcBef>
                <a:spcPts val="5"/>
              </a:spcBef>
            </a:pPr>
            <a:fld id="{81D60167-4931-47E6-BA6A-407CBD079E47}" type="slidenum">
              <a:rPr spc="-25" smtClean="0"/>
              <a:pPr marL="12724">
                <a:spcBef>
                  <a:spcPts val="5"/>
                </a:spcBef>
              </a:pPr>
              <a:t>‹#›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182EB-02AD-9C44-9393-5717CE38AE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8946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7" b="0" i="0">
                <a:solidFill>
                  <a:srgbClr val="009A0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2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2" y="1577342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PK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99261" y="6365498"/>
            <a:ext cx="1320798" cy="2286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0238154" y="295733"/>
            <a:ext cx="1055077" cy="767687"/>
          </a:xfrm>
          <a:prstGeom prst="rect">
            <a:avLst/>
          </a:prstGeom>
        </p:spPr>
        <p:txBody>
          <a:bodyPr lIns="0" tIns="0" rIns="0" bIns="0"/>
          <a:lstStyle>
            <a:lvl1pPr>
              <a:defRPr sz="10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24">
              <a:spcBef>
                <a:spcPts val="5"/>
              </a:spcBef>
            </a:pPr>
            <a:fld id="{81D60167-4931-47E6-BA6A-407CBD079E47}" type="slidenum">
              <a:rPr spc="-25" smtClean="0"/>
              <a:pPr marL="12724">
                <a:spcBef>
                  <a:spcPts val="5"/>
                </a:spcBef>
              </a:pPr>
              <a:t>‹#›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479CC-E7F6-52E4-216D-8BF018C2B8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754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599661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CA49-164F-4601-BD66-BF1C743AB5B1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22623-5C55-9782-7F60-0621534AA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832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D471-A2DB-4F1C-ACF6-40BACAA513FB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BC2F25-C876-982C-3627-8C31FDEC7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99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B471-CD71-4245-8FE9-AA0A297C35E9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E40838-BB0B-D516-7C9E-E1246DC77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224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080B-12F3-4775-8A76-BB70BBC307CA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79B018-2763-DAC5-1A44-30489B605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252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3949-A058-44B6-ACE0-9A45026E8331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A38961-04F9-CF7A-5204-C1D31B4274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422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96BE-A703-43B4-A5FC-FA0F3A8ED146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358BB-C9D4-FB06-8038-842CA82EF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36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3345-B99F-4BA4-B15D-2DDC18C797BC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ABF159-24DD-1606-607F-B0C5304F6C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02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783-C30D-4FC9-8171-C5BE406226B1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‹#›</a:t>
            </a:fld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EF9B18-FA44-06A7-D84A-3340778589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9549114" y="5671921"/>
            <a:ext cx="2360682" cy="893659"/>
          </a:xfrm>
          <a:prstGeom prst="rect">
            <a:avLst/>
          </a:prstGeom>
          <a:effectLst>
            <a:glow rad="88900">
              <a:schemeClr val="accent1">
                <a:alpha val="40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58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6226-839D-4F06-A4BD-A4D0691601C2}" type="datetime8">
              <a:rPr lang="en-PK" smtClean="0"/>
              <a:t>02/21/2024 12:41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fld id="{30D59AF6-7BDD-4EB9-9E39-42274B397D6D}" type="slidenum">
              <a:rPr lang="en-PK" smtClean="0"/>
              <a:pPr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7097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  <p:sldLayoutId id="2147483959" r:id="rId18"/>
    <p:sldLayoutId id="214748396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effectLst>
            <a:glow rad="127000">
              <a:schemeClr val="tx2">
                <a:lumMod val="20000"/>
                <a:lumOff val="80000"/>
                <a:alpha val="19000"/>
              </a:schemeClr>
            </a:glo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D03AF4E-3EA3-4E45-7A29-481DA699F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6" t="11981" r="10445"/>
          <a:stretch/>
        </p:blipFill>
        <p:spPr>
          <a:xfrm>
            <a:off x="2338553" y="418790"/>
            <a:ext cx="5423337" cy="205305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2E7B2-245B-6E28-E760-D557C785B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0" y="2640876"/>
            <a:ext cx="8287763" cy="1516703"/>
          </a:xfrm>
        </p:spPr>
        <p:txBody>
          <a:bodyPr/>
          <a:lstStyle/>
          <a:p>
            <a:pPr algn="ctr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Principals Of Programming Languages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5771-41FD-8B5B-3982-17B5302F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448" y="5194169"/>
            <a:ext cx="8729220" cy="1135511"/>
          </a:xfrm>
        </p:spPr>
        <p:txBody>
          <a:bodyPr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800" b="1" i="0" u="none" strike="noStrike" kern="1200" cap="all" spc="2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body"/>
              </a:rPr>
              <a:t>Dr. </a:t>
            </a:r>
            <a:r>
              <a:rPr kumimoji="0" lang="en-US" sz="2800" b="1" i="0" u="none" strike="noStrike" kern="1200" cap="all" spc="2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body"/>
              </a:rPr>
              <a:t>saeed</a:t>
            </a:r>
            <a:r>
              <a:rPr kumimoji="0" lang="en-US" sz="2800" b="1" i="0" u="none" strike="noStrike" kern="1200" cap="all" spc="2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body"/>
              </a:rPr>
              <a:t> ur rehman</a:t>
            </a:r>
            <a:endParaRPr lang="en-US" sz="2800" dirty="0">
              <a:latin typeface="Calibri body"/>
            </a:endParaRPr>
          </a:p>
          <a:p>
            <a:pPr algn="ctr"/>
            <a:r>
              <a:rPr lang="en-US" dirty="0">
                <a:latin typeface="Calibri body"/>
                <a:cs typeface="Arabic Typesetting" panose="020F0502020204030204" pitchFamily="66" charset="-78"/>
              </a:rPr>
              <a:t>Department of Computer Science </a:t>
            </a:r>
          </a:p>
          <a:p>
            <a:pPr algn="ctr"/>
            <a:r>
              <a:rPr lang="en-US" dirty="0">
                <a:latin typeface="Calibri body"/>
                <a:cs typeface="Arabic Typesetting" panose="020F0502020204030204" pitchFamily="66" charset="-78"/>
              </a:rPr>
              <a:t>COMSATS University Islamabad</a:t>
            </a:r>
          </a:p>
          <a:p>
            <a:pPr algn="ctr"/>
            <a:r>
              <a:rPr lang="en-US" dirty="0">
                <a:latin typeface="Calibri body"/>
                <a:cs typeface="Arabic Typesetting" panose="020F0502020204030204" pitchFamily="66" charset="-78"/>
              </a:rPr>
              <a:t>Wah Campus</a:t>
            </a:r>
          </a:p>
          <a:p>
            <a:pPr algn="ctr"/>
            <a:endParaRPr lang="en-US" dirty="0"/>
          </a:p>
          <a:p>
            <a:pPr algn="ctr"/>
            <a:endParaRPr lang="en-PK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1F393B0-5F14-F2D1-AD1E-A50EE825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75AA8-4728-9B28-1508-53FC6FE1A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66" y="559617"/>
            <a:ext cx="1488115" cy="1483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05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Mark</a:t>
            </a:r>
            <a:r>
              <a:rPr spc="-45" dirty="0"/>
              <a:t> </a:t>
            </a:r>
            <a:r>
              <a:rPr dirty="0"/>
              <a:t>II</a:t>
            </a:r>
            <a:r>
              <a:rPr spc="-50" dirty="0"/>
              <a:t> </a:t>
            </a:r>
            <a:r>
              <a:rPr dirty="0"/>
              <a:t>came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0" dirty="0"/>
              <a:t>bugs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10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756" y="2580713"/>
            <a:ext cx="7858204" cy="3524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Problems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machine</a:t>
            </a:r>
            <a:r>
              <a:rPr spc="-75" dirty="0"/>
              <a:t> </a:t>
            </a:r>
            <a:r>
              <a:rPr spc="-20" dirty="0"/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9E005-456D-9A33-B30D-2A6D3A24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= coding in the true meaning of the word</a:t>
            </a:r>
          </a:p>
          <a:p>
            <a:r>
              <a:rPr lang="en-US" dirty="0"/>
              <a:t>Code is not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reusable: monolithic ‘structure’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relocatable: consider adding one instruction in the middle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readable (more important)</a:t>
            </a:r>
          </a:p>
          <a:p>
            <a:r>
              <a:rPr lang="en-US" dirty="0"/>
              <a:t>Practically impossible to create large programs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11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Symbolic</a:t>
            </a:r>
            <a:r>
              <a:rPr spc="-50" dirty="0"/>
              <a:t> </a:t>
            </a:r>
            <a:r>
              <a:rPr dirty="0"/>
              <a:t>assembly</a:t>
            </a:r>
            <a:r>
              <a:rPr spc="-4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FCFF-B4BF-2B85-7932-0D1C6F1C9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Assembler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translator from symbolic language to machine language (one-to-one mapping)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tool to assemble the symbolic program in the machine</a:t>
            </a:r>
          </a:p>
          <a:p>
            <a:r>
              <a:rPr lang="en-US" dirty="0"/>
              <a:t>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relocatable &amp; reusable (copy) programs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macro expansion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step towards higher-level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larger programs (like operating systems) possible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12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664" rIns="0" bIns="0" rtlCol="0" anchor="ctr">
            <a:spAutoFit/>
          </a:bodyPr>
          <a:lstStyle/>
          <a:p>
            <a:pPr marL="124062" marR="5090">
              <a:spcBef>
                <a:spcPts val="95"/>
              </a:spcBef>
            </a:pPr>
            <a:r>
              <a:rPr sz="2405" dirty="0"/>
              <a:t>Euclid</a:t>
            </a:r>
            <a:r>
              <a:rPr sz="2405" dirty="0">
                <a:latin typeface="Tahoma"/>
                <a:cs typeface="Tahoma"/>
              </a:rPr>
              <a:t>’</a:t>
            </a:r>
            <a:r>
              <a:rPr sz="2405" dirty="0"/>
              <a:t>s</a:t>
            </a:r>
            <a:r>
              <a:rPr sz="2405" spc="-85" dirty="0"/>
              <a:t> </a:t>
            </a:r>
            <a:r>
              <a:rPr sz="2405" dirty="0"/>
              <a:t>GCD</a:t>
            </a:r>
            <a:r>
              <a:rPr sz="2405" spc="-85" dirty="0"/>
              <a:t> </a:t>
            </a:r>
            <a:r>
              <a:rPr sz="2405" dirty="0"/>
              <a:t>program</a:t>
            </a:r>
            <a:r>
              <a:rPr sz="2405" spc="-80" dirty="0"/>
              <a:t> </a:t>
            </a:r>
            <a:r>
              <a:rPr sz="2405" dirty="0"/>
              <a:t>in</a:t>
            </a:r>
            <a:r>
              <a:rPr sz="2405" spc="-85" dirty="0"/>
              <a:t> </a:t>
            </a:r>
            <a:r>
              <a:rPr sz="2405" dirty="0"/>
              <a:t>MIPS</a:t>
            </a:r>
            <a:r>
              <a:rPr sz="2405" spc="-80" dirty="0"/>
              <a:t> </a:t>
            </a:r>
            <a:r>
              <a:rPr sz="2405" spc="-10" dirty="0"/>
              <a:t>assembly language</a:t>
            </a:r>
            <a:endParaRPr sz="2405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13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747" y="2666522"/>
            <a:ext cx="5735394" cy="2998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Problems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assembler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65017-EB26-B0F7-5C32-E9098BF4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kind of computer has its own</a:t>
            </a:r>
          </a:p>
          <a:p>
            <a:r>
              <a:rPr lang="en-US" dirty="0"/>
              <a:t>Programmers must learn to think like computers</a:t>
            </a:r>
          </a:p>
          <a:p>
            <a:r>
              <a:rPr lang="en-US" dirty="0"/>
              <a:t>Maintenance of larger programs is difficult</a:t>
            </a:r>
          </a:p>
          <a:p>
            <a:r>
              <a:rPr lang="en-US" dirty="0"/>
              <a:t>Higher-level languages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portability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natural notation (for anything)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support to software development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14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First</a:t>
            </a:r>
            <a:r>
              <a:rPr spc="-10" dirty="0"/>
              <a:t> high-</a:t>
            </a:r>
            <a:r>
              <a:rPr dirty="0"/>
              <a:t>level</a:t>
            </a:r>
            <a:r>
              <a:rPr spc="-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9CB3-8315-7C12-0985-A0DE6F52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Fortran</a:t>
            </a:r>
            <a:r>
              <a:rPr lang="en-US" dirty="0"/>
              <a:t> </a:t>
            </a:r>
            <a:r>
              <a:rPr lang="en-US" b="1" dirty="0"/>
              <a:t>(Backus, 1957)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IBM Mathematical Formula Translator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compilation instead of translation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language for scientific computing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most important task in those 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efficiency important to replace assemblers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introduced many important language concepts that are still in use</a:t>
            </a:r>
          </a:p>
          <a:p>
            <a:endParaRPr lang="en-PK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15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dirty="0"/>
              <a:t>Fortran</a:t>
            </a:r>
            <a:r>
              <a:rPr spc="-7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B1FBD-31D1-3F7A-3879-B8B661EA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044" y="2397551"/>
            <a:ext cx="4562239" cy="4153720"/>
          </a:xfrm>
        </p:spPr>
        <p:txBody>
          <a:bodyPr>
            <a:normAutofit fontScale="77500" lnSpcReduction="20000"/>
          </a:bodyPr>
          <a:lstStyle/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MEAN = SUM/FLOAT(N)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NUMBER = 0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DO 20 I=1,N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IF(A(I) .LE. MEAN) GOTO 20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NUMBER = NUMBER + 1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20 CONTINUE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WRITE(2,25) MEAN, NUMBER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25 FORMAT(8H MEAN = , F10.5, 5X,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 20H NUMBERS OVER MEAN =, I5)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STOP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r>
              <a:rPr lang="en-US" dirty="0"/>
              <a:t>END</a:t>
            </a:r>
          </a:p>
          <a:p>
            <a:pPr marL="403997" indent="-391273">
              <a:spcBef>
                <a:spcPts val="1438"/>
              </a:spcBef>
              <a:buFont typeface="Tahoma"/>
              <a:buChar char="•"/>
              <a:tabLst>
                <a:tab pos="403997" algn="l"/>
              </a:tabLst>
            </a:pP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16</a:t>
            </a:fld>
            <a:endParaRPr spc="-25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8D2693F-25DC-0026-C02F-FB00F56490D5}"/>
              </a:ext>
            </a:extLst>
          </p:cNvPr>
          <p:cNvSpPr txBox="1">
            <a:spLocks/>
          </p:cNvSpPr>
          <p:nvPr/>
        </p:nvSpPr>
        <p:spPr>
          <a:xfrm>
            <a:off x="6164518" y="2489203"/>
            <a:ext cx="3633606" cy="3530600"/>
          </a:xfrm>
          <a:prstGeom prst="rect">
            <a:avLst/>
          </a:prstGeom>
        </p:spPr>
        <p:txBody>
          <a:bodyPr>
            <a:normAutofit/>
          </a:bodyPr>
          <a:lstStyle>
            <a:lvl1pPr marL="341940" indent="-34194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5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3880" indent="-28267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9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57432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9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0984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4535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09519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5999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2675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79239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572D52-E57A-8E5D-F9EF-F92EA0DC53B5}"/>
              </a:ext>
            </a:extLst>
          </p:cNvPr>
          <p:cNvSpPr txBox="1">
            <a:spLocks/>
          </p:cNvSpPr>
          <p:nvPr/>
        </p:nvSpPr>
        <p:spPr>
          <a:xfrm>
            <a:off x="5487251" y="2367640"/>
            <a:ext cx="3633606" cy="3530603"/>
          </a:xfrm>
          <a:prstGeom prst="rect">
            <a:avLst/>
          </a:prstGeom>
        </p:spPr>
        <p:txBody>
          <a:bodyPr vert="horz" lIns="91610" tIns="45805" rIns="91610" bIns="45805" rtlCol="0">
            <a:normAutofit/>
          </a:bodyPr>
          <a:lstStyle>
            <a:lvl1pPr marL="341940" indent="-34194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5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3880" indent="-28267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9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57432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9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0984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4535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09519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5999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2675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79239" indent="-227960" algn="l" defTabSz="455920" rtl="0" eaLnBrk="1" latinLnBrk="0" hangingPunct="1">
              <a:spcBef>
                <a:spcPts val="997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97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10F7A-E42D-FA5D-41E6-455E7DD2478D}"/>
              </a:ext>
            </a:extLst>
          </p:cNvPr>
          <p:cNvSpPr txBox="1"/>
          <p:nvPr/>
        </p:nvSpPr>
        <p:spPr>
          <a:xfrm>
            <a:off x="881943" y="2367640"/>
            <a:ext cx="39215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 FORTRAN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DIMENSION A(99)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READ(1,5)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 FORMAT(I2)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READ(1,10) (A(I), I=1,N)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10 FORMAT(6F10.5)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SUM = 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 15 I=1,N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 SUM = SUM + A(I)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What</a:t>
            </a:r>
            <a:r>
              <a:rPr spc="-75" dirty="0"/>
              <a:t> </a:t>
            </a:r>
            <a:r>
              <a:rPr dirty="0"/>
              <a:t>matters</a:t>
            </a:r>
            <a:r>
              <a:rPr spc="-7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programming?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3663-9C9E-4EEC-3961-3A3D188E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1950s: cost and use of machines</a:t>
            </a:r>
          </a:p>
          <a:p>
            <a:r>
              <a:rPr lang="en-US" dirty="0"/>
              <a:t>Nowadays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problems other than efficiency are often more important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performance gap between compiled and hand-tailored machine code has diminished</a:t>
            </a:r>
          </a:p>
          <a:p>
            <a:r>
              <a:rPr lang="en-US" dirty="0"/>
              <a:t>modern hardware is too complicated for humans</a:t>
            </a:r>
          </a:p>
          <a:p>
            <a:r>
              <a:rPr lang="en-US" dirty="0"/>
              <a:t>cost of labor has far surpassed the cost of machinery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standard PC costs like NT 20,000</a:t>
            </a:r>
          </a:p>
          <a:p>
            <a:r>
              <a:rPr lang="en-US" dirty="0"/>
              <a:t>software systems are getting more and more complex</a:t>
            </a:r>
          </a:p>
          <a:p>
            <a:r>
              <a:rPr lang="en-US" dirty="0"/>
              <a:t>problems to solve are getting difficult even to define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17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664" rIns="0" bIns="0" rtlCol="0" anchor="ctr">
            <a:spAutoFit/>
          </a:bodyPr>
          <a:lstStyle/>
          <a:p>
            <a:pPr marL="124062" marR="5090">
              <a:spcBef>
                <a:spcPts val="95"/>
              </a:spcBef>
            </a:pPr>
            <a:r>
              <a:rPr sz="2405" dirty="0"/>
              <a:t>Why</a:t>
            </a:r>
            <a:r>
              <a:rPr sz="2405" spc="-65" dirty="0"/>
              <a:t> </a:t>
            </a:r>
            <a:r>
              <a:rPr sz="2405" dirty="0"/>
              <a:t>are</a:t>
            </a:r>
            <a:r>
              <a:rPr sz="2405" spc="-65" dirty="0"/>
              <a:t> </a:t>
            </a:r>
            <a:r>
              <a:rPr sz="2405" dirty="0"/>
              <a:t>there</a:t>
            </a:r>
            <a:r>
              <a:rPr sz="2405" spc="-60" dirty="0"/>
              <a:t> </a:t>
            </a:r>
            <a:r>
              <a:rPr sz="2405" dirty="0"/>
              <a:t>so</a:t>
            </a:r>
            <a:r>
              <a:rPr sz="2405" spc="-65" dirty="0"/>
              <a:t> </a:t>
            </a:r>
            <a:r>
              <a:rPr sz="2405" dirty="0"/>
              <a:t>many</a:t>
            </a:r>
            <a:r>
              <a:rPr sz="2405" spc="-60" dirty="0"/>
              <a:t> </a:t>
            </a:r>
            <a:r>
              <a:rPr sz="2405" spc="-10" dirty="0"/>
              <a:t>programming languages?</a:t>
            </a:r>
            <a:endParaRPr sz="240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867AA1-9481-ADF9-3B34-8816EE5E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82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Evolution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CS is constantly finding ‘better’ ways to do things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structured programming, modules, o-o, ...</a:t>
            </a:r>
          </a:p>
          <a:p>
            <a:r>
              <a:rPr lang="pl-PL" dirty="0"/>
              <a:t>Special languages for special purposes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Scientific applications, e.g. MATLAB, Mathematica, Fortran, ALGO 60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Business applications, e.g. COBOL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Artificial intelligence (AI), e.g. LISP, Ada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Systems programming, e.g. PL/S, C/C++, Pascal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Web software, e.g. HTML, XML, PHP, .NET, Java</a:t>
            </a:r>
          </a:p>
          <a:p>
            <a:r>
              <a:rPr lang="pl-PL" dirty="0"/>
              <a:t>Personal preference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We are not all driving a NISSON or TOYOTA!?</a:t>
            </a:r>
          </a:p>
          <a:p>
            <a:endParaRPr lang="en-PK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18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664" rIns="0" bIns="0" rtlCol="0" anchor="ctr">
            <a:spAutoFit/>
          </a:bodyPr>
          <a:lstStyle/>
          <a:p>
            <a:pPr marL="124062" marR="5090">
              <a:spcBef>
                <a:spcPts val="95"/>
              </a:spcBef>
            </a:pPr>
            <a:r>
              <a:rPr sz="3206" dirty="0"/>
              <a:t>Why</a:t>
            </a:r>
            <a:r>
              <a:rPr sz="3206" spc="-105" dirty="0"/>
              <a:t> </a:t>
            </a:r>
            <a:r>
              <a:rPr sz="3206" dirty="0"/>
              <a:t>are</a:t>
            </a:r>
            <a:r>
              <a:rPr sz="3206" spc="-100" dirty="0"/>
              <a:t> </a:t>
            </a:r>
            <a:r>
              <a:rPr sz="3206" dirty="0"/>
              <a:t>some</a:t>
            </a:r>
            <a:r>
              <a:rPr sz="3206" spc="-105" dirty="0"/>
              <a:t> </a:t>
            </a:r>
            <a:r>
              <a:rPr sz="3206" dirty="0"/>
              <a:t>programming</a:t>
            </a:r>
            <a:r>
              <a:rPr sz="3206" spc="-95" dirty="0"/>
              <a:t> </a:t>
            </a:r>
            <a:r>
              <a:rPr sz="3206" spc="-10" dirty="0"/>
              <a:t>languages </a:t>
            </a:r>
            <a:r>
              <a:rPr sz="3206" dirty="0"/>
              <a:t>more</a:t>
            </a:r>
            <a:r>
              <a:rPr sz="3206" spc="-85" dirty="0"/>
              <a:t> </a:t>
            </a:r>
            <a:r>
              <a:rPr sz="3206" spc="-10" dirty="0"/>
              <a:t>successful?</a:t>
            </a:r>
            <a:endParaRPr sz="320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57789-AD5D-900C-4323-B0B81C28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7538"/>
            <a:ext cx="9613861" cy="40205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Expressive power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principle, all languages are Turing-complete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has a huge effect on programmer’s ability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write, read, and maintain</a:t>
            </a:r>
          </a:p>
          <a:p>
            <a:r>
              <a:rPr lang="en-US" dirty="0"/>
              <a:t>Understand and analyze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abstraction facilities (for computation &amp; data)</a:t>
            </a:r>
          </a:p>
          <a:p>
            <a:r>
              <a:rPr lang="en-US" dirty="0"/>
              <a:t>Ease of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low learning curve (Basic, Logo, Pascal)</a:t>
            </a:r>
          </a:p>
          <a:p>
            <a:r>
              <a:rPr lang="en-US" dirty="0"/>
              <a:t>Ease of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Pascal &amp; p-code (forefather of Java VM) made it easy to port compilers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free availability in general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19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B986-3E4F-BA0A-D304-4D764E03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8B70-0E25-98B6-3763-5B091F70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Ph.D. Control Science and Engineering( Pattern Recognition and Intelligent system)</a:t>
            </a:r>
          </a:p>
          <a:p>
            <a:r>
              <a:rPr lang="en-US" dirty="0"/>
              <a:t>University of Science and Technology of China [C9 China]</a:t>
            </a:r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Machine Vision</a:t>
            </a:r>
          </a:p>
          <a:p>
            <a:pPr lvl="1"/>
            <a:r>
              <a:rPr lang="en-US" dirty="0"/>
              <a:t>Pattern Recognition</a:t>
            </a:r>
          </a:p>
          <a:p>
            <a:pPr lvl="1"/>
            <a:r>
              <a:rPr lang="en-US" dirty="0"/>
              <a:t>Machine Learning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66581-CF92-3E7C-7957-7B701D53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2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7674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More</a:t>
            </a:r>
            <a:r>
              <a:rPr spc="-70" dirty="0"/>
              <a:t> </a:t>
            </a:r>
            <a:r>
              <a:rPr dirty="0"/>
              <a:t>reasons</a:t>
            </a:r>
            <a:r>
              <a:rPr spc="-6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B739-5036-6DE1-1FE9-58CD3807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39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Excellent compilers and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fast compiled code (Fortran)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debugging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project management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teamwork tools</a:t>
            </a:r>
          </a:p>
          <a:p>
            <a:r>
              <a:rPr lang="pl-PL" dirty="0"/>
              <a:t>Economics, inertia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10000000 lines of Cobol is hard to rewrite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100000 Cobol programmers are hard to re-train</a:t>
            </a:r>
          </a:p>
          <a:p>
            <a:r>
              <a:rPr lang="pl-PL" dirty="0"/>
              <a:t>Patronage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many languages have powerful ‘sponsors’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dirty="0"/>
              <a:t>Cobol, PL/I, Ada, Visual Basic, C#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20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4062" marR="5090">
              <a:spcBef>
                <a:spcPts val="100"/>
              </a:spcBef>
            </a:pPr>
            <a:r>
              <a:rPr sz="2805" dirty="0"/>
              <a:t>Reasons</a:t>
            </a:r>
            <a:r>
              <a:rPr sz="2805" spc="-130" dirty="0"/>
              <a:t> </a:t>
            </a:r>
            <a:r>
              <a:rPr sz="2805" dirty="0"/>
              <a:t>for</a:t>
            </a:r>
            <a:r>
              <a:rPr sz="2805" spc="-130" dirty="0"/>
              <a:t> </a:t>
            </a:r>
            <a:r>
              <a:rPr sz="2805" dirty="0"/>
              <a:t>Studying</a:t>
            </a:r>
            <a:r>
              <a:rPr sz="2805" spc="-130" dirty="0"/>
              <a:t> </a:t>
            </a:r>
            <a:r>
              <a:rPr sz="2805" dirty="0"/>
              <a:t>Concepts</a:t>
            </a:r>
            <a:r>
              <a:rPr sz="2805" spc="-130" dirty="0"/>
              <a:t> </a:t>
            </a:r>
            <a:r>
              <a:rPr sz="2805" spc="-25" dirty="0"/>
              <a:t>of </a:t>
            </a:r>
            <a:r>
              <a:rPr sz="2805" dirty="0"/>
              <a:t>Programming</a:t>
            </a:r>
            <a:r>
              <a:rPr sz="2805" spc="-235" dirty="0"/>
              <a:t> </a:t>
            </a:r>
            <a:r>
              <a:rPr sz="2805" spc="-10" dirty="0"/>
              <a:t>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507B7-35AB-6840-17EC-A0361145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ability to express ideas</a:t>
            </a:r>
          </a:p>
          <a:p>
            <a:r>
              <a:rPr lang="en-US" dirty="0"/>
              <a:t>Improved background for choosing appropriate languages</a:t>
            </a:r>
          </a:p>
          <a:p>
            <a:r>
              <a:rPr lang="en-US" dirty="0"/>
              <a:t>Increased ability to learn new languages</a:t>
            </a:r>
          </a:p>
          <a:p>
            <a:r>
              <a:rPr lang="en-US" dirty="0"/>
              <a:t>Better understanding of significance of  implementation</a:t>
            </a:r>
          </a:p>
          <a:p>
            <a:r>
              <a:rPr lang="en-US" dirty="0"/>
              <a:t>Overall advancement of computing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21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Programming</a:t>
            </a:r>
            <a:r>
              <a:rPr spc="-235" dirty="0"/>
              <a:t> </a:t>
            </a:r>
            <a:r>
              <a:rPr spc="-10" dirty="0"/>
              <a:t>Domains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2C25A-7DD5-2752-A3A9-BC8D40AB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4152"/>
            <a:ext cx="7965839" cy="3671040"/>
          </a:xfrm>
        </p:spPr>
        <p:txBody>
          <a:bodyPr>
            <a:normAutofit/>
          </a:bodyPr>
          <a:lstStyle/>
          <a:p>
            <a:r>
              <a:rPr lang="en-US" b="1" dirty="0"/>
              <a:t>Scientific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Large number of floating point computations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Fortran</a:t>
            </a:r>
          </a:p>
          <a:p>
            <a:r>
              <a:rPr lang="en-US" b="1" dirty="0"/>
              <a:t>Business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Produce reports, use decimal numbers and characters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COBOL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22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Programming</a:t>
            </a:r>
            <a:r>
              <a:rPr spc="-235" dirty="0"/>
              <a:t> </a:t>
            </a:r>
            <a:r>
              <a:rPr spc="-10" dirty="0"/>
              <a:t>Domains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2C25A-7DD5-2752-A3A9-BC8D40AB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4152"/>
            <a:ext cx="7965839" cy="4104568"/>
          </a:xfrm>
        </p:spPr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  <a:p>
            <a:pPr lvl="1"/>
            <a:r>
              <a:rPr lang="en-US" dirty="0"/>
              <a:t>Symbols rather than numbers manipulated</a:t>
            </a:r>
          </a:p>
          <a:p>
            <a:pPr lvl="1"/>
            <a:r>
              <a:rPr lang="en-US" dirty="0"/>
              <a:t>LISP</a:t>
            </a:r>
          </a:p>
          <a:p>
            <a:r>
              <a:rPr lang="en-US" dirty="0"/>
              <a:t>Systems programming</a:t>
            </a:r>
          </a:p>
          <a:p>
            <a:pPr lvl="1"/>
            <a:r>
              <a:rPr lang="en-US" dirty="0"/>
              <a:t>Need efficiency because of continuous use</a:t>
            </a:r>
          </a:p>
          <a:p>
            <a:pPr lvl="1"/>
            <a:r>
              <a:rPr lang="en-US" dirty="0"/>
              <a:t>C</a:t>
            </a:r>
          </a:p>
          <a:p>
            <a:r>
              <a:rPr lang="en-US" dirty="0"/>
              <a:t>Web Software</a:t>
            </a:r>
          </a:p>
          <a:p>
            <a:pPr lvl="1"/>
            <a:r>
              <a:rPr lang="en-US" dirty="0"/>
              <a:t>Eclectic collection of languages: markup (e.g., XHTML), scripting (e.g., PHP), general-purpose (e.g., Java)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23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342591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Language</a:t>
            </a:r>
            <a:r>
              <a:rPr spc="-200" dirty="0"/>
              <a:t> </a:t>
            </a:r>
            <a:r>
              <a:rPr dirty="0"/>
              <a:t>Evaluation</a:t>
            </a:r>
            <a:r>
              <a:rPr spc="-190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AAC9-D3A0-9104-02EC-01D655A3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Readability: </a:t>
            </a:r>
            <a:r>
              <a:rPr lang="en-US" dirty="0"/>
              <a:t>the ease with which 	programs can be read and understood</a:t>
            </a:r>
          </a:p>
          <a:p>
            <a:r>
              <a:rPr lang="en-US" b="1" dirty="0"/>
              <a:t>Writability: </a:t>
            </a:r>
            <a:r>
              <a:rPr lang="en-US" dirty="0"/>
              <a:t>the ease with which a language can be used to create programs</a:t>
            </a:r>
          </a:p>
          <a:p>
            <a:r>
              <a:rPr lang="en-US" b="1" dirty="0"/>
              <a:t>Reliability: </a:t>
            </a:r>
            <a:r>
              <a:rPr lang="en-US" dirty="0"/>
              <a:t>conformance to specifications (i.e., performs to its specifications)</a:t>
            </a:r>
          </a:p>
          <a:p>
            <a:r>
              <a:rPr lang="en-US" b="1" dirty="0"/>
              <a:t>Cost: </a:t>
            </a:r>
            <a:r>
              <a:rPr lang="en-US" dirty="0"/>
              <a:t>the ultimate total cost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24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Evaluation</a:t>
            </a:r>
            <a:r>
              <a:rPr spc="-114" dirty="0"/>
              <a:t> </a:t>
            </a:r>
            <a:r>
              <a:rPr dirty="0"/>
              <a:t>Criteria:</a:t>
            </a:r>
            <a:r>
              <a:rPr spc="-114" dirty="0"/>
              <a:t> </a:t>
            </a:r>
            <a:r>
              <a:rPr spc="-10" dirty="0"/>
              <a:t>Readability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C743B-514B-A9A2-7D53-9012AE4D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0102"/>
            <a:ext cx="8718322" cy="4521128"/>
          </a:xfrm>
        </p:spPr>
        <p:txBody>
          <a:bodyPr>
            <a:normAutofit/>
          </a:bodyPr>
          <a:lstStyle/>
          <a:p>
            <a:r>
              <a:rPr lang="en-US" dirty="0"/>
              <a:t>Overall simplicity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manageable set of features and constructs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Few feature multiplicity (means of doing the same operation)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Minimal operator overloading</a:t>
            </a:r>
          </a:p>
          <a:p>
            <a:r>
              <a:rPr lang="en-US" dirty="0"/>
              <a:t>Orthogonality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relatively small set of primitive constructs can be combined in a relatively small number of ways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Every possible combination is legal</a:t>
            </a:r>
          </a:p>
          <a:p>
            <a:r>
              <a:rPr lang="en-US" dirty="0"/>
              <a:t>Control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presence of well-known control structures (e.g., while statement)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25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Evaluation</a:t>
            </a:r>
            <a:r>
              <a:rPr spc="-114" dirty="0"/>
              <a:t> </a:t>
            </a:r>
            <a:r>
              <a:rPr dirty="0"/>
              <a:t>Criteria:</a:t>
            </a:r>
            <a:r>
              <a:rPr spc="-114" dirty="0"/>
              <a:t> </a:t>
            </a:r>
            <a:r>
              <a:rPr spc="-10" dirty="0"/>
              <a:t>Readability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7C717-8B19-5DEB-FD30-B69FBC5F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/>
          <a:lstStyle/>
          <a:p>
            <a:r>
              <a:rPr lang="en-US" dirty="0"/>
              <a:t>Data types and structures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presence of adequate facilities for defining data structures</a:t>
            </a:r>
          </a:p>
          <a:p>
            <a:r>
              <a:rPr lang="en-US" dirty="0"/>
              <a:t>Syntax considerations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Identifier forms: flexible composition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Special words and methods of forming compound statements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Form and meaning: self-descriptive constructs, meaningful keywords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725854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Evaluation</a:t>
            </a:r>
            <a:r>
              <a:rPr spc="-110" dirty="0"/>
              <a:t> </a:t>
            </a:r>
            <a:r>
              <a:rPr dirty="0"/>
              <a:t>Criteria:</a:t>
            </a:r>
            <a:r>
              <a:rPr spc="-114" dirty="0"/>
              <a:t> </a:t>
            </a:r>
            <a:r>
              <a:rPr spc="-10" dirty="0"/>
              <a:t>Writability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7E2D6-DB3C-01D4-9824-C488046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8868793" cy="4237548"/>
          </a:xfrm>
        </p:spPr>
        <p:txBody>
          <a:bodyPr>
            <a:normAutofit/>
          </a:bodyPr>
          <a:lstStyle/>
          <a:p>
            <a:r>
              <a:rPr lang="en-US" dirty="0"/>
              <a:t>Simplicity and orthogonality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Few constructs, a small number of primitives, a small set of rules for combining them</a:t>
            </a:r>
          </a:p>
          <a:p>
            <a:r>
              <a:rPr lang="en-US" dirty="0"/>
              <a:t>Support for abstraction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ability to define and use complex structures	or operations in ways that allow details to be ignored</a:t>
            </a:r>
          </a:p>
          <a:p>
            <a:r>
              <a:rPr lang="en-US" dirty="0"/>
              <a:t>Expressivity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relatively convenient ways of specifying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Example: the inclusion of for statement in many modern languages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27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spcBef>
                <a:spcPts val="100"/>
              </a:spcBef>
              <a:tabLst>
                <a:tab pos="2434801" algn="l"/>
              </a:tabLst>
            </a:pPr>
            <a:r>
              <a:rPr spc="-10" dirty="0"/>
              <a:t>Evaluation</a:t>
            </a:r>
            <a:r>
              <a:rPr dirty="0"/>
              <a:t>	Criteria:</a:t>
            </a:r>
            <a:r>
              <a:rPr spc="-45" dirty="0"/>
              <a:t> </a:t>
            </a:r>
            <a:r>
              <a:rPr spc="-10" dirty="0"/>
              <a:t>Reliability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D100A-C31E-236C-0F5E-4B948155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49" y="2207538"/>
            <a:ext cx="8882641" cy="4540503"/>
          </a:xfrm>
        </p:spPr>
        <p:txBody>
          <a:bodyPr>
            <a:normAutofit/>
          </a:bodyPr>
          <a:lstStyle/>
          <a:p>
            <a:r>
              <a:rPr lang="en-US" dirty="0"/>
              <a:t>Type checking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 for type errors</a:t>
            </a:r>
          </a:p>
          <a:p>
            <a:r>
              <a:rPr lang="en-US" dirty="0"/>
              <a:t>Exception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Intercept run-time errors and take corrective measures</a:t>
            </a:r>
          </a:p>
          <a:p>
            <a:r>
              <a:rPr lang="en-US" dirty="0"/>
              <a:t>Aliasing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Presence of two or more distinct referencing methods for the same memory location</a:t>
            </a:r>
          </a:p>
          <a:p>
            <a:r>
              <a:rPr lang="en-US" dirty="0"/>
              <a:t>Readability and writability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language that does not support “natural” ways of expressing an algorithm will necessarily use “unnatural” approaches, and hence reduced reliability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28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Evaluation</a:t>
            </a:r>
            <a:r>
              <a:rPr spc="-110" dirty="0"/>
              <a:t> </a:t>
            </a:r>
            <a:r>
              <a:rPr dirty="0"/>
              <a:t>Criteria:</a:t>
            </a:r>
            <a:r>
              <a:rPr spc="-114" dirty="0"/>
              <a:t> </a:t>
            </a:r>
            <a:r>
              <a:rPr spc="-20" dirty="0"/>
              <a:t>Cost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C89BD-1473-CB7F-AF3F-F9F9C627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/>
          <a:lstStyle/>
          <a:p>
            <a:r>
              <a:rPr lang="en-US" dirty="0"/>
              <a:t>Training programmers to use language</a:t>
            </a:r>
          </a:p>
          <a:p>
            <a:r>
              <a:rPr lang="en-US" dirty="0"/>
              <a:t>Writing programs (closeness to particular 	applications)</a:t>
            </a:r>
          </a:p>
          <a:p>
            <a:r>
              <a:rPr lang="en-US" dirty="0"/>
              <a:t>Compiling programs</a:t>
            </a:r>
          </a:p>
          <a:p>
            <a:r>
              <a:rPr lang="en-US" dirty="0"/>
              <a:t>Executing programs</a:t>
            </a:r>
          </a:p>
          <a:p>
            <a:r>
              <a:rPr lang="en-US" dirty="0"/>
              <a:t>Language implementation system: 	availability of free compilers</a:t>
            </a:r>
          </a:p>
          <a:p>
            <a:r>
              <a:rPr lang="en-US" dirty="0"/>
              <a:t>Reliability: poor reliability leads to high 	costs</a:t>
            </a:r>
          </a:p>
          <a:p>
            <a:r>
              <a:rPr lang="en-US" dirty="0"/>
              <a:t>Maintaining programs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29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6341" y="2173846"/>
            <a:ext cx="3568469" cy="4226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spcBef>
                <a:spcPts val="100"/>
              </a:spcBef>
            </a:pPr>
            <a:r>
              <a:rPr b="1" dirty="0">
                <a:latin typeface="Lucida Sans Unicode"/>
                <a:cs typeface="Lucida Sans Unicode"/>
              </a:rPr>
              <a:t>Chapter</a:t>
            </a:r>
            <a:r>
              <a:rPr b="1" spc="-145" dirty="0"/>
              <a:t> </a:t>
            </a:r>
            <a:r>
              <a:rPr b="1" spc="-50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0321" y="2288646"/>
            <a:ext cx="2260341" cy="444534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805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Preliminaries</a:t>
            </a:r>
            <a:endParaRPr sz="2805" dirty="0">
              <a:latin typeface="Lucida Sans Unicode"/>
              <a:cs typeface="Lucida Sans Unicode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705F361-3A8E-D731-7C18-D9450006059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lang="en-US" spc="-10" dirty="0"/>
              <a:t>1-</a:t>
            </a:r>
            <a:fld id="{81D60167-4931-47E6-BA6A-407CBD079E47}" type="slidenum">
              <a:rPr spc="-25" smtClean="0"/>
              <a:pPr marL="12724">
                <a:spcBef>
                  <a:spcPts val="5"/>
                </a:spcBef>
              </a:pPr>
              <a:t>3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Evaluation</a:t>
            </a:r>
            <a:r>
              <a:rPr spc="-110" dirty="0"/>
              <a:t> </a:t>
            </a:r>
            <a:r>
              <a:rPr dirty="0"/>
              <a:t>Criteria:</a:t>
            </a:r>
            <a:r>
              <a:rPr spc="-114" dirty="0"/>
              <a:t> </a:t>
            </a:r>
            <a:r>
              <a:rPr spc="-10" dirty="0"/>
              <a:t>Others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E94AC-D14D-0A59-E810-2865B517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ease with which programs can be moved from one implementation to another</a:t>
            </a:r>
          </a:p>
          <a:p>
            <a:r>
              <a:rPr lang="en-US" dirty="0"/>
              <a:t>Generality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applicability to a wide range of applications</a:t>
            </a:r>
          </a:p>
          <a:p>
            <a:r>
              <a:rPr lang="en-US" dirty="0"/>
              <a:t>Well-</a:t>
            </a:r>
            <a:r>
              <a:rPr lang="en-US" dirty="0" err="1"/>
              <a:t>definedness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completeness and precision of the language’s official definition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30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Influences</a:t>
            </a:r>
            <a:r>
              <a:rPr spc="-135" dirty="0"/>
              <a:t> </a:t>
            </a:r>
            <a:r>
              <a:rPr dirty="0"/>
              <a:t>on</a:t>
            </a:r>
            <a:r>
              <a:rPr spc="-130" dirty="0"/>
              <a:t> </a:t>
            </a:r>
            <a:r>
              <a:rPr dirty="0"/>
              <a:t>Language</a:t>
            </a:r>
            <a:r>
              <a:rPr spc="-130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2F929-20C7-40DC-DCE5-85079A48F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82647"/>
          </a:xfrm>
        </p:spPr>
        <p:txBody>
          <a:bodyPr/>
          <a:lstStyle/>
          <a:p>
            <a:r>
              <a:rPr lang="en-US" dirty="0"/>
              <a:t>Computer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Languages are developed around the prevalent computer architecture, known as the von Neumann architecture</a:t>
            </a:r>
          </a:p>
          <a:p>
            <a:r>
              <a:rPr lang="en-US" dirty="0"/>
              <a:t>Programming Methodologies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New software development methodologies (e.g., object-oriented software development) led to new programming paradigms and by extension, new programming languages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31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Computer</a:t>
            </a:r>
            <a:r>
              <a:rPr spc="-160" dirty="0"/>
              <a:t> </a:t>
            </a:r>
            <a:r>
              <a:rPr dirty="0"/>
              <a:t>Architecture</a:t>
            </a:r>
            <a:r>
              <a:rPr spc="-155" dirty="0"/>
              <a:t> </a:t>
            </a:r>
            <a:r>
              <a:rPr spc="-10" dirty="0"/>
              <a:t>Influence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0321" y="2336873"/>
            <a:ext cx="9774319" cy="3677448"/>
          </a:xfrm>
          <a:prstGeom prst="rect">
            <a:avLst/>
          </a:prstGeom>
        </p:spPr>
        <p:txBody>
          <a:bodyPr vert="horz" wrap="square" lIns="0" tIns="85248" rIns="0" bIns="0" rtlCol="0">
            <a:spAutoFit/>
          </a:bodyPr>
          <a:lstStyle/>
          <a:p>
            <a:pPr marL="361371" indent="-342920">
              <a:spcBef>
                <a:spcPts val="671"/>
              </a:spcBef>
              <a:tabLst>
                <a:tab pos="362008" algn="l"/>
              </a:tabLst>
            </a:pPr>
            <a:r>
              <a:rPr lang="en-US" sz="2004" dirty="0">
                <a:latin typeface="Lucida Sans Unicode"/>
                <a:cs typeface="Lucida Sans Unicode"/>
              </a:rPr>
              <a:t>Well-known computer architecture: Von Neumann</a:t>
            </a:r>
          </a:p>
          <a:p>
            <a:pPr marL="361371" indent="-342920">
              <a:spcBef>
                <a:spcPts val="671"/>
              </a:spcBef>
              <a:tabLst>
                <a:tab pos="362008" algn="l"/>
              </a:tabLst>
            </a:pPr>
            <a:r>
              <a:rPr lang="en-US" sz="2004" dirty="0">
                <a:latin typeface="Lucida Sans Unicode"/>
                <a:cs typeface="Lucida Sans Unicode"/>
              </a:rPr>
              <a:t>Imperative languages, most dominant, because of von Neumann computers</a:t>
            </a:r>
          </a:p>
          <a:p>
            <a:pPr marL="818571" lvl="1" indent="-342920">
              <a:spcBef>
                <a:spcPts val="671"/>
              </a:spcBef>
              <a:buFont typeface="Wingdings" panose="05000000000000000000" pitchFamily="2" charset="2"/>
              <a:buChar char="§"/>
              <a:tabLst>
                <a:tab pos="362008" algn="l"/>
              </a:tabLst>
            </a:pPr>
            <a:r>
              <a:rPr lang="en-US" sz="2004" dirty="0">
                <a:latin typeface="Lucida Sans Unicode"/>
                <a:cs typeface="Lucida Sans Unicode"/>
              </a:rPr>
              <a:t>Data and programs stored in memory</a:t>
            </a:r>
          </a:p>
          <a:p>
            <a:pPr marL="818571" lvl="1" indent="-342920">
              <a:spcBef>
                <a:spcPts val="671"/>
              </a:spcBef>
              <a:buFont typeface="Wingdings" panose="05000000000000000000" pitchFamily="2" charset="2"/>
              <a:buChar char="§"/>
              <a:tabLst>
                <a:tab pos="362008" algn="l"/>
              </a:tabLst>
            </a:pPr>
            <a:r>
              <a:rPr lang="en-US" sz="2004" dirty="0">
                <a:latin typeface="Lucida Sans Unicode"/>
                <a:cs typeface="Lucida Sans Unicode"/>
              </a:rPr>
              <a:t>Memory is separate from CPU</a:t>
            </a:r>
          </a:p>
          <a:p>
            <a:pPr marL="818571" lvl="1" indent="-342920">
              <a:spcBef>
                <a:spcPts val="671"/>
              </a:spcBef>
              <a:buFont typeface="Wingdings" panose="05000000000000000000" pitchFamily="2" charset="2"/>
              <a:buChar char="§"/>
              <a:tabLst>
                <a:tab pos="362008" algn="l"/>
              </a:tabLst>
            </a:pPr>
            <a:r>
              <a:rPr lang="en-US" sz="2004" dirty="0">
                <a:latin typeface="Lucida Sans Unicode"/>
                <a:cs typeface="Lucida Sans Unicode"/>
              </a:rPr>
              <a:t>Instructions and data are piped from memory to CPU</a:t>
            </a:r>
          </a:p>
          <a:p>
            <a:pPr marL="818571" lvl="1" indent="-342920">
              <a:spcBef>
                <a:spcPts val="671"/>
              </a:spcBef>
              <a:buFont typeface="Wingdings" panose="05000000000000000000" pitchFamily="2" charset="2"/>
              <a:buChar char="§"/>
              <a:tabLst>
                <a:tab pos="362008" algn="l"/>
              </a:tabLst>
            </a:pPr>
            <a:r>
              <a:rPr lang="en-US" sz="2004" dirty="0">
                <a:latin typeface="Lucida Sans Unicode"/>
                <a:cs typeface="Lucida Sans Unicode"/>
              </a:rPr>
              <a:t>Basis for imperative languages</a:t>
            </a:r>
          </a:p>
          <a:p>
            <a:pPr marL="1275771" lvl="2" indent="-342920">
              <a:spcBef>
                <a:spcPts val="671"/>
              </a:spcBef>
              <a:buFont typeface="Arial" panose="020B0604020202020204" pitchFamily="34" charset="0"/>
              <a:buChar char="•"/>
              <a:tabLst>
                <a:tab pos="362008" algn="l"/>
              </a:tabLst>
            </a:pPr>
            <a:r>
              <a:rPr lang="en-US" sz="2004" dirty="0">
                <a:latin typeface="Lucida Sans Unicode"/>
                <a:cs typeface="Lucida Sans Unicode"/>
              </a:rPr>
              <a:t>Variables model memory cells</a:t>
            </a:r>
          </a:p>
          <a:p>
            <a:pPr marL="1275771" lvl="2" indent="-342920">
              <a:spcBef>
                <a:spcPts val="671"/>
              </a:spcBef>
              <a:buFont typeface="Arial" panose="020B0604020202020204" pitchFamily="34" charset="0"/>
              <a:buChar char="•"/>
              <a:tabLst>
                <a:tab pos="362008" algn="l"/>
              </a:tabLst>
            </a:pPr>
            <a:r>
              <a:rPr lang="en-US" sz="2004" dirty="0">
                <a:latin typeface="Lucida Sans Unicode"/>
                <a:cs typeface="Lucida Sans Unicode"/>
              </a:rPr>
              <a:t>Assignment statements model piping</a:t>
            </a:r>
          </a:p>
          <a:p>
            <a:pPr marL="1275771" lvl="2" indent="-342920">
              <a:spcBef>
                <a:spcPts val="671"/>
              </a:spcBef>
              <a:buFont typeface="Arial" panose="020B0604020202020204" pitchFamily="34" charset="0"/>
              <a:buChar char="•"/>
              <a:tabLst>
                <a:tab pos="362008" algn="l"/>
              </a:tabLst>
            </a:pPr>
            <a:r>
              <a:rPr lang="en-US" sz="2004" dirty="0">
                <a:latin typeface="Lucida Sans Unicode"/>
                <a:cs typeface="Lucida Sans Unicode"/>
              </a:rPr>
              <a:t>Iteration is efficient</a:t>
            </a:r>
          </a:p>
          <a:p>
            <a:pPr marL="361371" indent="-342920">
              <a:spcBef>
                <a:spcPts val="671"/>
              </a:spcBef>
              <a:tabLst>
                <a:tab pos="362008" algn="l"/>
              </a:tabLst>
            </a:pPr>
            <a:endParaRPr sz="2004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32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The</a:t>
            </a:r>
            <a:r>
              <a:rPr spc="-90" dirty="0"/>
              <a:t> </a:t>
            </a:r>
            <a:r>
              <a:rPr dirty="0"/>
              <a:t>von</a:t>
            </a:r>
            <a:r>
              <a:rPr spc="-85" dirty="0"/>
              <a:t> </a:t>
            </a:r>
            <a:r>
              <a:rPr dirty="0"/>
              <a:t>Neumann</a:t>
            </a:r>
            <a:r>
              <a:rPr spc="-8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33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908" y="2263209"/>
            <a:ext cx="7136711" cy="4114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664" rIns="0" bIns="0" rtlCol="0" anchor="ctr">
            <a:spAutoFit/>
          </a:bodyPr>
          <a:lstStyle/>
          <a:p>
            <a:pPr marL="124062">
              <a:spcBef>
                <a:spcPts val="95"/>
              </a:spcBef>
            </a:pPr>
            <a:r>
              <a:rPr sz="3206" dirty="0"/>
              <a:t>Programming</a:t>
            </a:r>
            <a:r>
              <a:rPr sz="3206" spc="-215" dirty="0"/>
              <a:t> </a:t>
            </a:r>
            <a:r>
              <a:rPr sz="3206" dirty="0"/>
              <a:t>Methodologies</a:t>
            </a:r>
            <a:r>
              <a:rPr sz="3206" spc="-215" dirty="0"/>
              <a:t> </a:t>
            </a:r>
            <a:r>
              <a:rPr sz="3206" spc="-10" dirty="0"/>
              <a:t>Influences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F0379-E6A4-C256-9D45-F3B46A6E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1950s and early 1960s: Simple applications; worry about machine efficiency</a:t>
            </a:r>
          </a:p>
          <a:p>
            <a:r>
              <a:rPr lang="en-US" dirty="0"/>
              <a:t>Late 1960s: People efficiency became important; readability, better control structures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structured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top-down design and step-wise refinement</a:t>
            </a:r>
          </a:p>
          <a:p>
            <a:r>
              <a:rPr lang="en-US" dirty="0"/>
              <a:t>Late 1970s: Process-oriented to data-oriented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abstraction</a:t>
            </a:r>
          </a:p>
          <a:p>
            <a:r>
              <a:rPr lang="en-US" dirty="0"/>
              <a:t>Middle 1980s: Object-oriented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abstraction + inheritance + polymorphism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34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Language</a:t>
            </a:r>
            <a:r>
              <a:rPr spc="-175" dirty="0"/>
              <a:t> </a:t>
            </a:r>
            <a:r>
              <a:rPr spc="-10" dirty="0"/>
              <a:t>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3BA46-DB8F-D332-5D15-CF20F902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74319" cy="39115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Imperative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Central features are variables, assignment statements, and iteration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C, Pascal</a:t>
            </a:r>
          </a:p>
          <a:p>
            <a:r>
              <a:rPr lang="en-US" dirty="0"/>
              <a:t>Functional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 means of making computations is by applying functions to given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LISP, Scheme</a:t>
            </a:r>
          </a:p>
          <a:p>
            <a:r>
              <a:rPr lang="en-US" dirty="0"/>
              <a:t>Logic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Rule-based (rules are specified in no particular order)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Example: Prolog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35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Language</a:t>
            </a:r>
            <a:r>
              <a:rPr spc="-175" dirty="0"/>
              <a:t> </a:t>
            </a:r>
            <a:r>
              <a:rPr spc="-10" dirty="0"/>
              <a:t>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C20DE-DC8C-36D2-75A2-EDB0E00E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abstraction, inheritance, late binding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Java, C++</a:t>
            </a:r>
          </a:p>
          <a:p>
            <a:r>
              <a:rPr lang="en-US" dirty="0"/>
              <a:t>Markup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New; not a programming per se, but used to specify the layout of information in Web documents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XHTML, XML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50554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Language</a:t>
            </a:r>
            <a:r>
              <a:rPr spc="-120" dirty="0"/>
              <a:t> </a:t>
            </a:r>
            <a:r>
              <a:rPr dirty="0"/>
              <a:t>Design</a:t>
            </a:r>
            <a:r>
              <a:rPr spc="-120" dirty="0"/>
              <a:t> </a:t>
            </a:r>
            <a:r>
              <a:rPr spc="-30" dirty="0"/>
              <a:t>Trade-</a:t>
            </a:r>
            <a:r>
              <a:rPr spc="-20" dirty="0"/>
              <a:t>Offs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DFE18-30FF-C05D-4900-04095B63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1"/>
            <a:ext cx="9216033" cy="43880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Reliability vs. cost of execution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Conflicting criteria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Example: Java demands all references to array elements be checked for proper indexing but that leads to increased execution costs</a:t>
            </a:r>
          </a:p>
          <a:p>
            <a:r>
              <a:rPr lang="en-US" dirty="0"/>
              <a:t>Readability vs. writability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Another conflicting criteria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Example: APL provides many powerful operators (and a large number of new symbols), allowing complex computations to be written in a compact program but at the cost of poor readability</a:t>
            </a:r>
          </a:p>
          <a:p>
            <a:r>
              <a:rPr lang="en-US" dirty="0"/>
              <a:t>Writability (flexibility) vs. reliability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Another conflicting criteria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Example: C++ pointers are powerful and very flexible but not reliably used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37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Implementation</a:t>
            </a:r>
            <a:r>
              <a:rPr spc="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531B6-B025-AD85-AE54-3D6E5547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Programs are translated into machine language</a:t>
            </a:r>
          </a:p>
          <a:p>
            <a:r>
              <a:rPr lang="en-US" dirty="0"/>
              <a:t>Pure Interpretation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Programs are interpreted by another program known as an interpreter</a:t>
            </a:r>
          </a:p>
          <a:p>
            <a:r>
              <a:rPr lang="en-US" dirty="0"/>
              <a:t>Hybrid Implementation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compromise between compilers and pure interpreters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38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" rIns="0" bIns="0" rtlCol="0" anchor="ctr">
            <a:spAutoFit/>
          </a:bodyPr>
          <a:lstStyle/>
          <a:p>
            <a:pPr marL="12724">
              <a:spcBef>
                <a:spcPts val="100"/>
              </a:spcBef>
            </a:pPr>
            <a:r>
              <a:rPr dirty="0"/>
              <a:t>Layered</a:t>
            </a:r>
            <a:r>
              <a:rPr spc="-35" dirty="0"/>
              <a:t> </a:t>
            </a:r>
            <a:r>
              <a:rPr dirty="0"/>
              <a:t>View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Computer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B96050-0BC7-211C-EC51-0BBEC050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81" y="2164153"/>
            <a:ext cx="9613861" cy="841630"/>
          </a:xfrm>
        </p:spPr>
        <p:txBody>
          <a:bodyPr/>
          <a:lstStyle/>
          <a:p>
            <a:r>
              <a:rPr lang="en-US" dirty="0"/>
              <a:t>The operating system and language implementation are layered over machine interface of a computer</a:t>
            </a:r>
          </a:p>
          <a:p>
            <a:endParaRPr lang="en-PK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39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1440" y="3005783"/>
            <a:ext cx="4108930" cy="3537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88439" y="3178503"/>
            <a:ext cx="3246156" cy="320623"/>
          </a:xfrm>
          <a:prstGeom prst="rect">
            <a:avLst/>
          </a:prstGeom>
        </p:spPr>
        <p:txBody>
          <a:bodyPr vert="horz" wrap="square" lIns="0" tIns="12087" rIns="0" bIns="0" rtlCol="0">
            <a:spAutoFit/>
          </a:bodyPr>
          <a:lstStyle/>
          <a:p>
            <a:pPr marL="12724" marR="55987">
              <a:spcBef>
                <a:spcPts val="95"/>
              </a:spcBef>
            </a:pPr>
            <a:endParaRPr lang="en-PK" sz="2004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Chapter</a:t>
            </a:r>
            <a:r>
              <a:rPr spc="-30" dirty="0"/>
              <a:t> </a:t>
            </a:r>
            <a:r>
              <a:rPr dirty="0"/>
              <a:t>1</a:t>
            </a:r>
            <a:r>
              <a:rPr spc="-20" dirty="0"/>
              <a:t> </a:t>
            </a:r>
            <a:r>
              <a:rPr spc="-10" dirty="0"/>
              <a:t>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6450-0896-069F-D407-F0376834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Reasons for Studying Concepts of Programming Languages</a:t>
            </a:r>
          </a:p>
          <a:p>
            <a:r>
              <a:rPr lang="pl-PL" dirty="0"/>
              <a:t>Programming Domains</a:t>
            </a:r>
          </a:p>
          <a:p>
            <a:r>
              <a:rPr lang="pl-PL" dirty="0"/>
              <a:t>Language Evaluation Criteria</a:t>
            </a:r>
          </a:p>
          <a:p>
            <a:r>
              <a:rPr lang="pl-PL" dirty="0"/>
              <a:t>Influences on Language Design</a:t>
            </a:r>
          </a:p>
          <a:p>
            <a:r>
              <a:rPr lang="pl-PL" dirty="0"/>
              <a:t>Language Categories</a:t>
            </a:r>
          </a:p>
          <a:p>
            <a:r>
              <a:rPr lang="pl-PL" dirty="0"/>
              <a:t>Language Design Trade-Offs</a:t>
            </a:r>
          </a:p>
          <a:p>
            <a:r>
              <a:rPr lang="pl-PL" dirty="0"/>
              <a:t>Implementation Methods</a:t>
            </a:r>
          </a:p>
          <a:p>
            <a:r>
              <a:rPr lang="pl-PL" dirty="0"/>
              <a:t>Programming Environments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spc="-10" dirty="0"/>
              <a:t>Compilation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E5890-2D31-090C-85FF-5FC6A67E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Translate high-level program (source language) into machine code (machine language)</a:t>
            </a:r>
          </a:p>
          <a:p>
            <a:r>
              <a:rPr lang="en-US" dirty="0"/>
              <a:t>Slow translation, fast execution</a:t>
            </a:r>
          </a:p>
          <a:p>
            <a:r>
              <a:rPr lang="en-US" dirty="0"/>
              <a:t>Compilation process has several phases: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lexical analysis: converts characters in the source program into lexical units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Syntax analysis: transforms lexical units into parse trees which represent the syntactic structure of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Semantics analysis: generate intermediate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code generation: machine code is generated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40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0772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dirty="0"/>
              <a:t>Compilation</a:t>
            </a:r>
            <a:r>
              <a:rPr spc="-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41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3429" y="2167819"/>
            <a:ext cx="3985978" cy="4557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664" rIns="0" bIns="0" rtlCol="0" anchor="ctr">
            <a:spAutoFit/>
          </a:bodyPr>
          <a:lstStyle/>
          <a:p>
            <a:pPr marL="124062">
              <a:spcBef>
                <a:spcPts val="95"/>
              </a:spcBef>
            </a:pPr>
            <a:r>
              <a:rPr sz="3206" dirty="0"/>
              <a:t>Additional</a:t>
            </a:r>
            <a:r>
              <a:rPr sz="3206" spc="-175" dirty="0"/>
              <a:t> </a:t>
            </a:r>
            <a:r>
              <a:rPr sz="3206" dirty="0"/>
              <a:t>Compilation</a:t>
            </a:r>
            <a:r>
              <a:rPr sz="3206" spc="-175" dirty="0"/>
              <a:t> </a:t>
            </a:r>
            <a:r>
              <a:rPr sz="3206" spc="-10" dirty="0"/>
              <a:t>Terminologies</a:t>
            </a:r>
            <a:endParaRPr sz="3206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B0C7F-8E0C-F056-BEE6-1D62A826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8521552" cy="4133375"/>
          </a:xfrm>
        </p:spPr>
        <p:txBody>
          <a:bodyPr/>
          <a:lstStyle/>
          <a:p>
            <a:r>
              <a:rPr lang="en-US" b="1" dirty="0"/>
              <a:t>Load module </a:t>
            </a:r>
            <a:r>
              <a:rPr lang="en-US" dirty="0"/>
              <a:t>(executable image): the user and system code together</a:t>
            </a:r>
          </a:p>
          <a:p>
            <a:r>
              <a:rPr lang="en-US" b="1" dirty="0"/>
              <a:t>Linking and loading</a:t>
            </a:r>
            <a:r>
              <a:rPr lang="en-US" dirty="0"/>
              <a:t>: the process of collecting system program and linking them to user program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42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Execution</a:t>
            </a:r>
            <a:r>
              <a:rPr spc="-130" dirty="0"/>
              <a:t> </a:t>
            </a:r>
            <a:r>
              <a:rPr dirty="0"/>
              <a:t>of</a:t>
            </a:r>
            <a:r>
              <a:rPr spc="-125" dirty="0"/>
              <a:t> </a:t>
            </a:r>
            <a:r>
              <a:rPr dirty="0"/>
              <a:t>Machine</a:t>
            </a:r>
            <a:r>
              <a:rPr spc="-135" dirty="0"/>
              <a:t> </a:t>
            </a:r>
            <a:r>
              <a:rPr spc="-20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12E5C-5521-7EF1-9573-B0779F0D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5009" marR="91616" lvl="0" indent="-34292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6282" algn="l"/>
              </a:tabLst>
              <a:defRPr/>
            </a:pPr>
            <a:r>
              <a:rPr kumimoji="0" lang="en-US" sz="2805" b="0" i="0" u="none" strike="noStrike" kern="1200" cap="none" spc="-2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Fetch-</a:t>
            </a:r>
            <a:r>
              <a:rPr kumimoji="0" lang="en-US" sz="2805" b="0" i="0" u="none" strike="noStrike" kern="1200" cap="none" spc="-2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execute-</a:t>
            </a:r>
            <a:r>
              <a:rPr kumimoji="0" lang="en-US" sz="2805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cycle</a:t>
            </a:r>
            <a:r>
              <a:rPr kumimoji="0" lang="en-US" sz="2805" b="0" i="0" u="none" strike="noStrike" kern="1200" cap="none" spc="-1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805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(on</a:t>
            </a:r>
            <a:r>
              <a:rPr kumimoji="0" lang="en-US" sz="2805" b="0" i="0" u="none" strike="noStrike" kern="1200" cap="none" spc="-1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805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</a:t>
            </a:r>
            <a:r>
              <a:rPr kumimoji="0" lang="en-US" sz="2805" b="0" i="0" u="none" strike="noStrike" kern="1200" cap="none" spc="-1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805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von</a:t>
            </a:r>
            <a:r>
              <a:rPr kumimoji="0" lang="en-US" sz="2805" b="0" i="0" u="none" strike="noStrike" kern="1200" cap="none" spc="-1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805" b="0" i="0" u="none" strike="noStrike" kern="1200" cap="none" spc="-1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Neumann architecture)</a:t>
            </a:r>
            <a:endParaRPr kumimoji="0" lang="en-US" sz="2805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70801" marR="0" lvl="0" indent="0" algn="l" defTabSz="457200" rtl="0" eaLnBrk="1" fontAlgn="auto" latinLnBrk="0" hangingPunct="1">
              <a:lnSpc>
                <a:spcPct val="100000"/>
              </a:lnSpc>
              <a:spcBef>
                <a:spcPts val="409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initialize</a:t>
            </a:r>
            <a:r>
              <a:rPr kumimoji="0" lang="en-US" sz="2004" b="0" i="0" u="none" strike="noStrike" kern="1200" cap="none" spc="-8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the</a:t>
            </a:r>
            <a:r>
              <a:rPr kumimoji="0" lang="en-US" sz="2004" b="0" i="0" u="none" strike="noStrike" kern="1200" cap="none" spc="-8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program</a:t>
            </a:r>
            <a:r>
              <a:rPr kumimoji="0" lang="en-US" sz="2004" b="0" i="0" u="none" strike="noStrike" kern="1200" cap="none" spc="-8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-1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counter</a:t>
            </a:r>
            <a:endParaRPr kumimoji="0" lang="en-US" sz="2004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70801" marR="0" lvl="0" indent="0" algn="l" defTabSz="457200" rtl="0" eaLnBrk="1" fontAlgn="auto" latinLnBrk="0" hangingPunct="1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4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repeat</a:t>
            </a:r>
            <a:r>
              <a:rPr kumimoji="0" lang="en-US" sz="2004" b="1" i="0" u="none" strike="noStrike" kern="1200" cap="none" spc="-7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-1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forever</a:t>
            </a:r>
            <a:endParaRPr kumimoji="0" lang="en-US" sz="2004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756462" marR="5090" lvl="0" indent="0" algn="l" defTabSz="457200" rtl="0" eaLnBrk="1" fontAlgn="auto" latinLnBrk="0" hangingPunct="1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fetch</a:t>
            </a:r>
            <a:r>
              <a:rPr kumimoji="0" lang="en-US" sz="2004" b="0" i="0" u="none" strike="noStrike" kern="1200" cap="none" spc="-6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the</a:t>
            </a:r>
            <a:r>
              <a:rPr kumimoji="0" lang="en-US" sz="2004" b="0" i="0" u="none" strike="noStrike" kern="1200" cap="none" spc="-6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instruction</a:t>
            </a:r>
            <a:r>
              <a:rPr kumimoji="0" lang="en-US" sz="2004" b="0" i="0" u="none" strike="noStrike" kern="1200" cap="none" spc="-6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pointed</a:t>
            </a:r>
            <a:r>
              <a:rPr kumimoji="0" lang="en-US" sz="2004" b="0" i="0" u="none" strike="noStrike" kern="1200" cap="none" spc="-6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by</a:t>
            </a:r>
            <a:r>
              <a:rPr kumimoji="0" lang="en-US" sz="2004" b="0" i="0" u="none" strike="noStrike" kern="1200" cap="none" spc="-6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the</a:t>
            </a:r>
            <a:r>
              <a:rPr kumimoji="0" lang="en-US" sz="2004" b="0" i="0" u="none" strike="noStrike" kern="1200" cap="none" spc="-6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-1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counter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increment</a:t>
            </a:r>
            <a:r>
              <a:rPr kumimoji="0" lang="en-US" sz="2004" b="0" i="0" u="none" strike="noStrike" kern="1200" cap="none" spc="-7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the</a:t>
            </a:r>
            <a:r>
              <a:rPr kumimoji="0" lang="en-US" sz="2004" b="0" i="0" u="none" strike="noStrike" kern="1200" cap="none" spc="-7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-1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counter</a:t>
            </a:r>
            <a:endParaRPr kumimoji="0" lang="en-US" sz="2004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756462" marR="3210984" lvl="0" indent="0" algn="l" defTabSz="457200" rtl="0" eaLnBrk="1" fontAlgn="auto" latinLnBrk="0" hangingPunct="1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decode</a:t>
            </a:r>
            <a:r>
              <a:rPr kumimoji="0" lang="en-US" sz="2004" b="0" i="0" u="none" strike="noStrike" kern="1200" cap="none" spc="-5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the</a:t>
            </a:r>
            <a:r>
              <a:rPr kumimoji="0" lang="en-US" sz="2004" b="0" i="0" u="none" strike="noStrike" kern="1200" cap="none" spc="-55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-1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instruction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execute</a:t>
            </a:r>
            <a:r>
              <a:rPr kumimoji="0" lang="en-US" sz="2004" b="0" i="0" u="none" strike="noStrike" kern="1200" cap="none" spc="-6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the</a:t>
            </a:r>
            <a:r>
              <a:rPr kumimoji="0" lang="en-US" sz="2004" b="0" i="0" u="none" strike="noStrike" kern="1200" cap="none" spc="-6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0" i="0" u="none" strike="noStrike" kern="1200" cap="none" spc="-1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instruction</a:t>
            </a:r>
            <a:endParaRPr kumimoji="0" lang="en-US" sz="2004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70801" marR="0" lvl="0" indent="0" algn="l" defTabSz="457200" rtl="0" eaLnBrk="1" fontAlgn="auto" latinLnBrk="0" hangingPunct="1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4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end</a:t>
            </a:r>
            <a:r>
              <a:rPr kumimoji="0" lang="en-US" sz="2004" b="1" i="0" u="none" strike="noStrike" kern="1200" cap="none" spc="-4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4" b="1" i="0" u="none" strike="noStrike" kern="1200" cap="none" spc="-1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repeat</a:t>
            </a:r>
            <a:endParaRPr kumimoji="0" lang="en-US" sz="2004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43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Von</a:t>
            </a:r>
            <a:r>
              <a:rPr spc="-120" dirty="0"/>
              <a:t> </a:t>
            </a:r>
            <a:r>
              <a:rPr dirty="0"/>
              <a:t>Neumann</a:t>
            </a:r>
            <a:r>
              <a:rPr spc="-120" dirty="0"/>
              <a:t> </a:t>
            </a:r>
            <a:r>
              <a:rPr spc="-10" dirty="0"/>
              <a:t>Bottleneck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DB774-9174-B530-8884-A52D2B54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964440"/>
          </a:xfrm>
        </p:spPr>
        <p:txBody>
          <a:bodyPr/>
          <a:lstStyle/>
          <a:p>
            <a:r>
              <a:rPr lang="en-US" dirty="0"/>
              <a:t>Connection speed between a computer’s 	memory and its processor determines the speed of a computer</a:t>
            </a:r>
          </a:p>
          <a:p>
            <a:r>
              <a:rPr lang="en-US" dirty="0"/>
              <a:t>Program instructions often can be executed a lot faster than the above connection 	speed; the connection speed thus results in 	a bottleneck</a:t>
            </a:r>
          </a:p>
          <a:p>
            <a:r>
              <a:rPr lang="en-US" dirty="0"/>
              <a:t>Known as von Neumann bottleneck; it is the primary limiting factor in the speed of computers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44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Pure</a:t>
            </a:r>
            <a:r>
              <a:rPr spc="-20" dirty="0"/>
              <a:t> </a:t>
            </a:r>
            <a:r>
              <a:rPr spc="-10" dirty="0"/>
              <a:t>Interpretation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D5BA9-9469-F7CF-3069-60B88EE6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translation</a:t>
            </a:r>
          </a:p>
          <a:p>
            <a:r>
              <a:rPr lang="en-US" dirty="0"/>
              <a:t>Easier implementation of programs (run- 	time errors can easily and immediately displayed)</a:t>
            </a:r>
          </a:p>
          <a:p>
            <a:r>
              <a:rPr lang="en-US" dirty="0"/>
              <a:t>Slower execution (10 to 100 times slower than compiled programs)</a:t>
            </a:r>
          </a:p>
          <a:p>
            <a:r>
              <a:rPr lang="en-US" dirty="0"/>
              <a:t>Often requires more space</a:t>
            </a:r>
          </a:p>
          <a:p>
            <a:r>
              <a:rPr lang="en-US" dirty="0" err="1"/>
              <a:t>BecSignificant</a:t>
            </a:r>
            <a:r>
              <a:rPr lang="en-US" dirty="0"/>
              <a:t> comeback with some Web scripting languages (e.g., JavaScript)</a:t>
            </a:r>
          </a:p>
          <a:p>
            <a:r>
              <a:rPr lang="en-US" dirty="0" err="1"/>
              <a:t>oming</a:t>
            </a:r>
            <a:r>
              <a:rPr lang="en-US" dirty="0"/>
              <a:t> rare on high-level languages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45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Pure</a:t>
            </a:r>
            <a:r>
              <a:rPr spc="-135" dirty="0"/>
              <a:t> </a:t>
            </a:r>
            <a:r>
              <a:rPr dirty="0"/>
              <a:t>Interpretation</a:t>
            </a:r>
            <a:r>
              <a:rPr spc="-13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9211" y="2344965"/>
            <a:ext cx="2933429" cy="4128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Hybrid</a:t>
            </a:r>
            <a:r>
              <a:rPr spc="-20" dirty="0"/>
              <a:t> </a:t>
            </a:r>
            <a:r>
              <a:rPr dirty="0"/>
              <a:t>Implementation</a:t>
            </a:r>
            <a:r>
              <a:rPr spc="-10" dirty="0"/>
              <a:t>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AF9F6-E0A8-FC23-F781-CF518784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7270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compromise between compilers and pure 	interpreters</a:t>
            </a:r>
          </a:p>
          <a:p>
            <a:r>
              <a:rPr lang="en-US" dirty="0"/>
              <a:t>A high-level language program is 	translated to an intermediate language that 	allows easy interpretation</a:t>
            </a:r>
          </a:p>
          <a:p>
            <a:r>
              <a:rPr lang="en-US" dirty="0"/>
              <a:t>Faster than pure interpretation</a:t>
            </a:r>
          </a:p>
          <a:p>
            <a:r>
              <a:rPr lang="en-US" dirty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Perl programs are partially compiled to detect errors before interpretation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Initial implementations of Java were hybrid; the intermediate form, byte code, provides portability to any machine that has a byte code interpreter and a run-time system (together, these are called Java Virtual Machine)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47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089" rIns="0" bIns="0" rtlCol="0" anchor="ctr">
            <a:spAutoFit/>
          </a:bodyPr>
          <a:lstStyle/>
          <a:p>
            <a:pPr marL="47716">
              <a:spcBef>
                <a:spcPts val="100"/>
              </a:spcBef>
            </a:pPr>
            <a:r>
              <a:rPr dirty="0"/>
              <a:t>Hybrid</a:t>
            </a:r>
            <a:r>
              <a:rPr spc="-20" dirty="0"/>
              <a:t> </a:t>
            </a:r>
            <a:r>
              <a:rPr dirty="0"/>
              <a:t>Implementation</a:t>
            </a:r>
            <a:r>
              <a:rPr spc="-10" dirty="0"/>
              <a:t> 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48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795" y="2189671"/>
            <a:ext cx="2394606" cy="4241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664" rIns="0" bIns="0" rtlCol="0" anchor="ctr">
            <a:spAutoFit/>
          </a:bodyPr>
          <a:lstStyle/>
          <a:p>
            <a:pPr marL="124062">
              <a:spcBef>
                <a:spcPts val="95"/>
              </a:spcBef>
            </a:pPr>
            <a:r>
              <a:rPr sz="3206" spc="-25" dirty="0"/>
              <a:t>Just-in-</a:t>
            </a:r>
            <a:r>
              <a:rPr sz="3206" dirty="0"/>
              <a:t>Time</a:t>
            </a:r>
            <a:r>
              <a:rPr sz="3206" spc="-120" dirty="0"/>
              <a:t> </a:t>
            </a:r>
            <a:r>
              <a:rPr sz="3206" dirty="0"/>
              <a:t>Implementation</a:t>
            </a:r>
            <a:r>
              <a:rPr sz="3206" spc="-120" dirty="0"/>
              <a:t> </a:t>
            </a:r>
            <a:r>
              <a:rPr sz="3206" spc="-10" dirty="0"/>
              <a:t>Systems</a:t>
            </a:r>
            <a:endParaRPr sz="3206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0321" y="2336873"/>
            <a:ext cx="9613861" cy="2320942"/>
          </a:xfrm>
          <a:prstGeom prst="rect">
            <a:avLst/>
          </a:prstGeom>
        </p:spPr>
        <p:txBody>
          <a:bodyPr vert="horz" wrap="square" lIns="0" tIns="61708" rIns="0" bIns="0" rtlCol="0">
            <a:spAutoFit/>
          </a:bodyPr>
          <a:lstStyle/>
          <a:p>
            <a:pPr marL="360735" marR="1762320" indent="-342920">
              <a:lnSpc>
                <a:spcPts val="3026"/>
              </a:lnSpc>
              <a:spcBef>
                <a:spcPts val="485"/>
              </a:spcBef>
              <a:tabLst>
                <a:tab pos="362643" algn="l"/>
              </a:tabLst>
            </a:pPr>
            <a:r>
              <a:rPr dirty="0"/>
              <a:t>Initially</a:t>
            </a:r>
            <a:r>
              <a:rPr spc="-95" dirty="0"/>
              <a:t> </a:t>
            </a:r>
            <a:r>
              <a:rPr dirty="0"/>
              <a:t>translate</a:t>
            </a:r>
            <a:r>
              <a:rPr spc="-95" dirty="0"/>
              <a:t> </a:t>
            </a:r>
            <a:r>
              <a:rPr dirty="0"/>
              <a:t>programs</a:t>
            </a:r>
            <a:r>
              <a:rPr spc="-95" dirty="0"/>
              <a:t> </a:t>
            </a:r>
            <a:r>
              <a:rPr dirty="0"/>
              <a:t>to</a:t>
            </a:r>
            <a:r>
              <a:rPr spc="-95" dirty="0"/>
              <a:t> </a:t>
            </a:r>
            <a:r>
              <a:rPr spc="-25" dirty="0"/>
              <a:t>an 	</a:t>
            </a:r>
            <a:r>
              <a:rPr dirty="0"/>
              <a:t>intermediate</a:t>
            </a:r>
            <a:r>
              <a:rPr spc="-175" dirty="0"/>
              <a:t> </a:t>
            </a:r>
            <a:r>
              <a:rPr spc="-10" dirty="0"/>
              <a:t>language</a:t>
            </a:r>
          </a:p>
          <a:p>
            <a:pPr marL="360735" marR="286933" indent="-342920">
              <a:lnSpc>
                <a:spcPts val="3036"/>
              </a:lnSpc>
              <a:spcBef>
                <a:spcPts val="671"/>
              </a:spcBef>
              <a:tabLst>
                <a:tab pos="362643" algn="l"/>
              </a:tabLst>
            </a:pPr>
            <a:r>
              <a:rPr dirty="0"/>
              <a:t>Then</a:t>
            </a:r>
            <a:r>
              <a:rPr spc="-110" dirty="0"/>
              <a:t> </a:t>
            </a:r>
            <a:r>
              <a:rPr dirty="0"/>
              <a:t>compile</a:t>
            </a:r>
            <a:r>
              <a:rPr spc="-105" dirty="0"/>
              <a:t> </a:t>
            </a:r>
            <a:r>
              <a:rPr dirty="0"/>
              <a:t>intermediate</a:t>
            </a:r>
            <a:r>
              <a:rPr spc="-11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spc="-20" dirty="0"/>
              <a:t>into 	</a:t>
            </a:r>
            <a:r>
              <a:rPr dirty="0"/>
              <a:t>machine</a:t>
            </a:r>
            <a:r>
              <a:rPr spc="-114" dirty="0"/>
              <a:t> </a:t>
            </a:r>
            <a:r>
              <a:rPr spc="-20" dirty="0"/>
              <a:t>code</a:t>
            </a:r>
          </a:p>
          <a:p>
            <a:pPr marL="360735" marR="1799220" indent="-342920">
              <a:lnSpc>
                <a:spcPts val="3026"/>
              </a:lnSpc>
              <a:spcBef>
                <a:spcPts val="676"/>
              </a:spcBef>
              <a:tabLst>
                <a:tab pos="362643" algn="l"/>
              </a:tabLst>
            </a:pPr>
            <a:r>
              <a:rPr dirty="0"/>
              <a:t>Machine</a:t>
            </a:r>
            <a:r>
              <a:rPr spc="-65" dirty="0"/>
              <a:t> </a:t>
            </a:r>
            <a:r>
              <a:rPr dirty="0"/>
              <a:t>code</a:t>
            </a:r>
            <a:r>
              <a:rPr spc="-65" dirty="0"/>
              <a:t> </a:t>
            </a:r>
            <a:r>
              <a:rPr dirty="0"/>
              <a:t>version</a:t>
            </a:r>
            <a:r>
              <a:rPr spc="-6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kept</a:t>
            </a:r>
            <a:r>
              <a:rPr spc="-65" dirty="0"/>
              <a:t> </a:t>
            </a:r>
            <a:r>
              <a:rPr spc="-25" dirty="0"/>
              <a:t>for 	</a:t>
            </a:r>
            <a:r>
              <a:rPr dirty="0"/>
              <a:t>subsequent </a:t>
            </a:r>
            <a:r>
              <a:rPr spc="-10" dirty="0"/>
              <a:t>calls</a:t>
            </a:r>
          </a:p>
          <a:p>
            <a:pPr marL="360735" marR="1266071" indent="-342920">
              <a:lnSpc>
                <a:spcPts val="3026"/>
              </a:lnSpc>
              <a:spcBef>
                <a:spcPts val="686"/>
              </a:spcBef>
              <a:tabLst>
                <a:tab pos="362643" algn="l"/>
              </a:tabLst>
            </a:pPr>
            <a:r>
              <a:rPr dirty="0"/>
              <a:t>JIT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4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widely</a:t>
            </a:r>
            <a:r>
              <a:rPr spc="-40" dirty="0"/>
              <a:t> </a:t>
            </a:r>
            <a:r>
              <a:rPr dirty="0"/>
              <a:t>used</a:t>
            </a:r>
            <a:r>
              <a:rPr spc="-4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spc="-20" dirty="0"/>
              <a:t>Java </a:t>
            </a:r>
            <a:r>
              <a:rPr spc="-10" dirty="0"/>
              <a:t>programs</a:t>
            </a:r>
          </a:p>
          <a:p>
            <a:pPr marL="360735" marR="5090" indent="-342920">
              <a:lnSpc>
                <a:spcPts val="3026"/>
              </a:lnSpc>
              <a:spcBef>
                <a:spcPts val="691"/>
              </a:spcBef>
              <a:tabLst>
                <a:tab pos="362643" algn="l"/>
              </a:tabLst>
            </a:pPr>
            <a:r>
              <a:rPr dirty="0"/>
              <a:t>.NET</a:t>
            </a:r>
            <a:r>
              <a:rPr spc="-55" dirty="0"/>
              <a:t> </a:t>
            </a:r>
            <a:r>
              <a:rPr dirty="0"/>
              <a:t>languages</a:t>
            </a:r>
            <a:r>
              <a:rPr spc="-55" dirty="0"/>
              <a:t> </a:t>
            </a:r>
            <a:r>
              <a:rPr dirty="0"/>
              <a:t>are</a:t>
            </a:r>
            <a:r>
              <a:rPr spc="-55" dirty="0"/>
              <a:t> </a:t>
            </a:r>
            <a:r>
              <a:rPr dirty="0"/>
              <a:t>implemented</a:t>
            </a:r>
            <a:r>
              <a:rPr spc="-55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25" dirty="0"/>
              <a:t>JIT </a:t>
            </a:r>
            <a:r>
              <a:rPr spc="-10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49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664" rIns="0" bIns="0" rtlCol="0" anchor="ctr">
            <a:spAutoFit/>
          </a:bodyPr>
          <a:lstStyle/>
          <a:p>
            <a:pPr marL="124062">
              <a:spcBef>
                <a:spcPts val="95"/>
              </a:spcBef>
            </a:pPr>
            <a:r>
              <a:rPr sz="3206" dirty="0"/>
              <a:t>An</a:t>
            </a:r>
            <a:r>
              <a:rPr sz="3206" spc="-50" dirty="0"/>
              <a:t> </a:t>
            </a:r>
            <a:r>
              <a:rPr sz="3206" dirty="0"/>
              <a:t>example</a:t>
            </a:r>
            <a:r>
              <a:rPr sz="3206" spc="-50" dirty="0"/>
              <a:t> </a:t>
            </a:r>
            <a:r>
              <a:rPr sz="3206" dirty="0"/>
              <a:t>of</a:t>
            </a:r>
            <a:r>
              <a:rPr sz="3206" spc="-50" dirty="0"/>
              <a:t> </a:t>
            </a:r>
            <a:r>
              <a:rPr sz="3206" dirty="0"/>
              <a:t>an</a:t>
            </a:r>
            <a:r>
              <a:rPr sz="3206" spc="-50" dirty="0"/>
              <a:t> </a:t>
            </a:r>
            <a:r>
              <a:rPr sz="3206" dirty="0"/>
              <a:t>early</a:t>
            </a:r>
            <a:r>
              <a:rPr sz="3206" spc="-50" dirty="0"/>
              <a:t> </a:t>
            </a:r>
            <a:r>
              <a:rPr sz="3206" spc="-10" dirty="0"/>
              <a:t>computer</a:t>
            </a:r>
            <a:endParaRPr sz="320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AAFEA-1229-A806-983F-76F04603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Harvard Mark I (IBM, Aiken, 1948)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electro-mechanical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– ENIAC is an electronic copy of Mark I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executed 3 operations each second (3 IPS)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remained in use until 1959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51’ long, 8’ high, 3’ deep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730,000 parts (relays, switches, wheels, shafts), 530 miles of wiring, 18,000 vacuum tubes, ...</a:t>
            </a:r>
          </a:p>
          <a:p>
            <a:r>
              <a:rPr lang="en-US" dirty="0"/>
              <a:t>How many programmers could one ‘buy’ with the price of one computer?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5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spc="-10" dirty="0"/>
              <a:t>Preprocessors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DB72F-0C7E-4C98-7DF7-1FDAD4AF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20" y="2085518"/>
            <a:ext cx="9613861" cy="4416881"/>
          </a:xfrm>
        </p:spPr>
        <p:txBody>
          <a:bodyPr/>
          <a:lstStyle/>
          <a:p>
            <a:r>
              <a:rPr lang="en-US" dirty="0"/>
              <a:t>Preprocessor macros (instructions) are commonly used to specify that code from 	another file is to be included</a:t>
            </a:r>
          </a:p>
          <a:p>
            <a:r>
              <a:rPr lang="en-US" dirty="0"/>
              <a:t>A preprocessor processes a program immediately before the program is 	compiled to expand embedded preprocessor macros</a:t>
            </a:r>
          </a:p>
          <a:p>
            <a:r>
              <a:rPr lang="en-US" dirty="0"/>
              <a:t>A well-known example: C preprocessor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expands #include, #define, and similar macros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50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Programming</a:t>
            </a:r>
            <a:r>
              <a:rPr spc="-235" dirty="0"/>
              <a:t> </a:t>
            </a:r>
            <a:r>
              <a:rPr spc="-10" dirty="0"/>
              <a:t>Environments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6FC77-299F-B176-EBE8-21C16EC4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collection of tools used in software development</a:t>
            </a:r>
          </a:p>
          <a:p>
            <a:r>
              <a:rPr lang="en-US" dirty="0"/>
              <a:t>UNIX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 older operating system and tool collection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Nowadays often used through a GUI (e.g., CDE, KDE, or GNOME) that run on top of UNIX</a:t>
            </a:r>
          </a:p>
          <a:p>
            <a:r>
              <a:rPr lang="en-US" dirty="0"/>
              <a:t>Borland JBuilder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 integrated development environment for Java</a:t>
            </a:r>
          </a:p>
          <a:p>
            <a:r>
              <a:rPr lang="en-US" dirty="0"/>
              <a:t>Microsoft Visual Studio.NET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large, complex visual environment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to program in C#, Visual BASIC.NET, Jscript, J#, or C++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51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7C22A-CB64-D0B3-B88C-DBD99CB9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64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study of programming languages is valuable for a number of reasons: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Increase our capacity to use different constructs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Enable us to choose languages more intelligently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Makes learning new languages easier</a:t>
            </a:r>
          </a:p>
          <a:p>
            <a:r>
              <a:rPr lang="en-US" dirty="0"/>
              <a:t>Most important criteria for evaluating programming languages include:</a:t>
            </a:r>
          </a:p>
          <a:p>
            <a:r>
              <a:rPr lang="en-US" dirty="0"/>
              <a:t>Readability, writability, reliability, cost</a:t>
            </a:r>
          </a:p>
          <a:p>
            <a:r>
              <a:rPr lang="en-US" dirty="0"/>
              <a:t>Major influences on language design have been machine architecture and software development methodologies</a:t>
            </a:r>
          </a:p>
          <a:p>
            <a:r>
              <a:rPr lang="en-US" dirty="0"/>
              <a:t>The major methods of implementing programming languages are: compilation, pure interpretation, and hybrid implementation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52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A5D9-A11B-EEF7-8F49-2F370D16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TIOBI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DEEA-E37C-37F3-13BA-57B769C0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Work Sans" panose="020F0502020204030204" pitchFamily="2" charset="0"/>
              </a:rPr>
              <a:t>The TIOBE Programming Community index is an indicator of the popularity of programming languages. 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Work Sans" panose="020F0502020204030204" pitchFamily="2" charset="0"/>
              </a:rPr>
              <a:t> The index is updated once a month.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Work Sans" panose="020F0502020204030204" pitchFamily="2" charset="0"/>
              </a:rPr>
              <a:t>The ratings are based on the number of skilled engineers world-wide, courses and third-party vendors.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Work Sans" panose="020F0502020204030204" pitchFamily="2" charset="0"/>
              </a:rPr>
              <a:t>Popular search engines such as Google, Bing, Yahoo!, Wikipedia, Amazon, YouTube and Baidu are used to calculate the ratings.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Work Sans" panose="020F0502020204030204" pitchFamily="2" charset="0"/>
              </a:rPr>
              <a:t> It is important to note that the TIOBE index is </a:t>
            </a:r>
            <a:r>
              <a:rPr lang="en-US" b="0" i="0" dirty="0">
                <a:solidFill>
                  <a:srgbClr val="FF0000"/>
                </a:solidFill>
                <a:effectLst/>
                <a:latin typeface="Work Sans" panose="020F0502020204030204" pitchFamily="2" charset="0"/>
              </a:rPr>
              <a:t>not about </a:t>
            </a:r>
            <a:r>
              <a:rPr lang="en-US" b="0" i="0" dirty="0">
                <a:solidFill>
                  <a:srgbClr val="24292E"/>
                </a:solidFill>
                <a:effectLst/>
                <a:latin typeface="Work Sans" panose="020F0502020204030204" pitchFamily="2" charset="0"/>
              </a:rPr>
              <a:t>the </a:t>
            </a:r>
            <a:r>
              <a:rPr lang="en-US" b="0" i="1" dirty="0">
                <a:solidFill>
                  <a:srgbClr val="24292E"/>
                </a:solidFill>
                <a:effectLst/>
                <a:latin typeface="Work Sans" pitchFamily="2" charset="0"/>
              </a:rPr>
              <a:t>best</a:t>
            </a:r>
            <a:r>
              <a:rPr lang="en-US" b="0" i="0" dirty="0">
                <a:solidFill>
                  <a:srgbClr val="24292E"/>
                </a:solidFill>
                <a:effectLst/>
                <a:latin typeface="Work Sans" pitchFamily="2" charset="0"/>
              </a:rPr>
              <a:t> programming language or the language in which </a:t>
            </a:r>
            <a:r>
              <a:rPr lang="en-US" b="0" i="1" dirty="0">
                <a:solidFill>
                  <a:srgbClr val="24292E"/>
                </a:solidFill>
                <a:effectLst/>
                <a:latin typeface="Work Sans" pitchFamily="2" charset="0"/>
              </a:rPr>
              <a:t>most lines of code</a:t>
            </a:r>
            <a:r>
              <a:rPr lang="en-US" b="0" i="0" dirty="0">
                <a:solidFill>
                  <a:srgbClr val="24292E"/>
                </a:solidFill>
                <a:effectLst/>
                <a:latin typeface="Work Sans" pitchFamily="2" charset="0"/>
              </a:rPr>
              <a:t> have been written.</a:t>
            </a:r>
          </a:p>
          <a:p>
            <a:r>
              <a:rPr lang="en-US" sz="1900" dirty="0"/>
              <a:t>https://www.tiobe.com/tiobe-index/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A1610-D053-66C8-0F5B-0663865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53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57399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2B461-094B-CC4C-4AD2-A6AF8230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9AF6-7BDD-4EB9-9E39-42274B397D6D}" type="slidenum">
              <a:rPr lang="en-PK" smtClean="0"/>
              <a:t>54</a:t>
            </a:fld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68128-530D-9135-ABBC-46296E22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43" y="579540"/>
            <a:ext cx="8428501" cy="6089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457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An</a:t>
            </a:r>
            <a:r>
              <a:rPr spc="-30" dirty="0"/>
              <a:t> </a:t>
            </a: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new</a:t>
            </a:r>
            <a:r>
              <a:rPr spc="-25" dirty="0"/>
              <a:t> </a:t>
            </a:r>
            <a:r>
              <a:rPr spc="-10" dirty="0"/>
              <a:t>computer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96795-5442-25BF-098D-E93C4569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Sun Fire 15K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106 UltraSPARC III processors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dirty="0"/>
              <a:t>900 MHz to 1.2 GHz clock speed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dirty="0"/>
              <a:t>29 million transistors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dirty="0"/>
              <a:t>supports 4 Gb of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602,270 JBB operations per second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/>
              <a:t>list price $3,739,230.00 (72 processors)</a:t>
            </a:r>
          </a:p>
          <a:p>
            <a:endParaRPr lang="en-PK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6</a:t>
            </a:fld>
            <a:endParaRPr spc="-25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55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Picture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Mark</a:t>
            </a:r>
            <a:r>
              <a:rPr spc="-70" dirty="0"/>
              <a:t> </a:t>
            </a:r>
            <a:r>
              <a:rPr spc="-50" dirty="0"/>
              <a:t>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7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091" y="2586006"/>
            <a:ext cx="5192909" cy="3723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Computer</a:t>
            </a:r>
            <a:r>
              <a:rPr spc="-50" dirty="0"/>
              <a:t> </a:t>
            </a:r>
            <a:r>
              <a:rPr spc="-20" dirty="0"/>
              <a:t>Size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8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6939" y="3453302"/>
            <a:ext cx="2032206" cy="19176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227" y="3495925"/>
            <a:ext cx="3396682" cy="18324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9124" y="2729679"/>
            <a:ext cx="1942887" cy="38286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dirty="0">
                <a:latin typeface="Arial"/>
                <a:cs typeface="Arial"/>
              </a:rPr>
              <a:t>ENIAC</a:t>
            </a:r>
            <a:r>
              <a:rPr sz="2405" spc="-100" dirty="0">
                <a:latin typeface="Arial"/>
                <a:cs typeface="Arial"/>
              </a:rPr>
              <a:t> </a:t>
            </a:r>
            <a:r>
              <a:rPr sz="2405" spc="-10" dirty="0">
                <a:latin typeface="Arial"/>
                <a:cs typeface="Arial"/>
              </a:rPr>
              <a:t>then…</a:t>
            </a:r>
            <a:endParaRPr sz="240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2728475"/>
            <a:ext cx="2095570" cy="382865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12724">
              <a:spcBef>
                <a:spcPts val="100"/>
              </a:spcBef>
            </a:pPr>
            <a:r>
              <a:rPr sz="2405" dirty="0">
                <a:latin typeface="Arial"/>
                <a:cs typeface="Arial"/>
              </a:rPr>
              <a:t>ENIAC</a:t>
            </a:r>
            <a:r>
              <a:rPr sz="2405" spc="-100" dirty="0">
                <a:latin typeface="Arial"/>
                <a:cs typeface="Arial"/>
              </a:rPr>
              <a:t> </a:t>
            </a:r>
            <a:r>
              <a:rPr sz="2405" spc="-10" dirty="0">
                <a:latin typeface="Arial"/>
                <a:cs typeface="Arial"/>
              </a:rPr>
              <a:t>today…</a:t>
            </a:r>
            <a:endParaRPr sz="2405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5049" y="5629433"/>
            <a:ext cx="7452827" cy="321196"/>
          </a:xfrm>
          <a:prstGeom prst="rect">
            <a:avLst/>
          </a:prstGeom>
        </p:spPr>
        <p:txBody>
          <a:bodyPr vert="horz" wrap="square" lIns="0" tIns="12724" rIns="0" bIns="0" rtlCol="0">
            <a:spAutoFit/>
          </a:bodyPr>
          <a:lstStyle/>
          <a:p>
            <a:pPr marL="355644" indent="-342920">
              <a:spcBef>
                <a:spcPts val="100"/>
              </a:spcBef>
              <a:buChar char="•"/>
              <a:tabLst>
                <a:tab pos="355644" algn="l"/>
              </a:tabLst>
            </a:pPr>
            <a:r>
              <a:rPr sz="2004" dirty="0">
                <a:solidFill>
                  <a:srgbClr val="0000CC"/>
                </a:solidFill>
                <a:latin typeface="Lucida Sans Unicode"/>
                <a:cs typeface="Lucida Sans Unicode"/>
              </a:rPr>
              <a:t>With</a:t>
            </a:r>
            <a:r>
              <a:rPr sz="2004" spc="-85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004" dirty="0">
                <a:solidFill>
                  <a:srgbClr val="0000CC"/>
                </a:solidFill>
                <a:latin typeface="Lucida Sans Unicode"/>
                <a:cs typeface="Lucida Sans Unicode"/>
              </a:rPr>
              <a:t>computers</a:t>
            </a:r>
            <a:r>
              <a:rPr sz="2004" spc="-80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004" dirty="0">
                <a:solidFill>
                  <a:srgbClr val="0000CC"/>
                </a:solidFill>
                <a:latin typeface="Lucida Sans Unicode"/>
                <a:cs typeface="Lucida Sans Unicode"/>
              </a:rPr>
              <a:t>(small)</a:t>
            </a:r>
            <a:r>
              <a:rPr sz="2004" spc="-80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004" dirty="0">
                <a:solidFill>
                  <a:srgbClr val="0000CC"/>
                </a:solidFill>
                <a:latin typeface="Lucida Sans Unicode"/>
                <a:cs typeface="Lucida Sans Unicode"/>
              </a:rPr>
              <a:t>size</a:t>
            </a:r>
            <a:r>
              <a:rPr sz="2004" spc="-80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004" dirty="0">
                <a:solidFill>
                  <a:srgbClr val="0000CC"/>
                </a:solidFill>
                <a:latin typeface="Lucida Sans Unicode"/>
                <a:cs typeface="Lucida Sans Unicode"/>
              </a:rPr>
              <a:t>does</a:t>
            </a:r>
            <a:r>
              <a:rPr sz="2004" spc="-80" dirty="0">
                <a:solidFill>
                  <a:srgbClr val="0000CC"/>
                </a:solidFill>
                <a:latin typeface="Lucida Sans Unicode"/>
                <a:cs typeface="Lucida Sans Unicode"/>
              </a:rPr>
              <a:t> </a:t>
            </a:r>
            <a:r>
              <a:rPr sz="2004" spc="-10" dirty="0">
                <a:solidFill>
                  <a:srgbClr val="0000CC"/>
                </a:solidFill>
                <a:latin typeface="Lucida Sans Unicode"/>
                <a:cs typeface="Lucida Sans Unicode"/>
              </a:rPr>
              <a:t>matter!</a:t>
            </a:r>
            <a:endParaRPr sz="2004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4430" rIns="0" bIns="0" rtlCol="0" anchor="ctr">
            <a:spAutoFit/>
          </a:bodyPr>
          <a:lstStyle/>
          <a:p>
            <a:pPr marL="124062">
              <a:spcBef>
                <a:spcPts val="100"/>
              </a:spcBef>
            </a:pPr>
            <a:r>
              <a:rPr dirty="0"/>
              <a:t>An</a:t>
            </a:r>
            <a:r>
              <a:rPr spc="-40" dirty="0"/>
              <a:t> </a:t>
            </a:r>
            <a:r>
              <a:rPr dirty="0"/>
              <a:t>example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early</a:t>
            </a:r>
            <a:r>
              <a:rPr spc="-40" dirty="0"/>
              <a:t> </a:t>
            </a:r>
            <a:r>
              <a:rPr spc="-10" dirty="0"/>
              <a:t>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460754-FB46-2D8F-AF28-D27B17A7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42" y="3500120"/>
            <a:ext cx="9613861" cy="3599316"/>
          </a:xfrm>
        </p:spPr>
        <p:txBody>
          <a:bodyPr/>
          <a:lstStyle/>
          <a:p>
            <a:r>
              <a:rPr lang="en-US" dirty="0"/>
              <a:t>Euclid’s algorithm for GCD (greatest common divisor)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actually this is for a quite new computer (MIPS R4000)</a:t>
            </a:r>
          </a:p>
          <a:p>
            <a:r>
              <a:rPr lang="en-US" dirty="0"/>
              <a:t>Writing programs in this way is very expensive and hard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but the early computers cost much </a:t>
            </a:r>
            <a:r>
              <a:rPr lang="en-US" dirty="0" err="1"/>
              <a:t>much</a:t>
            </a:r>
            <a:r>
              <a:rPr lang="en-US" dirty="0"/>
              <a:t> more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even using the computer cost more than programming it</a:t>
            </a:r>
          </a:p>
          <a:p>
            <a:endParaRPr lang="en-PK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6" rIns="0" bIns="0" rtlCol="0" anchor="b">
            <a:spAutoFit/>
          </a:bodyPr>
          <a:lstStyle/>
          <a:p>
            <a:pPr marL="12724">
              <a:spcBef>
                <a:spcPts val="5"/>
              </a:spcBef>
            </a:pPr>
            <a:r>
              <a:rPr spc="-10" dirty="0"/>
              <a:t>1-</a:t>
            </a:r>
            <a:fld id="{81D60167-4931-47E6-BA6A-407CBD079E47}" type="slidenum">
              <a:rPr spc="-25" dirty="0"/>
              <a:pPr marL="12724">
                <a:spcBef>
                  <a:spcPts val="5"/>
                </a:spcBef>
              </a:pPr>
              <a:t>9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342" y="2201080"/>
            <a:ext cx="6619436" cy="129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2968</TotalTime>
  <Words>2549</Words>
  <Application>Microsoft Office PowerPoint</Application>
  <PresentationFormat>Widescreen</PresentationFormat>
  <Paragraphs>420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Abadi</vt:lpstr>
      <vt:lpstr>Arial</vt:lpstr>
      <vt:lpstr>Arial Rounded MT Bold</vt:lpstr>
      <vt:lpstr>Calibri</vt:lpstr>
      <vt:lpstr>Calibri body</vt:lpstr>
      <vt:lpstr>Courier New</vt:lpstr>
      <vt:lpstr>Lucida Sans Unicode</vt:lpstr>
      <vt:lpstr>Tahoma</vt:lpstr>
      <vt:lpstr>Times New Roman</vt:lpstr>
      <vt:lpstr>Wingdings</vt:lpstr>
      <vt:lpstr>Work Sans</vt:lpstr>
      <vt:lpstr>Berlin</vt:lpstr>
      <vt:lpstr>Principals Of Programming Languages</vt:lpstr>
      <vt:lpstr>Biography </vt:lpstr>
      <vt:lpstr>Chapter 1</vt:lpstr>
      <vt:lpstr>Chapter 1 Topics</vt:lpstr>
      <vt:lpstr>An example of an early computer</vt:lpstr>
      <vt:lpstr>An example of a new computer</vt:lpstr>
      <vt:lpstr>Picture of Mark I</vt:lpstr>
      <vt:lpstr>Computer Size</vt:lpstr>
      <vt:lpstr>An example of an early program</vt:lpstr>
      <vt:lpstr>With Mark II came the bugs</vt:lpstr>
      <vt:lpstr>Problems of machine code</vt:lpstr>
      <vt:lpstr>Symbolic assembly language</vt:lpstr>
      <vt:lpstr>Euclid’s GCD program in MIPS assembly language</vt:lpstr>
      <vt:lpstr>Problems of assembler</vt:lpstr>
      <vt:lpstr>First high-level language</vt:lpstr>
      <vt:lpstr>A Fortran program</vt:lpstr>
      <vt:lpstr>What matters in programming?</vt:lpstr>
      <vt:lpstr>Why are there so many programming languages?</vt:lpstr>
      <vt:lpstr>Why are some programming languages more successful?</vt:lpstr>
      <vt:lpstr>More reasons for success</vt:lpstr>
      <vt:lpstr>Reasons for Studying Concepts of Programming Languages</vt:lpstr>
      <vt:lpstr>Programming Domains</vt:lpstr>
      <vt:lpstr>Programming Domains</vt:lpstr>
      <vt:lpstr>Language Evaluation Criteria</vt:lpstr>
      <vt:lpstr>Evaluation Criteria: Readability</vt:lpstr>
      <vt:lpstr>Evaluation Criteria: Readability</vt:lpstr>
      <vt:lpstr>Evaluation Criteria: Writability</vt:lpstr>
      <vt:lpstr>Evaluation Criteria: Reliability</vt:lpstr>
      <vt:lpstr>Evaluation Criteria: Cost</vt:lpstr>
      <vt:lpstr>Evaluation Criteria: Others</vt:lpstr>
      <vt:lpstr>Influences on Language Design</vt:lpstr>
      <vt:lpstr>Computer Architecture Influence</vt:lpstr>
      <vt:lpstr>The von Neumann Architecture</vt:lpstr>
      <vt:lpstr>Programming Methodologies Influences</vt:lpstr>
      <vt:lpstr>Language Categories</vt:lpstr>
      <vt:lpstr>Language Categories</vt:lpstr>
      <vt:lpstr>Language Design Trade-Offs</vt:lpstr>
      <vt:lpstr>Implementation Methods</vt:lpstr>
      <vt:lpstr>Layered View of Computer</vt:lpstr>
      <vt:lpstr>Compilation</vt:lpstr>
      <vt:lpstr>The Compilation Process</vt:lpstr>
      <vt:lpstr>Additional Compilation Terminologies</vt:lpstr>
      <vt:lpstr>Execution of Machine Code</vt:lpstr>
      <vt:lpstr>Von Neumann Bottleneck</vt:lpstr>
      <vt:lpstr>Pure Interpretation</vt:lpstr>
      <vt:lpstr>Pure Interpretation Process</vt:lpstr>
      <vt:lpstr>Hybrid Implementation Systems</vt:lpstr>
      <vt:lpstr>Hybrid Implementation Process</vt:lpstr>
      <vt:lpstr>Just-in-Time Implementation Systems</vt:lpstr>
      <vt:lpstr>Preprocessors</vt:lpstr>
      <vt:lpstr>Programming Environments</vt:lpstr>
      <vt:lpstr>Summary</vt:lpstr>
      <vt:lpstr>TIOBI Index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Principals Of Programming Languages</dc:title>
  <dc:creator>IMRAN ALI</dc:creator>
  <cp:lastModifiedBy>Saeed Rehman</cp:lastModifiedBy>
  <cp:revision>219</cp:revision>
  <dcterms:created xsi:type="dcterms:W3CDTF">2023-09-04T18:53:58Z</dcterms:created>
  <dcterms:modified xsi:type="dcterms:W3CDTF">2024-02-22T10:37:50Z</dcterms:modified>
</cp:coreProperties>
</file>