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sldIdLst>
    <p:sldId id="259" r:id="rId2"/>
    <p:sldId id="289" r:id="rId3"/>
    <p:sldId id="30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2B335-0BB9-4DC4-8723-0D5284AE3916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A8F84-D1B7-4DE5-8F32-C916319DA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3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4660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57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3160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66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630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0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3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6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97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6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1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54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smillah - 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06376" y="6596390"/>
            <a:ext cx="36856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solidFill>
                  <a:srgbClr val="F8F8F8"/>
                </a:solidFill>
              </a:rPr>
              <a:t>https://sahibulsaif.wordpress.com/wisdom/bismillah-nature/</a:t>
            </a:r>
            <a:endParaRPr lang="en-GB" sz="11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>
          <a:xfrm>
            <a:off x="240632" y="1812848"/>
            <a:ext cx="1169469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defining a more general entity type from a set of more specialized entity types. BOTTOM-UP</a:t>
            </a:r>
          </a:p>
          <a:p>
            <a:pPr marL="0" indent="0" algn="just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Generalization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79" y="2840247"/>
            <a:ext cx="8458200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37448" y="6400006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All these types of vehicles have common attributes</a:t>
            </a:r>
          </a:p>
        </p:txBody>
      </p:sp>
    </p:spTree>
    <p:extLst>
      <p:ext uri="{BB962C8B-B14F-4D97-AF65-F5344CB8AC3E}">
        <p14:creationId xmlns:p14="http://schemas.microsoft.com/office/powerpoint/2010/main" val="42329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30015" y="6489537"/>
            <a:ext cx="2844799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D558866D-E0C5-4B49-93D5-740C794F8EFA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 algn="ctr" eaLnBrk="1" hangingPunct="1"/>
              <a:t>11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25955" name="Picture 6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64" y="1752600"/>
            <a:ext cx="5638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8618790" y="3095625"/>
            <a:ext cx="16922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rPr>
              <a:t>So we put the shared attributes in a supertype</a:t>
            </a: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1913189" y="6400800"/>
            <a:ext cx="814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rPr>
              <a:t>Note: no subtype for motorcycle, since it has no unique attributes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Generalization : Example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8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utoUpdateAnimBg="0"/>
      <p:bldP spid="16179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3601" y="804233"/>
            <a:ext cx="10565269" cy="10144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anose="020F0704030504030204" pitchFamily="34" charset="0"/>
              </a:rPr>
              <a:t>EER Constraints : 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anose="020F0704030504030204" pitchFamily="34" charset="0"/>
              </a:rPr>
              <a:t>Completeness Constraint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7460" y="2170200"/>
            <a:ext cx="11257549" cy="33528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Constraints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Whether an instance of a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Supertype </a:t>
            </a:r>
            <a:r>
              <a:rPr 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also be a member of at least one subtype</a:t>
            </a:r>
          </a:p>
          <a:p>
            <a:pPr lvl="1" algn="just"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Total Specialization Rule: Yes (double line)</a:t>
            </a:r>
          </a:p>
          <a:p>
            <a:pPr lvl="1" algn="just"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Partial Specialization Rule: No (single line)</a:t>
            </a:r>
          </a:p>
        </p:txBody>
      </p:sp>
    </p:spTree>
    <p:extLst>
      <p:ext uri="{BB962C8B-B14F-4D97-AF65-F5344CB8AC3E}">
        <p14:creationId xmlns:p14="http://schemas.microsoft.com/office/powerpoint/2010/main" val="111028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9" name="Picture 8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70137"/>
            <a:ext cx="7391400" cy="448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0" name="Text Box 3"/>
          <p:cNvSpPr txBox="1">
            <a:spLocks noChangeArrowheads="1"/>
          </p:cNvSpPr>
          <p:nvPr/>
        </p:nvSpPr>
        <p:spPr bwMode="auto">
          <a:xfrm>
            <a:off x="2833949" y="1016040"/>
            <a:ext cx="69196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Examples of completeness constraints</a:t>
            </a:r>
          </a:p>
        </p:txBody>
      </p:sp>
      <p:sp>
        <p:nvSpPr>
          <p:cNvPr id="157701" name="Text Box 4"/>
          <p:cNvSpPr txBox="1">
            <a:spLocks noChangeArrowheads="1"/>
          </p:cNvSpPr>
          <p:nvPr/>
        </p:nvSpPr>
        <p:spPr bwMode="auto">
          <a:xfrm>
            <a:off x="4343400" y="1836737"/>
            <a:ext cx="34559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Total  specialization rule</a:t>
            </a:r>
          </a:p>
        </p:txBody>
      </p:sp>
      <p:grpSp>
        <p:nvGrpSpPr>
          <p:cNvPr id="165893" name="Group 5"/>
          <p:cNvGrpSpPr>
            <a:grpSpLocks/>
          </p:cNvGrpSpPr>
          <p:nvPr/>
        </p:nvGrpSpPr>
        <p:grpSpPr bwMode="auto">
          <a:xfrm>
            <a:off x="4953000" y="3894137"/>
            <a:ext cx="3886200" cy="1006475"/>
            <a:chOff x="1392" y="1946"/>
            <a:chExt cx="2448" cy="634"/>
          </a:xfrm>
        </p:grpSpPr>
        <p:sp>
          <p:nvSpPr>
            <p:cNvPr id="157703" name="AutoShape 6"/>
            <p:cNvSpPr>
              <a:spLocks noChangeArrowheads="1"/>
            </p:cNvSpPr>
            <p:nvPr/>
          </p:nvSpPr>
          <p:spPr bwMode="auto">
            <a:xfrm>
              <a:off x="1392" y="2064"/>
              <a:ext cx="480" cy="192"/>
            </a:xfrm>
            <a:prstGeom prst="leftArrow">
              <a:avLst>
                <a:gd name="adj1" fmla="val 50000"/>
                <a:gd name="adj2" fmla="val 62500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7704" name="Text Box 7"/>
            <p:cNvSpPr txBox="1">
              <a:spLocks noChangeArrowheads="1"/>
            </p:cNvSpPr>
            <p:nvPr/>
          </p:nvSpPr>
          <p:spPr bwMode="auto">
            <a:xfrm>
              <a:off x="2150" y="1946"/>
              <a:ext cx="169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A patient must be either an outpatient or a resident patient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54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3" name="Picture 8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663" y="1563687"/>
            <a:ext cx="60198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97118" y="3797597"/>
            <a:ext cx="35942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Partial specialization rule</a:t>
            </a:r>
          </a:p>
        </p:txBody>
      </p:sp>
      <p:grpSp>
        <p:nvGrpSpPr>
          <p:cNvPr id="166921" name="Group 9"/>
          <p:cNvGrpSpPr>
            <a:grpSpLocks/>
          </p:cNvGrpSpPr>
          <p:nvPr/>
        </p:nvGrpSpPr>
        <p:grpSpPr bwMode="auto">
          <a:xfrm>
            <a:off x="5586663" y="2935287"/>
            <a:ext cx="4573588" cy="1323975"/>
            <a:chOff x="2543" y="1378"/>
            <a:chExt cx="2881" cy="834"/>
          </a:xfrm>
        </p:grpSpPr>
        <p:sp>
          <p:nvSpPr>
            <p:cNvPr id="158727" name="AutoShape 6"/>
            <p:cNvSpPr>
              <a:spLocks noChangeArrowheads="1"/>
            </p:cNvSpPr>
            <p:nvPr/>
          </p:nvSpPr>
          <p:spPr bwMode="auto">
            <a:xfrm rot="-151103">
              <a:off x="2543" y="1894"/>
              <a:ext cx="1968" cy="203"/>
            </a:xfrm>
            <a:prstGeom prst="leftArrow">
              <a:avLst>
                <a:gd name="adj1" fmla="val 48880"/>
                <a:gd name="adj2" fmla="val 135500"/>
              </a:avLst>
            </a:prstGeom>
            <a:solidFill>
              <a:srgbClr val="99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8728" name="Text Box 7"/>
            <p:cNvSpPr txBox="1">
              <a:spLocks noChangeArrowheads="1"/>
            </p:cNvSpPr>
            <p:nvPr/>
          </p:nvSpPr>
          <p:spPr bwMode="auto">
            <a:xfrm>
              <a:off x="4560" y="1378"/>
              <a:ext cx="864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A vehicle could be a car, a truck, or neither</a:t>
              </a:r>
            </a:p>
          </p:txBody>
        </p:sp>
      </p:grpSp>
      <p:sp>
        <p:nvSpPr>
          <p:cNvPr id="158726" name="Text Box 10"/>
          <p:cNvSpPr txBox="1">
            <a:spLocks noChangeArrowheads="1"/>
          </p:cNvSpPr>
          <p:nvPr/>
        </p:nvSpPr>
        <p:spPr bwMode="auto">
          <a:xfrm>
            <a:off x="1894245" y="825606"/>
            <a:ext cx="81475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Examples of completeness constraints (cont.)</a:t>
            </a:r>
          </a:p>
        </p:txBody>
      </p:sp>
    </p:spTree>
    <p:extLst>
      <p:ext uri="{BB962C8B-B14F-4D97-AF65-F5344CB8AC3E}">
        <p14:creationId xmlns:p14="http://schemas.microsoft.com/office/powerpoint/2010/main" val="146594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3438" y="2328946"/>
            <a:ext cx="10777372" cy="344963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Disjointness Constraints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an instance of a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Supertype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a member of two (or more) subtypes</a:t>
            </a:r>
          </a:p>
          <a:p>
            <a:pPr lvl="1" algn="just"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Disjoint Rule: An instance of the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Supertype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only ONE of the subtypes</a:t>
            </a:r>
          </a:p>
          <a:p>
            <a:pPr lvl="1" algn="just"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Overlap Rule: An instance of the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Supertype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be more than one of the subtypes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03601" y="804233"/>
            <a:ext cx="10565269" cy="1014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anose="020F0704030504030204" pitchFamily="34" charset="0"/>
              </a:rPr>
              <a:t>EER Constraints : Disjointness Constraint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1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1" name="Picture 8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90" y="1981200"/>
            <a:ext cx="8153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2" name="Text Box 3"/>
          <p:cNvSpPr txBox="1">
            <a:spLocks noChangeArrowheads="1"/>
          </p:cNvSpPr>
          <p:nvPr/>
        </p:nvSpPr>
        <p:spPr bwMode="auto">
          <a:xfrm>
            <a:off x="5101390" y="1524001"/>
            <a:ext cx="17956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Disjoint rule</a:t>
            </a:r>
          </a:p>
        </p:txBody>
      </p:sp>
      <p:sp>
        <p:nvSpPr>
          <p:cNvPr id="160773" name="Text Box 4"/>
          <p:cNvSpPr txBox="1">
            <a:spLocks noChangeArrowheads="1"/>
          </p:cNvSpPr>
          <p:nvPr/>
        </p:nvSpPr>
        <p:spPr bwMode="auto">
          <a:xfrm>
            <a:off x="2392585" y="772182"/>
            <a:ext cx="76274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DISJOINTNESS CONSTRAINT : EXAMPLE</a:t>
            </a:r>
            <a:endParaRPr lang="en-US" altLang="en-US" sz="28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68965" name="Group 5"/>
          <p:cNvGrpSpPr>
            <a:grpSpLocks/>
          </p:cNvGrpSpPr>
          <p:nvPr/>
        </p:nvGrpSpPr>
        <p:grpSpPr bwMode="auto">
          <a:xfrm>
            <a:off x="4948990" y="4022726"/>
            <a:ext cx="5181600" cy="701675"/>
            <a:chOff x="1392" y="2160"/>
            <a:chExt cx="3264" cy="442"/>
          </a:xfrm>
        </p:grpSpPr>
        <p:sp>
          <p:nvSpPr>
            <p:cNvPr id="160775" name="AutoShape 6"/>
            <p:cNvSpPr>
              <a:spLocks noChangeArrowheads="1"/>
            </p:cNvSpPr>
            <p:nvPr/>
          </p:nvSpPr>
          <p:spPr bwMode="auto">
            <a:xfrm>
              <a:off x="1392" y="2278"/>
              <a:ext cx="640" cy="192"/>
            </a:xfrm>
            <a:prstGeom prst="leftArrow">
              <a:avLst>
                <a:gd name="adj1" fmla="val 50000"/>
                <a:gd name="adj2" fmla="val 83333"/>
              </a:avLst>
            </a:prstGeom>
            <a:solidFill>
              <a:srgbClr val="99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0776" name="Text Box 7"/>
            <p:cNvSpPr txBox="1">
              <a:spLocks noChangeArrowheads="1"/>
            </p:cNvSpPr>
            <p:nvPr/>
          </p:nvSpPr>
          <p:spPr bwMode="auto">
            <a:xfrm>
              <a:off x="2403" y="2160"/>
              <a:ext cx="225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A patient can either be outpatient or resident, but not both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27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5" name="Picture 7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62113"/>
            <a:ext cx="8686800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6" name="Text Box 3"/>
          <p:cNvSpPr txBox="1">
            <a:spLocks noChangeArrowheads="1"/>
          </p:cNvSpPr>
          <p:nvPr/>
        </p:nvSpPr>
        <p:spPr bwMode="auto">
          <a:xfrm>
            <a:off x="5638801" y="1692274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b) Overlap rule</a:t>
            </a:r>
          </a:p>
        </p:txBody>
      </p:sp>
      <p:grpSp>
        <p:nvGrpSpPr>
          <p:cNvPr id="169988" name="Group 4"/>
          <p:cNvGrpSpPr>
            <a:grpSpLocks/>
          </p:cNvGrpSpPr>
          <p:nvPr/>
        </p:nvGrpSpPr>
        <p:grpSpPr bwMode="auto">
          <a:xfrm>
            <a:off x="4953000" y="3902074"/>
            <a:ext cx="2590800" cy="915988"/>
            <a:chOff x="1920" y="2544"/>
            <a:chExt cx="1632" cy="577"/>
          </a:xfrm>
        </p:grpSpPr>
        <p:sp>
          <p:nvSpPr>
            <p:cNvPr id="161799" name="AutoShape 5"/>
            <p:cNvSpPr>
              <a:spLocks noChangeArrowheads="1"/>
            </p:cNvSpPr>
            <p:nvPr/>
          </p:nvSpPr>
          <p:spPr bwMode="auto">
            <a:xfrm>
              <a:off x="1920" y="2640"/>
              <a:ext cx="348" cy="192"/>
            </a:xfrm>
            <a:prstGeom prst="leftArrow">
              <a:avLst>
                <a:gd name="adj1" fmla="val 50000"/>
                <a:gd name="adj2" fmla="val 45313"/>
              </a:avLst>
            </a:prstGeom>
            <a:solidFill>
              <a:srgbClr val="99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1800" name="Text Box 6"/>
            <p:cNvSpPr txBox="1">
              <a:spLocks noChangeArrowheads="1"/>
            </p:cNvSpPr>
            <p:nvPr/>
          </p:nvSpPr>
          <p:spPr bwMode="auto">
            <a:xfrm>
              <a:off x="2326" y="2544"/>
              <a:ext cx="122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Times New Roman" panose="02020603050405020304" pitchFamily="18" charset="0"/>
                </a:rPr>
                <a:t>A part may be both purchased and manufactured</a:t>
              </a:r>
            </a:p>
          </p:txBody>
        </p: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392585" y="772182"/>
            <a:ext cx="76274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DISJOINTNESS CONSTRAINT : EXAMPLE</a:t>
            </a:r>
            <a:endParaRPr lang="en-US" altLang="en-US" sz="28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7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0337" y="756525"/>
            <a:ext cx="11029950" cy="1014413"/>
          </a:xfrm>
        </p:spPr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anose="020F0704030504030204" pitchFamily="34" charset="0"/>
              </a:rPr>
              <a:t>EER Constraints : Discriminators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0336" y="2506499"/>
            <a:ext cx="10720473" cy="344963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Subtype Discriminator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 attribute of the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Supertype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whose values determine the target subtype(s)</a:t>
            </a:r>
          </a:p>
          <a:p>
            <a:pPr lvl="1" algn="just"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Disjoint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 with alternative values to indicate the possible subtypes</a:t>
            </a:r>
          </a:p>
          <a:p>
            <a:pPr lvl="1" algn="just"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Overlapping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 whose subparts pertain to different subtypes. Each subpart contains a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to indicate whether or not the instance belongs to the associated subtype</a:t>
            </a:r>
          </a:p>
        </p:txBody>
      </p:sp>
    </p:spTree>
    <p:extLst>
      <p:ext uri="{BB962C8B-B14F-4D97-AF65-F5344CB8AC3E}">
        <p14:creationId xmlns:p14="http://schemas.microsoft.com/office/powerpoint/2010/main" val="122949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3" name="Picture 10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264" y="1366837"/>
            <a:ext cx="8458200" cy="549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44" name="Text Box 3"/>
          <p:cNvSpPr txBox="1">
            <a:spLocks noChangeArrowheads="1"/>
          </p:cNvSpPr>
          <p:nvPr/>
        </p:nvSpPr>
        <p:spPr bwMode="auto">
          <a:xfrm>
            <a:off x="2005264" y="647234"/>
            <a:ext cx="87693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Introducing a subtype discriminator (</a:t>
            </a:r>
            <a:r>
              <a:rPr lang="en-US" altLang="en-US" sz="2800" b="1" i="1" dirty="0">
                <a:solidFill>
                  <a:srgbClr val="000000"/>
                </a:solidFill>
                <a:latin typeface="Arial Rounded MT Bold" panose="020F0704030504030204" pitchFamily="34" charset="0"/>
              </a:rPr>
              <a:t>disjoint</a:t>
            </a:r>
            <a:r>
              <a:rPr lang="en-US" alt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rule)</a:t>
            </a:r>
          </a:p>
        </p:txBody>
      </p:sp>
      <p:grpSp>
        <p:nvGrpSpPr>
          <p:cNvPr id="172046" name="Group 14"/>
          <p:cNvGrpSpPr>
            <a:grpSpLocks/>
          </p:cNvGrpSpPr>
          <p:nvPr/>
        </p:nvGrpSpPr>
        <p:grpSpPr bwMode="auto">
          <a:xfrm>
            <a:off x="4519864" y="2355850"/>
            <a:ext cx="5715000" cy="2592387"/>
            <a:chOff x="1872" y="1055"/>
            <a:chExt cx="3600" cy="1633"/>
          </a:xfrm>
        </p:grpSpPr>
        <p:sp>
          <p:nvSpPr>
            <p:cNvPr id="163846" name="Rectangle 5"/>
            <p:cNvSpPr>
              <a:spLocks noChangeArrowheads="1"/>
            </p:cNvSpPr>
            <p:nvPr/>
          </p:nvSpPr>
          <p:spPr bwMode="auto">
            <a:xfrm>
              <a:off x="1872" y="1824"/>
              <a:ext cx="2256" cy="864"/>
            </a:xfrm>
            <a:prstGeom prst="rect">
              <a:avLst/>
            </a:prstGeom>
            <a:noFill/>
            <a:ln w="25400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847" name="Rectangle 6"/>
            <p:cNvSpPr>
              <a:spLocks noChangeArrowheads="1"/>
            </p:cNvSpPr>
            <p:nvPr/>
          </p:nvSpPr>
          <p:spPr bwMode="auto">
            <a:xfrm>
              <a:off x="2256" y="1536"/>
              <a:ext cx="1152" cy="192"/>
            </a:xfrm>
            <a:prstGeom prst="rect">
              <a:avLst/>
            </a:prstGeom>
            <a:noFill/>
            <a:ln w="25400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3848" name="Group 13"/>
            <p:cNvGrpSpPr>
              <a:grpSpLocks/>
            </p:cNvGrpSpPr>
            <p:nvPr/>
          </p:nvGrpSpPr>
          <p:grpSpPr bwMode="auto">
            <a:xfrm>
              <a:off x="3408" y="1055"/>
              <a:ext cx="2064" cy="865"/>
              <a:chOff x="3408" y="1055"/>
              <a:chExt cx="2064" cy="865"/>
            </a:xfrm>
          </p:grpSpPr>
          <p:sp>
            <p:nvSpPr>
              <p:cNvPr id="163849" name="Text Box 7"/>
              <p:cNvSpPr txBox="1">
                <a:spLocks noChangeArrowheads="1"/>
              </p:cNvSpPr>
              <p:nvPr/>
            </p:nvSpPr>
            <p:spPr bwMode="auto">
              <a:xfrm>
                <a:off x="3888" y="1055"/>
                <a:ext cx="1584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990000"/>
                    </a:solidFill>
                    <a:latin typeface="Times New Roman" panose="02020603050405020304" pitchFamily="18" charset="0"/>
                  </a:rPr>
                  <a:t>A simple attribute with different possible values indicating the subtype</a:t>
                </a:r>
              </a:p>
            </p:txBody>
          </p:sp>
          <p:sp>
            <p:nvSpPr>
              <p:cNvPr id="163850" name="Line 11"/>
              <p:cNvSpPr>
                <a:spLocks noChangeShapeType="1"/>
              </p:cNvSpPr>
              <p:nvPr/>
            </p:nvSpPr>
            <p:spPr bwMode="auto">
              <a:xfrm flipH="1">
                <a:off x="3408" y="1344"/>
                <a:ext cx="432" cy="192"/>
              </a:xfrm>
              <a:prstGeom prst="line">
                <a:avLst/>
              </a:prstGeom>
              <a:noFill/>
              <a:ln w="12700">
                <a:solidFill>
                  <a:srgbClr val="99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63851" name="Line 12"/>
              <p:cNvSpPr>
                <a:spLocks noChangeShapeType="1"/>
              </p:cNvSpPr>
              <p:nvPr/>
            </p:nvSpPr>
            <p:spPr bwMode="auto">
              <a:xfrm flipH="1">
                <a:off x="4176" y="1632"/>
                <a:ext cx="384" cy="288"/>
              </a:xfrm>
              <a:prstGeom prst="line">
                <a:avLst/>
              </a:prstGeom>
              <a:noFill/>
              <a:ln w="12700">
                <a:solidFill>
                  <a:srgbClr val="99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012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85" y="2839986"/>
            <a:ext cx="10058400" cy="1257328"/>
          </a:xfrm>
        </p:spPr>
        <p:txBody>
          <a:bodyPr>
            <a:normAutofit/>
          </a:bodyPr>
          <a:lstStyle/>
          <a:p>
            <a:pPr algn="ctr"/>
            <a:r>
              <a:rPr lang="en-US" sz="4000" i="0" dirty="0" smtClean="0"/>
              <a:t>EER Modeling</a:t>
            </a:r>
            <a:endParaRPr lang="en-GB" sz="4000" i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905" y="1245883"/>
            <a:ext cx="11029615" cy="60055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CSC271 – DATABASE SYSTEMS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680471" y="2839986"/>
            <a:ext cx="8401429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7" name="Picture 10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47" y="16002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868" name="Text Box 3"/>
          <p:cNvSpPr txBox="1">
            <a:spLocks noChangeArrowheads="1"/>
          </p:cNvSpPr>
          <p:nvPr/>
        </p:nvSpPr>
        <p:spPr bwMode="auto">
          <a:xfrm>
            <a:off x="2875548" y="810609"/>
            <a:ext cx="64396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Subtype discriminator (</a:t>
            </a:r>
            <a:r>
              <a:rPr lang="en-US" altLang="en-US" sz="2800" b="1" i="1" dirty="0">
                <a:solidFill>
                  <a:srgbClr val="000000"/>
                </a:solidFill>
                <a:latin typeface="Arial Rounded MT Bold" panose="020F0704030504030204" pitchFamily="34" charset="0"/>
              </a:rPr>
              <a:t>overlap</a:t>
            </a:r>
            <a:r>
              <a:rPr lang="en-US" alt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rule)</a:t>
            </a:r>
          </a:p>
        </p:txBody>
      </p:sp>
      <p:grpSp>
        <p:nvGrpSpPr>
          <p:cNvPr id="173069" name="Group 13"/>
          <p:cNvGrpSpPr>
            <a:grpSpLocks/>
          </p:cNvGrpSpPr>
          <p:nvPr/>
        </p:nvGrpSpPr>
        <p:grpSpPr bwMode="auto">
          <a:xfrm>
            <a:off x="2189747" y="1597026"/>
            <a:ext cx="5791200" cy="3584575"/>
            <a:chOff x="480" y="382"/>
            <a:chExt cx="3648" cy="2258"/>
          </a:xfrm>
        </p:grpSpPr>
        <p:sp>
          <p:nvSpPr>
            <p:cNvPr id="164870" name="Rectangle 5"/>
            <p:cNvSpPr>
              <a:spLocks noChangeArrowheads="1"/>
            </p:cNvSpPr>
            <p:nvPr/>
          </p:nvSpPr>
          <p:spPr bwMode="auto">
            <a:xfrm>
              <a:off x="480" y="1824"/>
              <a:ext cx="3120" cy="816"/>
            </a:xfrm>
            <a:prstGeom prst="rect">
              <a:avLst/>
            </a:prstGeom>
            <a:noFill/>
            <a:ln w="25400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871" name="Text Box 6"/>
            <p:cNvSpPr txBox="1">
              <a:spLocks noChangeArrowheads="1"/>
            </p:cNvSpPr>
            <p:nvPr/>
          </p:nvSpPr>
          <p:spPr bwMode="auto">
            <a:xfrm>
              <a:off x="3024" y="382"/>
              <a:ext cx="1104" cy="1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Times New Roman" panose="02020603050405020304" pitchFamily="18" charset="0"/>
                </a:rPr>
                <a:t>A composite attribute with sub-attributes indicating “yes” or “no” to determine whether it is of each subtype</a:t>
              </a:r>
            </a:p>
          </p:txBody>
        </p:sp>
        <p:sp>
          <p:nvSpPr>
            <p:cNvPr id="164872" name="Rectangle 11"/>
            <p:cNvSpPr>
              <a:spLocks noChangeArrowheads="1"/>
            </p:cNvSpPr>
            <p:nvPr/>
          </p:nvSpPr>
          <p:spPr bwMode="auto">
            <a:xfrm>
              <a:off x="1200" y="1392"/>
              <a:ext cx="1680" cy="336"/>
            </a:xfrm>
            <a:prstGeom prst="rect">
              <a:avLst/>
            </a:prstGeom>
            <a:noFill/>
            <a:ln w="25400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829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Text Box 5"/>
          <p:cNvSpPr txBox="1">
            <a:spLocks noChangeArrowheads="1"/>
          </p:cNvSpPr>
          <p:nvPr/>
        </p:nvSpPr>
        <p:spPr bwMode="auto">
          <a:xfrm>
            <a:off x="2523343" y="716046"/>
            <a:ext cx="75950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Example </a:t>
            </a:r>
            <a:r>
              <a:rPr lang="en-US" altLang="en-US" sz="2800">
                <a:solidFill>
                  <a:srgbClr val="000000"/>
                </a:solidFill>
                <a:latin typeface="Arial Rounded MT Bold" panose="020F0704030504030204" pitchFamily="34" charset="0"/>
              </a:rPr>
              <a:t>of </a:t>
            </a:r>
            <a:r>
              <a:rPr lang="en-US" altLang="en-US" sz="280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Supertype / Subtype </a:t>
            </a:r>
            <a:r>
              <a:rPr lang="en-US" altLang="en-US" sz="2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hierarchy </a:t>
            </a:r>
          </a:p>
        </p:txBody>
      </p:sp>
      <p:pic>
        <p:nvPicPr>
          <p:cNvPr id="165892" name="Picture 6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337" y="1419225"/>
            <a:ext cx="678180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5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1" y="0"/>
            <a:ext cx="12192000" cy="68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91663" y="6604084"/>
            <a:ext cx="27003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050" dirty="0"/>
              <a:t>http://www.thomasformo.com/category/qa/</a:t>
            </a:r>
          </a:p>
        </p:txBody>
      </p:sp>
    </p:spTree>
    <p:extLst>
      <p:ext uri="{BB962C8B-B14F-4D97-AF65-F5344CB8AC3E}">
        <p14:creationId xmlns:p14="http://schemas.microsoft.com/office/powerpoint/2010/main" val="10129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948" y="2306491"/>
            <a:ext cx="11029615" cy="1497507"/>
          </a:xfrm>
        </p:spPr>
        <p:txBody>
          <a:bodyPr/>
          <a:lstStyle/>
          <a:p>
            <a:pPr algn="ctr"/>
            <a:r>
              <a:rPr lang="en-US" dirty="0" smtClean="0"/>
              <a:t>Previous Lecture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51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Today’s Lecture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9250" y="2418874"/>
            <a:ext cx="8629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 this lecture, you will learn the following aspects of ER Model: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Specialization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Generalization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Constraints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 Discriminators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02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3563" y="2630906"/>
            <a:ext cx="10564563" cy="345122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is the process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 set of subclasses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entity type</a:t>
            </a:r>
          </a:p>
          <a:p>
            <a:pPr algn="just">
              <a:lnSpc>
                <a:spcPct val="9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subclasses is based upon some distinguishing characteristics of the entities in the superclass</a:t>
            </a:r>
          </a:p>
          <a:p>
            <a:pPr algn="just">
              <a:lnSpc>
                <a:spcPct val="9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Specialization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91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57401"/>
            <a:ext cx="4419600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3309669" y="3675166"/>
            <a:ext cx="7085012" cy="1101725"/>
            <a:chOff x="817" y="1804"/>
            <a:chExt cx="4463" cy="69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56" y="1804"/>
              <a:ext cx="18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dirty="0">
                  <a:solidFill>
                    <a:srgbClr val="990000"/>
                  </a:solidFill>
                </a:rPr>
                <a:t>Only applies to manufactured parts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817" y="2304"/>
              <a:ext cx="1393" cy="194"/>
            </a:xfrm>
            <a:prstGeom prst="rect">
              <a:avLst/>
            </a:prstGeom>
            <a:noFill/>
            <a:ln w="12700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2256" y="2064"/>
              <a:ext cx="1200" cy="288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dirty="0"/>
            </a:p>
          </p:txBody>
        </p:sp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3548482" y="4608832"/>
            <a:ext cx="7085012" cy="877888"/>
            <a:chOff x="817" y="1975"/>
            <a:chExt cx="4463" cy="553"/>
          </a:xfrm>
        </p:grpSpPr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456" y="1975"/>
              <a:ext cx="182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dirty="0">
                  <a:solidFill>
                    <a:srgbClr val="990000"/>
                  </a:solidFill>
                </a:rPr>
                <a:t>Only applies to purchased parts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817" y="2207"/>
              <a:ext cx="1989" cy="321"/>
            </a:xfrm>
            <a:prstGeom prst="rect">
              <a:avLst/>
            </a:prstGeom>
            <a:noFill/>
            <a:ln w="12700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2781" y="2158"/>
              <a:ext cx="675" cy="136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dirty="0"/>
            </a:p>
          </p:txBody>
        </p:sp>
      </p:grpSp>
      <p:sp>
        <p:nvSpPr>
          <p:cNvPr id="17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Specialization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87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926" y="2005263"/>
            <a:ext cx="8001000" cy="440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53126" y="1548063"/>
            <a:ext cx="891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Specialization to MANUFACTURED PART and PURCHASED PART</a:t>
            </a: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395914" y="2081463"/>
            <a:ext cx="10487024" cy="4695826"/>
            <a:chOff x="-111" y="720"/>
            <a:chExt cx="6606" cy="2958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-111" y="3426"/>
              <a:ext cx="6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Note: multivalued attribute was replaced by an associative entity relationship to another entity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408" y="720"/>
              <a:ext cx="2000" cy="2592"/>
            </a:xfrm>
            <a:prstGeom prst="rect">
              <a:avLst/>
            </a:prstGeom>
            <a:noFill/>
            <a:ln w="15875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990000"/>
                </a:solidFill>
              </a:endParaRPr>
            </a:p>
          </p:txBody>
        </p:sp>
      </p:grp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334126" y="4078538"/>
            <a:ext cx="1752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rPr>
              <a:t>Created 2 subtypes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755897" y="715797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Specialization : Example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97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77778" y="2353009"/>
            <a:ext cx="10872537" cy="34496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major reasons for including class/subclass relationship and specialization in a data model:</a:t>
            </a:r>
          </a:p>
          <a:p>
            <a:pPr algn="just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attributes may apply to some but not all entities of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</a:p>
          <a:p>
            <a:pPr algn="just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relationship types may be participated in only by entities 	that are members of the subclass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Specialization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3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9914" y="2088315"/>
            <a:ext cx="10916653" cy="3449638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the specialization process allows us to do the following: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set of subclass of an entity type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additional specific attributes with each subclass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additional specific relationship types between each subclass and other entity types or other subclasses </a:t>
            </a:r>
          </a:p>
          <a:p>
            <a:pPr lvl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Specialization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277</TotalTime>
  <Words>530</Words>
  <Application>Microsoft Office PowerPoint</Application>
  <PresentationFormat>Custom</PresentationFormat>
  <Paragraphs>69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Dividend</vt:lpstr>
      <vt:lpstr>PowerPoint Presentation</vt:lpstr>
      <vt:lpstr>EER Modeling</vt:lpstr>
      <vt:lpstr>Previous Lecture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EER Constraints : Completeness Constraint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EER Constraints : Discriminators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Saqib Ejaz Awan</dc:creator>
  <cp:lastModifiedBy>Ayesha</cp:lastModifiedBy>
  <cp:revision>82</cp:revision>
  <dcterms:created xsi:type="dcterms:W3CDTF">2016-08-25T05:41:22Z</dcterms:created>
  <dcterms:modified xsi:type="dcterms:W3CDTF">2020-05-29T17:41:04Z</dcterms:modified>
</cp:coreProperties>
</file>