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5"/>
  </p:notesMasterIdLst>
  <p:sldIdLst>
    <p:sldId id="259" r:id="rId2"/>
    <p:sldId id="258" r:id="rId3"/>
    <p:sldId id="292" r:id="rId4"/>
    <p:sldId id="264"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2B335-0BB9-4DC4-8723-0D5284AE3916}" type="datetimeFigureOut">
              <a:rPr lang="en-GB" smtClean="0"/>
              <a:t>01/06/2020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A8F84-D1B7-4DE5-8F32-C916319DA00B}" type="slidenum">
              <a:rPr lang="en-GB" smtClean="0"/>
              <a:t>‹#›</a:t>
            </a:fld>
            <a:endParaRPr lang="en-GB"/>
          </a:p>
        </p:txBody>
      </p:sp>
    </p:spTree>
    <p:extLst>
      <p:ext uri="{BB962C8B-B14F-4D97-AF65-F5344CB8AC3E}">
        <p14:creationId xmlns:p14="http://schemas.microsoft.com/office/powerpoint/2010/main" val="3944339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1:1 relationship exists between PROFESSOR &amp; SCHOOL. Cardinality can be expressed by writing (1,1) next to the entity PROFESSOR and (0,1) next to the entity SCHOOL.</a:t>
            </a:r>
            <a:endParaRPr lang="en-GB" dirty="0"/>
          </a:p>
        </p:txBody>
      </p:sp>
      <p:sp>
        <p:nvSpPr>
          <p:cNvPr id="4" name="Slide Number Placeholder 3"/>
          <p:cNvSpPr>
            <a:spLocks noGrp="1"/>
          </p:cNvSpPr>
          <p:nvPr>
            <p:ph type="sldNum" sz="quarter" idx="10"/>
          </p:nvPr>
        </p:nvSpPr>
        <p:spPr/>
        <p:txBody>
          <a:bodyPr/>
          <a:lstStyle/>
          <a:p>
            <a:fld id="{9F53FCDE-BB8F-4DEA-8D31-BE352F434646}" type="slidenum">
              <a:rPr lang="en-GB" smtClean="0"/>
              <a:t>5</a:t>
            </a:fld>
            <a:endParaRPr lang="en-GB"/>
          </a:p>
        </p:txBody>
      </p:sp>
    </p:spTree>
    <p:extLst>
      <p:ext uri="{BB962C8B-B14F-4D97-AF65-F5344CB8AC3E}">
        <p14:creationId xmlns:p14="http://schemas.microsoft.com/office/powerpoint/2010/main" val="4246109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3955324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endParaRPr lang="en-US">
              <a:latin typeface="Times New Roman" charset="0"/>
            </a:endParaRPr>
          </a:p>
        </p:txBody>
      </p:sp>
      <p:sp>
        <p:nvSpPr>
          <p:cNvPr id="104452" name="Slide Number Placeholder 3"/>
          <p:cNvSpPr>
            <a:spLocks noGrp="1"/>
          </p:cNvSpPr>
          <p:nvPr>
            <p:ph type="sldNum" sz="quarter" idx="5"/>
          </p:nvPr>
        </p:nvSpPr>
        <p:spPr>
          <a:noFill/>
        </p:spPr>
        <p:txBody>
          <a:bodyPr/>
          <a:lstStyle/>
          <a:p>
            <a:fld id="{F2AFE35D-5150-424D-BDE7-73BB8EF60316}" type="slidenum">
              <a:rPr lang="en-US" smtClean="0"/>
              <a:pPr/>
              <a:t>22</a:t>
            </a:fld>
            <a:endParaRPr lang="en-US"/>
          </a:p>
        </p:txBody>
      </p:sp>
    </p:spTree>
    <p:extLst>
      <p:ext uri="{BB962C8B-B14F-4D97-AF65-F5344CB8AC3E}">
        <p14:creationId xmlns:p14="http://schemas.microsoft.com/office/powerpoint/2010/main" val="1047500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Note: The smallest number of departments operated by a school is one, and the largest number of departments is indeterminate (N). </a:t>
            </a:r>
            <a:endParaRPr lang="en-GB" dirty="0"/>
          </a:p>
        </p:txBody>
      </p:sp>
      <p:sp>
        <p:nvSpPr>
          <p:cNvPr id="4" name="Slide Number Placeholder 3"/>
          <p:cNvSpPr>
            <a:spLocks noGrp="1"/>
          </p:cNvSpPr>
          <p:nvPr>
            <p:ph type="sldNum" sz="quarter" idx="10"/>
          </p:nvPr>
        </p:nvSpPr>
        <p:spPr/>
        <p:txBody>
          <a:bodyPr/>
          <a:lstStyle/>
          <a:p>
            <a:fld id="{9F53FCDE-BB8F-4DEA-8D31-BE352F434646}" type="slidenum">
              <a:rPr lang="en-GB" smtClean="0"/>
              <a:t>6</a:t>
            </a:fld>
            <a:endParaRPr lang="en-GB"/>
          </a:p>
        </p:txBody>
      </p:sp>
    </p:spTree>
    <p:extLst>
      <p:ext uri="{BB962C8B-B14F-4D97-AF65-F5344CB8AC3E}">
        <p14:creationId xmlns:p14="http://schemas.microsoft.com/office/powerpoint/2010/main" val="327534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107008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2396302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850323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4118213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238571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3903964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217362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D3513E5-07B4-4092-82ED-4FCE4F7207FD}" type="datetimeFigureOut">
              <a:rPr lang="en-GB" smtClean="0"/>
              <a:t>01/06/2020</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1848466092"/>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3513E5-07B4-4092-82ED-4FCE4F7207FD}" type="datetimeFigureOut">
              <a:rPr lang="en-GB" smtClean="0"/>
              <a:t>01/06/2020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2685573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D3513E5-07B4-4092-82ED-4FCE4F7207FD}" type="datetimeFigureOut">
              <a:rPr lang="en-GB" smtClean="0"/>
              <a:t>01/06/2020</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3525231601"/>
      </p:ext>
    </p:extLst>
  </p:cSld>
  <p:clrMapOvr>
    <a:masterClrMapping/>
  </p:clrMapOvr>
  <p:extLst>
    <p:ext uri="{DCECCB84-F9BA-43D5-87BE-67443E8EF086}">
      <p15:sldGuideLst xmlns:p15="http://schemas.microsoft.com/office/powerpoint/2012/main" xmlns=""/>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381000"/>
            <a:ext cx="10769600" cy="1143000"/>
          </a:xfrm>
        </p:spPr>
        <p:txBody>
          <a:bodyPr/>
          <a:lstStyle/>
          <a:p>
            <a:r>
              <a:rPr lang="en-US"/>
              <a:t>Click to edit Master title style</a:t>
            </a:r>
          </a:p>
        </p:txBody>
      </p:sp>
      <p:sp>
        <p:nvSpPr>
          <p:cNvPr id="3" name="Text Placeholder 2"/>
          <p:cNvSpPr>
            <a:spLocks noGrp="1"/>
          </p:cNvSpPr>
          <p:nvPr>
            <p:ph type="body" sz="half" idx="1"/>
          </p:nvPr>
        </p:nvSpPr>
        <p:spPr>
          <a:xfrm>
            <a:off x="711200" y="1676400"/>
            <a:ext cx="107696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1200" y="4038600"/>
            <a:ext cx="107696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p:txBody>
          <a:bodyPr/>
          <a:lstStyle>
            <a:lvl1pPr>
              <a:defRPr sz="1400" dirty="0">
                <a:latin typeface="+mj-lt"/>
              </a:defRPr>
            </a:lvl1pPr>
          </a:lstStyle>
          <a:p>
            <a:pPr>
              <a:defRPr/>
            </a:pPr>
            <a:r>
              <a:rPr lang="en-US"/>
              <a:t>Database Systems, 10th Edition</a:t>
            </a:r>
          </a:p>
        </p:txBody>
      </p:sp>
      <p:sp>
        <p:nvSpPr>
          <p:cNvPr id="6" name="Rectangle 5"/>
          <p:cNvSpPr>
            <a:spLocks noGrp="1" noChangeArrowheads="1"/>
          </p:cNvSpPr>
          <p:nvPr>
            <p:ph type="sldNum" sz="quarter" idx="11"/>
          </p:nvPr>
        </p:nvSpPr>
        <p:spPr/>
        <p:txBody>
          <a:bodyPr/>
          <a:lstStyle>
            <a:lvl1pPr>
              <a:defRPr/>
            </a:lvl1pPr>
          </a:lstStyle>
          <a:p>
            <a:pPr>
              <a:defRPr/>
            </a:pPr>
            <a:fld id="{EF5A4B3C-6ED7-4647-9E31-2A2049469573}" type="slidenum">
              <a:rPr lang="en-US"/>
              <a:pPr>
                <a:defRPr/>
              </a:pPr>
              <a:t>‹#›</a:t>
            </a:fld>
            <a:endParaRPr lang="en-US" dirty="0"/>
          </a:p>
        </p:txBody>
      </p:sp>
    </p:spTree>
    <p:extLst>
      <p:ext uri="{BB962C8B-B14F-4D97-AF65-F5344CB8AC3E}">
        <p14:creationId xmlns:p14="http://schemas.microsoft.com/office/powerpoint/2010/main" val="334251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3513E5-07B4-4092-82ED-4FCE4F7207FD}" type="datetimeFigureOut">
              <a:rPr lang="en-GB" smtClean="0"/>
              <a:t>01/06/2020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151866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D3513E5-07B4-4092-82ED-4FCE4F7207FD}" type="datetimeFigureOut">
              <a:rPr lang="en-GB" smtClean="0"/>
              <a:t>01/06/2020</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230463092"/>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3513E5-07B4-4092-82ED-4FCE4F7207FD}" type="datetimeFigureOut">
              <a:rPr lang="en-GB" smtClean="0"/>
              <a:t>01/06/2020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256620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3513E5-07B4-4092-82ED-4FCE4F7207FD}" type="datetimeFigureOut">
              <a:rPr lang="en-GB" smtClean="0"/>
              <a:t>01/06/2020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326443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3513E5-07B4-4092-82ED-4FCE4F7207FD}" type="datetimeFigureOut">
              <a:rPr lang="en-GB" smtClean="0"/>
              <a:t>01/06/2020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408426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513E5-07B4-4092-82ED-4FCE4F7207FD}" type="datetimeFigureOut">
              <a:rPr lang="en-GB" smtClean="0"/>
              <a:t>01/06/2020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626979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D3513E5-07B4-4092-82ED-4FCE4F7207FD}" type="datetimeFigureOut">
              <a:rPr lang="en-GB" smtClean="0"/>
              <a:t>01/06/2020</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86076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513E5-07B4-4092-82ED-4FCE4F7207FD}" type="datetimeFigureOut">
              <a:rPr lang="en-GB" smtClean="0"/>
              <a:t>01/06/2020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1103186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D3513E5-07B4-4092-82ED-4FCE4F7207FD}" type="datetimeFigureOut">
              <a:rPr lang="en-GB" smtClean="0"/>
              <a:t>01/06/2020</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DB34E0F-34E2-4239-BF6E-C65BEC69F8A7}"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3054855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smillah -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762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506376" y="6596390"/>
            <a:ext cx="3685624" cy="261610"/>
          </a:xfrm>
          <a:prstGeom prst="rect">
            <a:avLst/>
          </a:prstGeom>
        </p:spPr>
        <p:txBody>
          <a:bodyPr wrap="none">
            <a:spAutoFit/>
          </a:bodyPr>
          <a:lstStyle/>
          <a:p>
            <a:r>
              <a:rPr lang="en-GB" sz="1100" dirty="0" smtClean="0">
                <a:solidFill>
                  <a:srgbClr val="F8F8F8"/>
                </a:solidFill>
              </a:rPr>
              <a:t>https://sahibulsaif.wordpress.com/wisdom/bismillah-nature/</a:t>
            </a:r>
            <a:endParaRPr lang="en-GB" sz="1100" dirty="0">
              <a:solidFill>
                <a:srgbClr val="F8F8F8"/>
              </a:solidFill>
            </a:endParaRPr>
          </a:p>
        </p:txBody>
      </p:sp>
    </p:spTree>
    <p:extLst>
      <p:ext uri="{BB962C8B-B14F-4D97-AF65-F5344CB8AC3E}">
        <p14:creationId xmlns:p14="http://schemas.microsoft.com/office/powerpoint/2010/main" val="2971611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idx="4294967295"/>
          </p:nvPr>
        </p:nvSpPr>
        <p:spPr>
          <a:xfrm>
            <a:off x="1893093" y="844550"/>
            <a:ext cx="8229600" cy="990600"/>
          </a:xfrm>
        </p:spPr>
        <p:txBody>
          <a:bodyPr/>
          <a:lstStyle/>
          <a:p>
            <a:pPr algn="ctr"/>
            <a:r>
              <a:rPr lang="en-US" dirty="0">
                <a:solidFill>
                  <a:schemeClr val="tx1"/>
                </a:solidFill>
                <a:latin typeface="Arial Rounded MT Bold" panose="020F0704030504030204" pitchFamily="34" charset="0"/>
              </a:rPr>
              <a:t>College Case Study</a:t>
            </a:r>
          </a:p>
        </p:txBody>
      </p:sp>
      <p:sp>
        <p:nvSpPr>
          <p:cNvPr id="5" name="Content Placeholder 4"/>
          <p:cNvSpPr>
            <a:spLocks noGrp="1"/>
          </p:cNvSpPr>
          <p:nvPr>
            <p:ph idx="4294967295"/>
          </p:nvPr>
        </p:nvSpPr>
        <p:spPr>
          <a:xfrm>
            <a:off x="585787" y="2620963"/>
            <a:ext cx="10844213" cy="3449637"/>
          </a:xfrm>
        </p:spPr>
        <p:txBody>
          <a:bodyPr>
            <a:normAutofit/>
          </a:bodyPr>
          <a:lstStyle/>
          <a:p>
            <a:pPr algn="just"/>
            <a:r>
              <a:rPr lang="en-US" sz="2400" dirty="0">
                <a:latin typeface="Times New Roman" panose="02020603050405020304" pitchFamily="18" charset="0"/>
                <a:cs typeface="Times New Roman" panose="02020603050405020304" pitchFamily="18" charset="0"/>
              </a:rPr>
              <a:t>Each department should have one or more professors assigned to it. One and only one of those professors chairs the department, and no professor is required to accept the chair position. Therefore, DEPARTMENT is optional to PROFESSOR in the “chairs” relationship. </a:t>
            </a:r>
          </a:p>
        </p:txBody>
      </p:sp>
    </p:spTree>
    <p:extLst>
      <p:ext uri="{BB962C8B-B14F-4D97-AF65-F5344CB8AC3E}">
        <p14:creationId xmlns:p14="http://schemas.microsoft.com/office/powerpoint/2010/main" val="3532020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4" descr="Fig04-29.bmp"/>
          <p:cNvPicPr>
            <a:picLocks noChangeAspect="1"/>
          </p:cNvPicPr>
          <p:nvPr/>
        </p:nvPicPr>
        <p:blipFill>
          <a:blip r:embed="rId3"/>
          <a:srcRect/>
          <a:stretch>
            <a:fillRect/>
          </a:stretch>
        </p:blipFill>
        <p:spPr bwMode="auto">
          <a:xfrm>
            <a:off x="132520" y="1464366"/>
            <a:ext cx="11906901" cy="4432851"/>
          </a:xfrm>
          <a:prstGeom prst="rect">
            <a:avLst/>
          </a:prstGeom>
          <a:noFill/>
          <a:ln w="9525">
            <a:noFill/>
            <a:miter lim="800000"/>
            <a:headEnd/>
            <a:tailEnd/>
          </a:ln>
        </p:spPr>
      </p:pic>
    </p:spTree>
    <p:extLst>
      <p:ext uri="{BB962C8B-B14F-4D97-AF65-F5344CB8AC3E}">
        <p14:creationId xmlns:p14="http://schemas.microsoft.com/office/powerpoint/2010/main" val="4168610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idx="4294967295"/>
          </p:nvPr>
        </p:nvSpPr>
        <p:spPr>
          <a:xfrm>
            <a:off x="0" y="701675"/>
            <a:ext cx="11029950" cy="1014413"/>
          </a:xfrm>
        </p:spPr>
        <p:txBody>
          <a:bodyPr/>
          <a:lstStyle/>
          <a:p>
            <a:pPr algn="ctr"/>
            <a:r>
              <a:rPr lang="en-US" dirty="0">
                <a:solidFill>
                  <a:schemeClr val="tx1"/>
                </a:solidFill>
                <a:latin typeface="Arial Rounded MT Bold" panose="020F0704030504030204" pitchFamily="34" charset="0"/>
              </a:rPr>
              <a:t>College Case Study</a:t>
            </a:r>
          </a:p>
        </p:txBody>
      </p:sp>
      <p:sp>
        <p:nvSpPr>
          <p:cNvPr id="8" name="Content Placeholder 7"/>
          <p:cNvSpPr>
            <a:spLocks noGrp="1"/>
          </p:cNvSpPr>
          <p:nvPr>
            <p:ph idx="4294967295"/>
          </p:nvPr>
        </p:nvSpPr>
        <p:spPr>
          <a:xfrm>
            <a:off x="580860" y="2138363"/>
            <a:ext cx="11029950" cy="3678238"/>
          </a:xfrm>
        </p:spPr>
        <p:txBody>
          <a:bodyPr>
            <a:noAutofit/>
          </a:bodyPr>
          <a:lstStyle/>
          <a:p>
            <a:pPr algn="just"/>
            <a:r>
              <a:rPr lang="en-US" sz="2400" dirty="0">
                <a:latin typeface="Times New Roman" panose="02020603050405020304" pitchFamily="18" charset="0"/>
                <a:cs typeface="Times New Roman" panose="02020603050405020304" pitchFamily="18" charset="0"/>
              </a:rPr>
              <a:t>Nevertheless, it is worth repeating that a CLASS is a section of a COURSE. That is, a department may offer several sections (classes) of the same database course. Each of those classes is taught by a professor at a given time in a given place.</a:t>
            </a:r>
          </a:p>
          <a:p>
            <a:pPr algn="just"/>
            <a:r>
              <a:rPr lang="en-US" sz="2400" dirty="0">
                <a:latin typeface="Times New Roman" panose="02020603050405020304" pitchFamily="18" charset="0"/>
                <a:cs typeface="Times New Roman" panose="02020603050405020304" pitchFamily="18" charset="0"/>
              </a:rPr>
              <a:t>In short, a 1:M relationship exists between COURSE and CLASS. However, because a course may exist in Tiny College’s course catalog even when it is not offered as a class in a current class schedule, CLASS is optional to COURSE. </a:t>
            </a:r>
          </a:p>
        </p:txBody>
      </p:sp>
    </p:spTree>
    <p:extLst>
      <p:ext uri="{BB962C8B-B14F-4D97-AF65-F5344CB8AC3E}">
        <p14:creationId xmlns:p14="http://schemas.microsoft.com/office/powerpoint/2010/main" val="4075335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01675"/>
            <a:ext cx="11029950" cy="1014413"/>
          </a:xfrm>
        </p:spPr>
        <p:txBody>
          <a:bodyPr/>
          <a:lstStyle/>
          <a:p>
            <a:r>
              <a:rPr lang="en-US" dirty="0"/>
              <a:t>College Case Study</a:t>
            </a:r>
          </a:p>
        </p:txBody>
      </p:sp>
      <p:pic>
        <p:nvPicPr>
          <p:cNvPr id="6" name="Picture 6" descr="Fig04-28.bmp"/>
          <p:cNvPicPr>
            <a:picLocks noChangeAspect="1"/>
          </p:cNvPicPr>
          <p:nvPr/>
        </p:nvPicPr>
        <p:blipFill>
          <a:blip r:embed="rId2"/>
          <a:srcRect/>
          <a:stretch>
            <a:fillRect/>
          </a:stretch>
        </p:blipFill>
        <p:spPr bwMode="auto">
          <a:xfrm>
            <a:off x="106016" y="1707101"/>
            <a:ext cx="11944795" cy="4017838"/>
          </a:xfrm>
          <a:prstGeom prst="rect">
            <a:avLst/>
          </a:prstGeom>
          <a:noFill/>
          <a:ln w="9525">
            <a:noFill/>
            <a:miter lim="800000"/>
            <a:headEnd/>
            <a:tailEnd/>
          </a:ln>
        </p:spPr>
      </p:pic>
    </p:spTree>
    <p:extLst>
      <p:ext uri="{BB962C8B-B14F-4D97-AF65-F5344CB8AC3E}">
        <p14:creationId xmlns:p14="http://schemas.microsoft.com/office/powerpoint/2010/main" val="1893833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Database Systems, 10th Edition</a:t>
            </a:r>
          </a:p>
        </p:txBody>
      </p:sp>
      <p:sp>
        <p:nvSpPr>
          <p:cNvPr id="6" name="Slide Number Placeholder 5"/>
          <p:cNvSpPr>
            <a:spLocks noGrp="1"/>
          </p:cNvSpPr>
          <p:nvPr>
            <p:ph type="sldNum" sz="quarter" idx="12"/>
          </p:nvPr>
        </p:nvSpPr>
        <p:spPr/>
        <p:txBody>
          <a:bodyPr/>
          <a:lstStyle/>
          <a:p>
            <a:pPr>
              <a:defRPr/>
            </a:pPr>
            <a:fld id="{EF5A4B3C-6ED7-4647-9E31-2A2049469573}" type="slidenum">
              <a:rPr lang="en-US" smtClean="0"/>
              <a:pPr>
                <a:defRPr/>
              </a:pPr>
              <a:t>14</a:t>
            </a:fld>
            <a:endParaRPr lang="en-US" dirty="0"/>
          </a:p>
        </p:txBody>
      </p:sp>
      <p:sp>
        <p:nvSpPr>
          <p:cNvPr id="9" name="Title 1"/>
          <p:cNvSpPr>
            <a:spLocks noGrp="1"/>
          </p:cNvSpPr>
          <p:nvPr>
            <p:ph type="title" idx="4294967295"/>
          </p:nvPr>
        </p:nvSpPr>
        <p:spPr>
          <a:xfrm>
            <a:off x="0" y="701675"/>
            <a:ext cx="11029950" cy="1014413"/>
          </a:xfrm>
        </p:spPr>
        <p:txBody>
          <a:bodyPr/>
          <a:lstStyle/>
          <a:p>
            <a:pPr algn="ctr"/>
            <a:r>
              <a:rPr lang="en-US" dirty="0">
                <a:solidFill>
                  <a:schemeClr val="tx1"/>
                </a:solidFill>
                <a:latin typeface="Arial Rounded MT Bold" panose="020F0704030504030204" pitchFamily="34" charset="0"/>
              </a:rPr>
              <a:t>College Case Study</a:t>
            </a:r>
          </a:p>
        </p:txBody>
      </p:sp>
      <p:sp>
        <p:nvSpPr>
          <p:cNvPr id="8" name="Content Placeholder 7"/>
          <p:cNvSpPr>
            <a:spLocks noGrp="1"/>
          </p:cNvSpPr>
          <p:nvPr>
            <p:ph idx="4294967295"/>
          </p:nvPr>
        </p:nvSpPr>
        <p:spPr>
          <a:xfrm>
            <a:off x="434943" y="701675"/>
            <a:ext cx="11362218" cy="3451225"/>
          </a:xfrm>
        </p:spPr>
        <p:txBody>
          <a:bodyPr>
            <a:normAutofit/>
          </a:bodyPr>
          <a:lstStyle/>
          <a:p>
            <a:pPr algn="just"/>
            <a:r>
              <a:rPr lang="en-US" sz="2400" dirty="0">
                <a:latin typeface="Times New Roman" panose="02020603050405020304" pitchFamily="18" charset="0"/>
                <a:cs typeface="Times New Roman" panose="02020603050405020304" pitchFamily="18" charset="0"/>
              </a:rPr>
              <a:t>Each professor may teach up to four classes; each class is a section of a course. A professor may also be on a research contract and teach no classes at all. </a:t>
            </a:r>
          </a:p>
        </p:txBody>
      </p:sp>
      <p:pic>
        <p:nvPicPr>
          <p:cNvPr id="7" name="Picture 4" descr="Fig04-30.bmp"/>
          <p:cNvPicPr>
            <a:picLocks noChangeAspect="1"/>
          </p:cNvPicPr>
          <p:nvPr/>
        </p:nvPicPr>
        <p:blipFill>
          <a:blip r:embed="rId2"/>
          <a:srcRect/>
          <a:stretch>
            <a:fillRect/>
          </a:stretch>
        </p:blipFill>
        <p:spPr bwMode="auto">
          <a:xfrm>
            <a:off x="434943" y="2864125"/>
            <a:ext cx="11362218" cy="3993875"/>
          </a:xfrm>
          <a:prstGeom prst="rect">
            <a:avLst/>
          </a:prstGeom>
          <a:noFill/>
          <a:ln w="9525">
            <a:noFill/>
            <a:miter lim="800000"/>
            <a:headEnd/>
            <a:tailEnd/>
          </a:ln>
        </p:spPr>
      </p:pic>
    </p:spTree>
    <p:extLst>
      <p:ext uri="{BB962C8B-B14F-4D97-AF65-F5344CB8AC3E}">
        <p14:creationId xmlns:p14="http://schemas.microsoft.com/office/powerpoint/2010/main" val="640227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idx="4294967295"/>
          </p:nvPr>
        </p:nvSpPr>
        <p:spPr>
          <a:xfrm>
            <a:off x="0" y="701675"/>
            <a:ext cx="11029950" cy="1014413"/>
          </a:xfrm>
        </p:spPr>
        <p:txBody>
          <a:bodyPr/>
          <a:lstStyle/>
          <a:p>
            <a:pPr algn="ctr"/>
            <a:r>
              <a:rPr lang="en-US" dirty="0">
                <a:solidFill>
                  <a:schemeClr val="tx1"/>
                </a:solidFill>
                <a:latin typeface="Arial Rounded MT Bold" panose="020F0704030504030204" pitchFamily="34" charset="0"/>
              </a:rPr>
              <a:t>College Case Study</a:t>
            </a:r>
          </a:p>
        </p:txBody>
      </p:sp>
      <p:sp>
        <p:nvSpPr>
          <p:cNvPr id="8" name="Content Placeholder 7"/>
          <p:cNvSpPr>
            <a:spLocks noGrp="1"/>
          </p:cNvSpPr>
          <p:nvPr>
            <p:ph idx="4294967295"/>
          </p:nvPr>
        </p:nvSpPr>
        <p:spPr>
          <a:xfrm>
            <a:off x="712787" y="2209800"/>
            <a:ext cx="10898023" cy="3451225"/>
          </a:xfrm>
        </p:spPr>
        <p:txBody>
          <a:bodyPr>
            <a:noAutofit/>
          </a:bodyPr>
          <a:lstStyle/>
          <a:p>
            <a:pPr algn="just"/>
            <a:r>
              <a:rPr lang="en-US" sz="2400" dirty="0">
                <a:latin typeface="Times New Roman" panose="02020603050405020304" pitchFamily="18" charset="0"/>
                <a:cs typeface="Times New Roman" panose="02020603050405020304" pitchFamily="18" charset="0"/>
              </a:rPr>
              <a:t>A student may enroll in several classes but takes each class only once during any given enrollment period. For example, during the current enrollment period, a student may decide to take five classes—Statistics, Accounting, English, Database, and History—but that student would not be enrolled in the same Statistics class five times during the enrollment period! Each student may enroll in up to 6 classes, and each class may have up to 35 students, thus creating an M:N relationship between STUDENT and CLASS. Because a CLASS initially exist (at the start of the enrollment period) even though no students have enrolled in it, STUDENT is optional to CLASS in the M:N relationship.</a:t>
            </a:r>
          </a:p>
        </p:txBody>
      </p:sp>
    </p:spTree>
    <p:extLst>
      <p:ext uri="{BB962C8B-B14F-4D97-AF65-F5344CB8AC3E}">
        <p14:creationId xmlns:p14="http://schemas.microsoft.com/office/powerpoint/2010/main" val="1900328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4" descr="Fig04-31.bmp"/>
          <p:cNvPicPr>
            <a:picLocks noChangeAspect="1"/>
          </p:cNvPicPr>
          <p:nvPr/>
        </p:nvPicPr>
        <p:blipFill>
          <a:blip r:embed="rId3"/>
          <a:srcRect/>
          <a:stretch>
            <a:fillRect/>
          </a:stretch>
        </p:blipFill>
        <p:spPr bwMode="auto">
          <a:xfrm>
            <a:off x="70782" y="2028410"/>
            <a:ext cx="12050435" cy="3776041"/>
          </a:xfrm>
          <a:prstGeom prst="rect">
            <a:avLst/>
          </a:prstGeom>
          <a:noFill/>
          <a:ln w="9525">
            <a:noFill/>
            <a:miter lim="800000"/>
            <a:headEnd/>
            <a:tailEnd/>
          </a:ln>
        </p:spPr>
      </p:pic>
      <p:sp>
        <p:nvSpPr>
          <p:cNvPr id="5" name="Title 1"/>
          <p:cNvSpPr>
            <a:spLocks noGrp="1"/>
          </p:cNvSpPr>
          <p:nvPr>
            <p:ph type="title" idx="4294967295"/>
          </p:nvPr>
        </p:nvSpPr>
        <p:spPr>
          <a:xfrm>
            <a:off x="0" y="798513"/>
            <a:ext cx="8229600" cy="990600"/>
          </a:xfrm>
        </p:spPr>
        <p:txBody>
          <a:bodyPr/>
          <a:lstStyle/>
          <a:p>
            <a:r>
              <a:rPr lang="en-US" dirty="0"/>
              <a:t>College Case Study</a:t>
            </a:r>
          </a:p>
        </p:txBody>
      </p:sp>
    </p:spTree>
    <p:extLst>
      <p:ext uri="{BB962C8B-B14F-4D97-AF65-F5344CB8AC3E}">
        <p14:creationId xmlns:p14="http://schemas.microsoft.com/office/powerpoint/2010/main" val="893630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0" y="701675"/>
            <a:ext cx="11029950" cy="1014413"/>
          </a:xfrm>
        </p:spPr>
        <p:txBody>
          <a:bodyPr/>
          <a:lstStyle/>
          <a:p>
            <a:pPr algn="ctr"/>
            <a:r>
              <a:rPr lang="en-US" dirty="0">
                <a:solidFill>
                  <a:schemeClr val="tx1"/>
                </a:solidFill>
                <a:latin typeface="Arial Rounded MT Bold" panose="020F0704030504030204" pitchFamily="34" charset="0"/>
              </a:rPr>
              <a:t>College Case Study</a:t>
            </a:r>
          </a:p>
        </p:txBody>
      </p:sp>
      <p:sp>
        <p:nvSpPr>
          <p:cNvPr id="8" name="Content Placeholder 7"/>
          <p:cNvSpPr>
            <a:spLocks noGrp="1"/>
          </p:cNvSpPr>
          <p:nvPr>
            <p:ph idx="4294967295"/>
          </p:nvPr>
        </p:nvSpPr>
        <p:spPr>
          <a:xfrm>
            <a:off x="581192" y="2595563"/>
            <a:ext cx="11029618" cy="3449637"/>
          </a:xfrm>
        </p:spPr>
        <p:txBody>
          <a:bodyPr>
            <a:noAutofit/>
          </a:bodyPr>
          <a:lstStyle/>
          <a:p>
            <a:pPr algn="just"/>
            <a:r>
              <a:rPr lang="en-US" sz="2400" dirty="0">
                <a:latin typeface="Times New Roman" panose="02020603050405020304" pitchFamily="18" charset="0"/>
                <a:cs typeface="Times New Roman" panose="02020603050405020304" pitchFamily="18" charset="0"/>
              </a:rPr>
              <a:t>Each department has several (or many) students whose major is offered by that department. However, each student has only a single major and is, therefore, associated with a single department. </a:t>
            </a:r>
          </a:p>
          <a:p>
            <a:pPr algn="just"/>
            <a:r>
              <a:rPr lang="en-US" sz="2400" dirty="0">
                <a:latin typeface="Times New Roman" panose="02020603050405020304" pitchFamily="18" charset="0"/>
                <a:cs typeface="Times New Roman" panose="02020603050405020304" pitchFamily="18" charset="0"/>
              </a:rPr>
              <a:t>However, in the Tiny College environment, it is possible—at least for a while—for a student not to declare a major field of study. Such a student would not be associated with a department; therefore, DEPARTMENT is optional to STUDENT. It is worth repeating that the relationships between entities and the entities themselves reflect the organization’s operating environment. That is, the business rules define the ERD components.</a:t>
            </a:r>
          </a:p>
        </p:txBody>
      </p:sp>
    </p:spTree>
    <p:extLst>
      <p:ext uri="{BB962C8B-B14F-4D97-AF65-F5344CB8AC3E}">
        <p14:creationId xmlns:p14="http://schemas.microsoft.com/office/powerpoint/2010/main" val="3268048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4" descr="Fig04-32.bmp"/>
          <p:cNvPicPr>
            <a:picLocks noChangeAspect="1"/>
          </p:cNvPicPr>
          <p:nvPr/>
        </p:nvPicPr>
        <p:blipFill>
          <a:blip r:embed="rId3"/>
          <a:srcRect/>
          <a:stretch>
            <a:fillRect/>
          </a:stretch>
        </p:blipFill>
        <p:spPr bwMode="auto">
          <a:xfrm>
            <a:off x="178903" y="2016298"/>
            <a:ext cx="11826291" cy="4016758"/>
          </a:xfrm>
          <a:prstGeom prst="rect">
            <a:avLst/>
          </a:prstGeom>
          <a:noFill/>
          <a:ln w="9525">
            <a:noFill/>
            <a:miter lim="800000"/>
            <a:headEnd/>
            <a:tailEnd/>
          </a:ln>
        </p:spPr>
      </p:pic>
      <p:sp>
        <p:nvSpPr>
          <p:cNvPr id="5" name="Title 1"/>
          <p:cNvSpPr>
            <a:spLocks noGrp="1"/>
          </p:cNvSpPr>
          <p:nvPr>
            <p:ph type="title" idx="4294967295"/>
          </p:nvPr>
        </p:nvSpPr>
        <p:spPr>
          <a:xfrm>
            <a:off x="0" y="831850"/>
            <a:ext cx="8229600" cy="990600"/>
          </a:xfrm>
        </p:spPr>
        <p:txBody>
          <a:bodyPr/>
          <a:lstStyle/>
          <a:p>
            <a:r>
              <a:rPr lang="en-US" dirty="0"/>
              <a:t>College Case Study</a:t>
            </a:r>
          </a:p>
        </p:txBody>
      </p:sp>
    </p:spTree>
    <p:extLst>
      <p:ext uri="{BB962C8B-B14F-4D97-AF65-F5344CB8AC3E}">
        <p14:creationId xmlns:p14="http://schemas.microsoft.com/office/powerpoint/2010/main" val="1922772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descr="Fig04-33.bmp"/>
          <p:cNvPicPr>
            <a:picLocks noChangeAspect="1"/>
          </p:cNvPicPr>
          <p:nvPr/>
        </p:nvPicPr>
        <p:blipFill>
          <a:blip r:embed="rId3"/>
          <a:srcRect/>
          <a:stretch>
            <a:fillRect/>
          </a:stretch>
        </p:blipFill>
        <p:spPr bwMode="auto">
          <a:xfrm>
            <a:off x="722709" y="666750"/>
            <a:ext cx="10984164" cy="3230637"/>
          </a:xfrm>
          <a:prstGeom prst="rect">
            <a:avLst/>
          </a:prstGeom>
          <a:noFill/>
          <a:ln w="9525">
            <a:noFill/>
            <a:miter lim="800000"/>
            <a:headEnd/>
            <a:tailEnd/>
          </a:ln>
        </p:spPr>
      </p:pic>
      <p:sp>
        <p:nvSpPr>
          <p:cNvPr id="48132" name="Slide Number Placeholder 5"/>
          <p:cNvSpPr>
            <a:spLocks noGrp="1"/>
          </p:cNvSpPr>
          <p:nvPr>
            <p:ph type="sldNum" sz="quarter" idx="12"/>
          </p:nvPr>
        </p:nvSpPr>
        <p:spPr>
          <a:noFill/>
        </p:spPr>
        <p:txBody>
          <a:bodyPr/>
          <a:lstStyle/>
          <a:p>
            <a:fld id="{F7E2E35D-DA0C-46F8-8CF3-46ADACDF05AE}" type="slidenum">
              <a:rPr lang="en-US" smtClean="0"/>
              <a:pPr/>
              <a:t>19</a:t>
            </a:fld>
            <a:endParaRPr lang="en-US"/>
          </a:p>
        </p:txBody>
      </p:sp>
      <p:pic>
        <p:nvPicPr>
          <p:cNvPr id="6" name="Picture 4" descr="Fig04-34.bmp"/>
          <p:cNvPicPr>
            <a:picLocks noChangeAspect="1"/>
          </p:cNvPicPr>
          <p:nvPr/>
        </p:nvPicPr>
        <p:blipFill>
          <a:blip r:embed="rId4"/>
          <a:srcRect/>
          <a:stretch>
            <a:fillRect/>
          </a:stretch>
        </p:blipFill>
        <p:spPr bwMode="auto">
          <a:xfrm>
            <a:off x="735961" y="3897387"/>
            <a:ext cx="10984164" cy="2852530"/>
          </a:xfrm>
          <a:prstGeom prst="rect">
            <a:avLst/>
          </a:prstGeom>
          <a:noFill/>
          <a:ln w="9525">
            <a:noFill/>
            <a:miter lim="800000"/>
            <a:headEnd/>
            <a:tailEnd/>
          </a:ln>
        </p:spPr>
      </p:pic>
    </p:spTree>
    <p:extLst>
      <p:ext uri="{BB962C8B-B14F-4D97-AF65-F5344CB8AC3E}">
        <p14:creationId xmlns:p14="http://schemas.microsoft.com/office/powerpoint/2010/main" val="47075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476" y="2775923"/>
            <a:ext cx="10058400" cy="1257328"/>
          </a:xfrm>
        </p:spPr>
        <p:txBody>
          <a:bodyPr>
            <a:normAutofit/>
          </a:bodyPr>
          <a:lstStyle/>
          <a:p>
            <a:pPr algn="ctr"/>
            <a:r>
              <a:rPr lang="en-US" sz="4000" i="0" dirty="0" smtClean="0"/>
              <a:t>Case study</a:t>
            </a:r>
            <a:endParaRPr lang="en-GB" sz="4000" i="0" dirty="0"/>
          </a:p>
        </p:txBody>
      </p:sp>
      <p:sp>
        <p:nvSpPr>
          <p:cNvPr id="3" name="Text Placeholder 2"/>
          <p:cNvSpPr>
            <a:spLocks noGrp="1"/>
          </p:cNvSpPr>
          <p:nvPr>
            <p:ph type="body" idx="1"/>
          </p:nvPr>
        </p:nvSpPr>
        <p:spPr>
          <a:xfrm>
            <a:off x="566905" y="1245883"/>
            <a:ext cx="11029615" cy="600556"/>
          </a:xfrm>
        </p:spPr>
        <p:txBody>
          <a:bodyPr>
            <a:normAutofit/>
          </a:bodyPr>
          <a:lstStyle/>
          <a:p>
            <a:pPr algn="ctr"/>
            <a:r>
              <a:rPr lang="en-US" sz="2800" dirty="0" smtClean="0">
                <a:latin typeface="Arial Rounded MT Bold" panose="020F0704030504030204" pitchFamily="34" charset="0"/>
              </a:rPr>
              <a:t>CSC271 – DATABASE SYSTEMS</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3253309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descr="Tbl04-04.bmp"/>
          <p:cNvPicPr>
            <a:picLocks noChangeAspect="1"/>
          </p:cNvPicPr>
          <p:nvPr/>
        </p:nvPicPr>
        <p:blipFill>
          <a:blip r:embed="rId3"/>
          <a:srcRect/>
          <a:stretch>
            <a:fillRect/>
          </a:stretch>
        </p:blipFill>
        <p:spPr bwMode="auto">
          <a:xfrm>
            <a:off x="414805" y="1640484"/>
            <a:ext cx="11344160" cy="5104872"/>
          </a:xfrm>
          <a:prstGeom prst="rect">
            <a:avLst/>
          </a:prstGeom>
          <a:noFill/>
          <a:ln w="9525">
            <a:noFill/>
            <a:miter lim="800000"/>
            <a:headEnd/>
            <a:tailEnd/>
          </a:ln>
        </p:spPr>
      </p:pic>
      <p:sp>
        <p:nvSpPr>
          <p:cNvPr id="5" name="Title 1"/>
          <p:cNvSpPr>
            <a:spLocks noGrp="1"/>
          </p:cNvSpPr>
          <p:nvPr>
            <p:ph type="title" idx="4294967295"/>
          </p:nvPr>
        </p:nvSpPr>
        <p:spPr>
          <a:xfrm>
            <a:off x="1972085" y="457201"/>
            <a:ext cx="8229600" cy="990600"/>
          </a:xfrm>
        </p:spPr>
        <p:txBody>
          <a:bodyPr/>
          <a:lstStyle/>
          <a:p>
            <a:pPr algn="ctr"/>
            <a:r>
              <a:rPr lang="en-US" dirty="0">
                <a:solidFill>
                  <a:schemeClr val="tx1"/>
                </a:solidFill>
                <a:latin typeface="Arial Rounded MT Bold" panose="020F0704030504030204" pitchFamily="34" charset="0"/>
              </a:rPr>
              <a:t>College Case Study</a:t>
            </a:r>
          </a:p>
        </p:txBody>
      </p:sp>
    </p:spTree>
    <p:extLst>
      <p:ext uri="{BB962C8B-B14F-4D97-AF65-F5344CB8AC3E}">
        <p14:creationId xmlns:p14="http://schemas.microsoft.com/office/powerpoint/2010/main" val="3249091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descr="Fig04-36.bmp"/>
          <p:cNvPicPr>
            <a:picLocks noChangeAspect="1"/>
          </p:cNvPicPr>
          <p:nvPr/>
        </p:nvPicPr>
        <p:blipFill>
          <a:blip r:embed="rId3"/>
          <a:srcRect t="10069"/>
          <a:stretch>
            <a:fillRect/>
          </a:stretch>
        </p:blipFill>
        <p:spPr bwMode="auto">
          <a:xfrm>
            <a:off x="1561429" y="91108"/>
            <a:ext cx="9504135" cy="6947049"/>
          </a:xfrm>
          <a:prstGeom prst="rect">
            <a:avLst/>
          </a:prstGeom>
          <a:noFill/>
          <a:ln w="9525">
            <a:noFill/>
            <a:miter lim="800000"/>
            <a:headEnd/>
            <a:tailEnd/>
          </a:ln>
        </p:spPr>
      </p:pic>
    </p:spTree>
    <p:extLst>
      <p:ext uri="{BB962C8B-B14F-4D97-AF65-F5344CB8AC3E}">
        <p14:creationId xmlns:p14="http://schemas.microsoft.com/office/powerpoint/2010/main" val="1402861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4" descr="Fig04-37.bmp"/>
          <p:cNvPicPr>
            <a:picLocks noChangeAspect="1"/>
          </p:cNvPicPr>
          <p:nvPr/>
        </p:nvPicPr>
        <p:blipFill>
          <a:blip r:embed="rId3"/>
          <a:srcRect t="8872"/>
          <a:stretch>
            <a:fillRect/>
          </a:stretch>
        </p:blipFill>
        <p:spPr bwMode="auto">
          <a:xfrm>
            <a:off x="663436" y="-26504"/>
            <a:ext cx="10961783" cy="6858000"/>
          </a:xfrm>
          <a:prstGeom prst="rect">
            <a:avLst/>
          </a:prstGeom>
          <a:noFill/>
          <a:ln w="9525">
            <a:noFill/>
            <a:miter lim="800000"/>
            <a:headEnd/>
            <a:tailEnd/>
          </a:ln>
        </p:spPr>
      </p:pic>
    </p:spTree>
    <p:extLst>
      <p:ext uri="{BB962C8B-B14F-4D97-AF65-F5344CB8AC3E}">
        <p14:creationId xmlns:p14="http://schemas.microsoft.com/office/powerpoint/2010/main" val="3556255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1" y="0"/>
            <a:ext cx="12192000" cy="686525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491663" y="6604084"/>
            <a:ext cx="2700337" cy="253916"/>
          </a:xfrm>
          <a:prstGeom prst="rect">
            <a:avLst/>
          </a:prstGeom>
        </p:spPr>
        <p:txBody>
          <a:bodyPr wrap="square">
            <a:spAutoFit/>
          </a:bodyPr>
          <a:lstStyle/>
          <a:p>
            <a:pPr algn="just"/>
            <a:r>
              <a:rPr lang="en-GB" sz="1050" dirty="0"/>
              <a:t>http://www.thomasformo.com/category/qa/</a:t>
            </a:r>
          </a:p>
        </p:txBody>
      </p:sp>
    </p:spTree>
    <p:extLst>
      <p:ext uri="{BB962C8B-B14F-4D97-AF65-F5344CB8AC3E}">
        <p14:creationId xmlns:p14="http://schemas.microsoft.com/office/powerpoint/2010/main" val="1640423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174" y="1967277"/>
            <a:ext cx="11029615" cy="1497507"/>
          </a:xfrm>
        </p:spPr>
        <p:txBody>
          <a:bodyPr/>
          <a:lstStyle/>
          <a:p>
            <a:pPr algn="ctr"/>
            <a:r>
              <a:rPr lang="en-US" dirty="0" smtClean="0"/>
              <a:t>Previous Lecture Overview</a:t>
            </a:r>
            <a:endParaRPr lang="en-GB" dirty="0"/>
          </a:p>
        </p:txBody>
      </p:sp>
    </p:spTree>
    <p:extLst>
      <p:ext uri="{BB962C8B-B14F-4D97-AF65-F5344CB8AC3E}">
        <p14:creationId xmlns:p14="http://schemas.microsoft.com/office/powerpoint/2010/main" val="3925263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smtClean="0">
                <a:latin typeface="Arial Rounded MT Bold" panose="020F0704030504030204" pitchFamily="34" charset="0"/>
              </a:rPr>
              <a:t>Today’s Lecture</a:t>
            </a:r>
            <a:endParaRPr lang="en-GB" sz="2800" dirty="0">
              <a:latin typeface="Arial Rounded MT Bold" panose="020F0704030504030204" pitchFamily="34" charset="0"/>
            </a:endParaRPr>
          </a:p>
        </p:txBody>
      </p:sp>
      <p:sp>
        <p:nvSpPr>
          <p:cNvPr id="3" name="Rectangle 2"/>
          <p:cNvSpPr/>
          <p:nvPr/>
        </p:nvSpPr>
        <p:spPr>
          <a:xfrm>
            <a:off x="1619250" y="2418874"/>
            <a:ext cx="8629840" cy="830997"/>
          </a:xfrm>
          <a:prstGeom prst="rect">
            <a:avLst/>
          </a:prstGeom>
        </p:spPr>
        <p:txBody>
          <a:bodyPr wrap="square">
            <a:spAutoFit/>
          </a:bodyPr>
          <a:lstStyle/>
          <a:p>
            <a:pPr lvl="0" algn="just">
              <a:spcAft>
                <a:spcPts val="0"/>
              </a:spcAft>
              <a:tabLst>
                <a:tab pos="457200" algn="l"/>
              </a:tabLst>
            </a:pPr>
            <a:r>
              <a:rPr lang="en-US" sz="2400" dirty="0" smtClean="0">
                <a:latin typeface="Times New Roman" panose="02020603050405020304" pitchFamily="18" charset="0"/>
                <a:ea typeface="Times New Roman" panose="02020603050405020304" pitchFamily="18" charset="0"/>
              </a:rPr>
              <a:t>In this lecture, you will practice:</a:t>
            </a:r>
          </a:p>
          <a:p>
            <a:pPr marL="285750" lvl="0" indent="-285750" algn="just">
              <a:spcAft>
                <a:spcPts val="0"/>
              </a:spcAft>
              <a:buFont typeface="Wingdings" panose="05000000000000000000" pitchFamily="2" charset="2"/>
              <a:buChar char="§"/>
              <a:tabLst>
                <a:tab pos="457200" algn="l"/>
              </a:tabLst>
            </a:pPr>
            <a:r>
              <a:rPr lang="en-US" sz="2400" dirty="0" smtClean="0">
                <a:effectLst/>
                <a:latin typeface="Times New Roman" panose="02020603050405020304" pitchFamily="18" charset="0"/>
                <a:ea typeface="Times New Roman" panose="02020603050405020304" pitchFamily="18" charset="0"/>
              </a:rPr>
              <a:t>Drawing a complete ER Model of a real-life scenario.</a:t>
            </a:r>
            <a:endParaRPr lang="en-GB"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20048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01675"/>
            <a:ext cx="11029950" cy="1014413"/>
          </a:xfrm>
        </p:spPr>
        <p:txBody>
          <a:bodyPr/>
          <a:lstStyle/>
          <a:p>
            <a:pPr algn="ctr"/>
            <a:r>
              <a:rPr lang="en-US" dirty="0">
                <a:solidFill>
                  <a:schemeClr val="tx1"/>
                </a:solidFill>
                <a:latin typeface="Arial Rounded MT Bold" panose="020F0704030504030204" pitchFamily="34" charset="0"/>
              </a:rPr>
              <a:t>College Case Study</a:t>
            </a:r>
          </a:p>
        </p:txBody>
      </p:sp>
      <p:sp>
        <p:nvSpPr>
          <p:cNvPr id="5" name="Content Placeholder 4"/>
          <p:cNvSpPr>
            <a:spLocks noGrp="1"/>
          </p:cNvSpPr>
          <p:nvPr>
            <p:ph idx="4294967295"/>
          </p:nvPr>
        </p:nvSpPr>
        <p:spPr>
          <a:xfrm>
            <a:off x="742950" y="2287588"/>
            <a:ext cx="10672763" cy="3449637"/>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Tiny College (TC) is divided into several schools: a school of business, a school of arts and sciences, a school of education, and a school of applied sciences. Each school is administered by a dean who is a professor.  Each professor can be the dean of only one school, and a professor is not required to be the dean of any school. </a:t>
            </a: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065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01675"/>
            <a:ext cx="11029950" cy="1014413"/>
          </a:xfrm>
        </p:spPr>
        <p:txBody>
          <a:bodyPr/>
          <a:lstStyle/>
          <a:p>
            <a:pPr algn="ctr"/>
            <a:r>
              <a:rPr lang="en-US" dirty="0">
                <a:solidFill>
                  <a:schemeClr val="tx1"/>
                </a:solidFill>
                <a:latin typeface="Arial Rounded MT Bold" panose="020F0704030504030204" pitchFamily="34" charset="0"/>
              </a:rPr>
              <a:t>College Case Study</a:t>
            </a:r>
          </a:p>
        </p:txBody>
      </p:sp>
      <p:sp>
        <p:nvSpPr>
          <p:cNvPr id="5" name="Content Placeholder 4"/>
          <p:cNvSpPr>
            <a:spLocks noGrp="1"/>
          </p:cNvSpPr>
          <p:nvPr>
            <p:ph idx="4294967295"/>
          </p:nvPr>
        </p:nvSpPr>
        <p:spPr>
          <a:xfrm>
            <a:off x="887413" y="2243138"/>
            <a:ext cx="10528300" cy="3451225"/>
          </a:xfrm>
        </p:spPr>
        <p:txBody>
          <a:bodyPr>
            <a:noAutofit/>
          </a:bodyPr>
          <a:lstStyle/>
          <a:p>
            <a:pPr algn="just"/>
            <a:r>
              <a:rPr lang="en-US" sz="2400" dirty="0">
                <a:latin typeface="Times New Roman" panose="02020603050405020304" pitchFamily="18" charset="0"/>
                <a:cs typeface="Times New Roman" panose="02020603050405020304" pitchFamily="18" charset="0"/>
              </a:rPr>
              <a:t>Each school comprises of several departments. For example, the school of business has an accounting department, a management/marketing department, an economics/finance department, and a computer information systems department. </a:t>
            </a:r>
          </a:p>
          <a:p>
            <a:pPr algn="just"/>
            <a:r>
              <a:rPr lang="en-US" sz="2400" dirty="0">
                <a:latin typeface="Times New Roman" panose="02020603050405020304" pitchFamily="18" charset="0"/>
                <a:cs typeface="Times New Roman" panose="02020603050405020304" pitchFamily="18" charset="0"/>
              </a:rPr>
              <a:t>On the other hand, each department belongs to only a single school; thus, the cardinality is expressed by (1,1). That is, the minimum number of schools that a department belongs to is one, as is the maximum number. </a:t>
            </a:r>
          </a:p>
        </p:txBody>
      </p:sp>
    </p:spTree>
    <p:extLst>
      <p:ext uri="{BB962C8B-B14F-4D97-AF65-F5344CB8AC3E}">
        <p14:creationId xmlns:p14="http://schemas.microsoft.com/office/powerpoint/2010/main" val="2043407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Fig04-26.bmp"/>
          <p:cNvPicPr>
            <a:picLocks noChangeAspect="1"/>
          </p:cNvPicPr>
          <p:nvPr/>
        </p:nvPicPr>
        <p:blipFill>
          <a:blip r:embed="rId3"/>
          <a:srcRect/>
          <a:stretch>
            <a:fillRect/>
          </a:stretch>
        </p:blipFill>
        <p:spPr bwMode="auto">
          <a:xfrm>
            <a:off x="1451579" y="1302551"/>
            <a:ext cx="9629704" cy="5417941"/>
          </a:xfrm>
          <a:prstGeom prst="rect">
            <a:avLst/>
          </a:prstGeom>
          <a:noFill/>
          <a:ln w="9525">
            <a:noFill/>
            <a:miter lim="800000"/>
            <a:headEnd/>
            <a:tailEnd/>
          </a:ln>
        </p:spPr>
      </p:pic>
    </p:spTree>
    <p:extLst>
      <p:ext uri="{BB962C8B-B14F-4D97-AF65-F5344CB8AC3E}">
        <p14:creationId xmlns:p14="http://schemas.microsoft.com/office/powerpoint/2010/main" val="3961828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01675"/>
            <a:ext cx="11029950" cy="1014413"/>
          </a:xfrm>
        </p:spPr>
        <p:txBody>
          <a:bodyPr/>
          <a:lstStyle/>
          <a:p>
            <a:pPr algn="ctr"/>
            <a:r>
              <a:rPr lang="en-US" dirty="0">
                <a:solidFill>
                  <a:schemeClr val="tx1"/>
                </a:solidFill>
                <a:latin typeface="Arial Rounded MT Bold" panose="020F0704030504030204" pitchFamily="34" charset="0"/>
              </a:rPr>
              <a:t>College Case Study</a:t>
            </a:r>
          </a:p>
        </p:txBody>
      </p:sp>
      <p:sp>
        <p:nvSpPr>
          <p:cNvPr id="5" name="Content Placeholder 4"/>
          <p:cNvSpPr>
            <a:spLocks noGrp="1"/>
          </p:cNvSpPr>
          <p:nvPr>
            <p:ph idx="4294967295"/>
          </p:nvPr>
        </p:nvSpPr>
        <p:spPr>
          <a:xfrm>
            <a:off x="400050" y="2209800"/>
            <a:ext cx="11029950" cy="3678238"/>
          </a:xfrm>
        </p:spPr>
        <p:txBody>
          <a:bodyPr>
            <a:noAutofit/>
          </a:bodyPr>
          <a:lstStyle/>
          <a:p>
            <a:pPr algn="just"/>
            <a:r>
              <a:rPr lang="en-US" sz="2400" dirty="0">
                <a:latin typeface="Times New Roman" panose="02020603050405020304" pitchFamily="18" charset="0"/>
                <a:cs typeface="Times New Roman" panose="02020603050405020304" pitchFamily="18" charset="0"/>
              </a:rPr>
              <a:t>Each department may offer courses. For example, the management/marketing department offers courses such as Introduction to Management, Principles of Marketing, and Production Management. Note that this relationship is based on the way Tiny College operates. If, for example, Tiny College had some departments that were classified as “research only,” those departments would not offer courses; therefore, the COURSE entity would be optional to the DEPARTMENT entity.</a:t>
            </a:r>
          </a:p>
        </p:txBody>
      </p:sp>
    </p:spTree>
    <p:extLst>
      <p:ext uri="{BB962C8B-B14F-4D97-AF65-F5344CB8AC3E}">
        <p14:creationId xmlns:p14="http://schemas.microsoft.com/office/powerpoint/2010/main" val="2107565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1" name="Picture 5" descr="Fig04-27.bmp"/>
          <p:cNvPicPr>
            <a:picLocks noChangeAspect="1"/>
          </p:cNvPicPr>
          <p:nvPr/>
        </p:nvPicPr>
        <p:blipFill>
          <a:blip r:embed="rId3"/>
          <a:srcRect/>
          <a:stretch>
            <a:fillRect/>
          </a:stretch>
        </p:blipFill>
        <p:spPr bwMode="auto">
          <a:xfrm>
            <a:off x="66260" y="1839526"/>
            <a:ext cx="12068312" cy="4269726"/>
          </a:xfrm>
          <a:prstGeom prst="rect">
            <a:avLst/>
          </a:prstGeom>
          <a:noFill/>
          <a:ln w="9525">
            <a:noFill/>
            <a:miter lim="800000"/>
            <a:headEnd/>
            <a:tailEnd/>
          </a:ln>
        </p:spPr>
      </p:pic>
      <p:sp>
        <p:nvSpPr>
          <p:cNvPr id="6" name="Title 1"/>
          <p:cNvSpPr>
            <a:spLocks noGrp="1"/>
          </p:cNvSpPr>
          <p:nvPr>
            <p:ph type="title" idx="4294967295"/>
          </p:nvPr>
        </p:nvSpPr>
        <p:spPr>
          <a:xfrm>
            <a:off x="0" y="849313"/>
            <a:ext cx="8229600" cy="990600"/>
          </a:xfrm>
        </p:spPr>
        <p:txBody>
          <a:bodyPr/>
          <a:lstStyle/>
          <a:p>
            <a:r>
              <a:rPr lang="en-US" dirty="0"/>
              <a:t>College Case Study</a:t>
            </a:r>
          </a:p>
        </p:txBody>
      </p:sp>
    </p:spTree>
    <p:extLst>
      <p:ext uri="{BB962C8B-B14F-4D97-AF65-F5344CB8AC3E}">
        <p14:creationId xmlns:p14="http://schemas.microsoft.com/office/powerpoint/2010/main" val="1565936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264</TotalTime>
  <Words>791</Words>
  <Application>Microsoft Office PowerPoint</Application>
  <PresentationFormat>Custom</PresentationFormat>
  <Paragraphs>40</Paragraphs>
  <Slides>23</Slides>
  <Notes>11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Dividend</vt:lpstr>
      <vt:lpstr>PowerPoint Presentation</vt:lpstr>
      <vt:lpstr>Case study</vt:lpstr>
      <vt:lpstr>Previous Lecture Overview</vt:lpstr>
      <vt:lpstr>PowerPoint Presentation</vt:lpstr>
      <vt:lpstr>College Case Study</vt:lpstr>
      <vt:lpstr>College Case Study</vt:lpstr>
      <vt:lpstr>PowerPoint Presentation</vt:lpstr>
      <vt:lpstr>College Case Study</vt:lpstr>
      <vt:lpstr>College Case Study</vt:lpstr>
      <vt:lpstr>College Case Study</vt:lpstr>
      <vt:lpstr>PowerPoint Presentation</vt:lpstr>
      <vt:lpstr>College Case Study</vt:lpstr>
      <vt:lpstr>College Case Study</vt:lpstr>
      <vt:lpstr>College Case Study</vt:lpstr>
      <vt:lpstr>College Case Study</vt:lpstr>
      <vt:lpstr>College Case Study</vt:lpstr>
      <vt:lpstr>College Case Study</vt:lpstr>
      <vt:lpstr>College Case Study</vt:lpstr>
      <vt:lpstr>PowerPoint Presentation</vt:lpstr>
      <vt:lpstr>College Case Study</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Saqib Ejaz Awan</dc:creator>
  <cp:lastModifiedBy>Ayesha</cp:lastModifiedBy>
  <cp:revision>66</cp:revision>
  <dcterms:created xsi:type="dcterms:W3CDTF">2016-08-25T05:41:22Z</dcterms:created>
  <dcterms:modified xsi:type="dcterms:W3CDTF">2020-06-01T12:23:15Z</dcterms:modified>
</cp:coreProperties>
</file>