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9" r:id="rId2"/>
    <p:sldId id="258" r:id="rId3"/>
    <p:sldId id="295" r:id="rId4"/>
    <p:sldId id="264" r:id="rId5"/>
    <p:sldId id="274" r:id="rId6"/>
    <p:sldId id="275" r:id="rId7"/>
    <p:sldId id="276" r:id="rId8"/>
    <p:sldId id="288" r:id="rId9"/>
    <p:sldId id="285" r:id="rId10"/>
    <p:sldId id="287" r:id="rId11"/>
    <p:sldId id="289" r:id="rId12"/>
    <p:sldId id="277" r:id="rId13"/>
    <p:sldId id="278" r:id="rId14"/>
    <p:sldId id="290" r:id="rId15"/>
    <p:sldId id="291" r:id="rId16"/>
    <p:sldId id="292" r:id="rId17"/>
    <p:sldId id="293" r:id="rId18"/>
    <p:sldId id="29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858" y="2418874"/>
            <a:ext cx="105367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(or column) within a table has a unique name.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columns (left to right) is insignificant. The order of the columns in a relation can be changed without changing the meaning or use of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rows (top to bottom) is insignificant. As with columns, the order of the rows of a relation may be changed or stored in any sequence.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Relations or Tables</a:t>
            </a:r>
          </a:p>
        </p:txBody>
      </p:sp>
    </p:spTree>
    <p:extLst>
      <p:ext uri="{BB962C8B-B14F-4D97-AF65-F5344CB8AC3E}">
        <p14:creationId xmlns:p14="http://schemas.microsoft.com/office/powerpoint/2010/main" val="256781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81" y="231721"/>
            <a:ext cx="9517730" cy="6393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2283" y="2507226"/>
            <a:ext cx="8701548" cy="56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380892" y="5991128"/>
            <a:ext cx="8701548" cy="56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858" y="2418874"/>
            <a:ext cx="10536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attribute or a combination of attributes that uniquely identifies each row in a relation.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 a primary key by underlining the attribute name(s).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a Primary key is related to the term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Conceptual Modeling.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primary key that consists of more than one attribute.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attribute in a relation that serves as the primary key of another relation.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27951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8872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133601" y="1576071"/>
            <a:ext cx="5421313" cy="1171575"/>
            <a:chOff x="384" y="820"/>
            <a:chExt cx="3415" cy="73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4" y="820"/>
              <a:ext cx="1008" cy="42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206" y="1200"/>
              <a:ext cx="2593" cy="358"/>
              <a:chOff x="1248" y="1200"/>
              <a:chExt cx="2720" cy="417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726" y="1259"/>
                <a:ext cx="1242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600">
                    <a:solidFill>
                      <a:srgbClr val="990000"/>
                    </a:solidFill>
                    <a:latin typeface="Times New Roman" panose="02020603050405020304" pitchFamily="18" charset="0"/>
                  </a:rPr>
                  <a:t>Primary Key</a:t>
                </a:r>
              </a:p>
            </p:txBody>
          </p:sp>
        </p:grp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648200" y="2725420"/>
            <a:ext cx="5702300" cy="977900"/>
            <a:chOff x="1968" y="1544"/>
            <a:chExt cx="3592" cy="61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968" y="1592"/>
              <a:ext cx="864" cy="451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2832" y="1832"/>
              <a:ext cx="966" cy="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1544"/>
              <a:ext cx="1816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 </a:t>
              </a:r>
              <a:r>
                <a:rPr lang="en-US" altLang="en-US" sz="1600">
                  <a:solidFill>
                    <a:srgbClr val="990000"/>
                  </a:solidFill>
                  <a:latin typeface="Times New Roman" panose="02020603050405020304" pitchFamily="18" charset="0"/>
                </a:rPr>
                <a:t>(implements 1:N relationship between customer and order)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225676" y="3868421"/>
            <a:ext cx="8137525" cy="1465263"/>
            <a:chOff x="442" y="2264"/>
            <a:chExt cx="5126" cy="923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42" y="2360"/>
              <a:ext cx="1622" cy="52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1920" y="2792"/>
              <a:ext cx="1061" cy="24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082" y="2264"/>
              <a:ext cx="248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rPr>
                <a:t>Combined, these are a </a:t>
              </a:r>
              <a:r>
                <a:rPr lang="en-US" altLang="en-US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  <a:r>
                <a: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rPr>
                <a:t> (uniquely identifies the order line)…individually they are </a:t>
              </a:r>
              <a:r>
                <a:rPr lang="en-US" altLang="en-US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keys</a:t>
              </a:r>
              <a:r>
                <a: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rPr>
                <a:t> (implement M:N relationship between order and product)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8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6518" y="529763"/>
            <a:ext cx="6302326" cy="101441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Integrity Constraints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14046" y="2023899"/>
            <a:ext cx="10688637" cy="41148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values that appear in a column of a relation must be from the same domain.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domain is the set of values that may be assigned to an attribute.</a:t>
            </a:r>
          </a:p>
          <a:p>
            <a:pPr algn="just"/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primary key attribute may be null.  All primary key fields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have data</a:t>
            </a:r>
          </a:p>
        </p:txBody>
      </p:sp>
    </p:spTree>
    <p:extLst>
      <p:ext uri="{BB962C8B-B14F-4D97-AF65-F5344CB8AC3E}">
        <p14:creationId xmlns:p14="http://schemas.microsoft.com/office/powerpoint/2010/main" val="17287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3512575" y="166688"/>
            <a:ext cx="5764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90000"/>
                </a:solidFill>
              </a:rPr>
              <a:t>Domain definitions enforce domain integrity constraints</a:t>
            </a:r>
          </a:p>
        </p:txBody>
      </p:sp>
      <p:pic>
        <p:nvPicPr>
          <p:cNvPr id="186372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9" y="533400"/>
            <a:ext cx="10508225" cy="632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7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0213" y="558824"/>
            <a:ext cx="6175717" cy="101441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Referential Integrity–rule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88055" y="2206462"/>
            <a:ext cx="10096500" cy="41148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foreign key value (on the relation of the many side) MUST match a primary key value in the relation of the one side. (Or the foreign key can be null) 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Delete Rules</a:t>
            </a:r>
          </a:p>
          <a:p>
            <a:pPr lvl="2" algn="just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Restrict–don’t allow delete of  “parent” side if related rows exist in “dependent” side</a:t>
            </a:r>
          </a:p>
          <a:p>
            <a:pPr lvl="2" algn="just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Cascade–automatically delete “dependent” side rows that correspond with the “parent” side row to be deleted</a:t>
            </a:r>
          </a:p>
          <a:p>
            <a:pPr lvl="2" algn="just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Set-to-Null–set the foreign key in the dependent side to null if deleting from the parent side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allowed for weak entities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9" name="Picture 5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0" y="485478"/>
            <a:ext cx="9246011" cy="622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0" name="Text Box 3"/>
          <p:cNvSpPr txBox="1">
            <a:spLocks noChangeArrowheads="1"/>
          </p:cNvSpPr>
          <p:nvPr/>
        </p:nvSpPr>
        <p:spPr bwMode="auto">
          <a:xfrm>
            <a:off x="4170737" y="45057"/>
            <a:ext cx="441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Referential integrity constraints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7204588" y="2438401"/>
            <a:ext cx="2759075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Referential integrity constraints are drawn via arrows from dependent to parent table</a:t>
            </a:r>
          </a:p>
        </p:txBody>
      </p:sp>
    </p:spTree>
    <p:extLst>
      <p:ext uri="{BB962C8B-B14F-4D97-AF65-F5344CB8AC3E}">
        <p14:creationId xmlns:p14="http://schemas.microsoft.com/office/powerpoint/2010/main" val="10850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836" y="482781"/>
            <a:ext cx="847530" cy="60552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AA9259-2573-40B2-889D-F1EFD4BE2AF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3" name="Text Box 8"/>
          <p:cNvSpPr txBox="1">
            <a:spLocks noChangeArrowheads="1"/>
          </p:cNvSpPr>
          <p:nvPr/>
        </p:nvSpPr>
        <p:spPr bwMode="auto">
          <a:xfrm>
            <a:off x="3897364" y="0"/>
            <a:ext cx="2514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SQL table definitions</a:t>
            </a:r>
          </a:p>
        </p:txBody>
      </p:sp>
      <p:pic>
        <p:nvPicPr>
          <p:cNvPr id="189444" name="Picture 9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10" y="332380"/>
            <a:ext cx="7055249" cy="650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581" name="Group 13"/>
          <p:cNvGrpSpPr>
            <a:grpSpLocks/>
          </p:cNvGrpSpPr>
          <p:nvPr/>
        </p:nvGrpSpPr>
        <p:grpSpPr bwMode="auto">
          <a:xfrm>
            <a:off x="1267132" y="648571"/>
            <a:ext cx="10148888" cy="4462463"/>
            <a:chOff x="24" y="445"/>
            <a:chExt cx="6393" cy="2811"/>
          </a:xfrm>
        </p:grpSpPr>
        <p:sp>
          <p:nvSpPr>
            <p:cNvPr id="189446" name="Text Box 7"/>
            <p:cNvSpPr txBox="1">
              <a:spLocks noChangeArrowheads="1"/>
            </p:cNvSpPr>
            <p:nvPr/>
          </p:nvSpPr>
          <p:spPr bwMode="auto">
            <a:xfrm>
              <a:off x="4679" y="1448"/>
              <a:ext cx="1738" cy="1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6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Referential integrity constraints are implemented with foreign key to primary key references</a:t>
              </a:r>
            </a:p>
          </p:txBody>
        </p:sp>
        <p:sp>
          <p:nvSpPr>
            <p:cNvPr id="189447" name="Rectangle 11"/>
            <p:cNvSpPr>
              <a:spLocks noChangeArrowheads="1"/>
            </p:cNvSpPr>
            <p:nvPr/>
          </p:nvSpPr>
          <p:spPr bwMode="auto">
            <a:xfrm>
              <a:off x="288" y="2064"/>
              <a:ext cx="4029" cy="174"/>
            </a:xfrm>
            <a:prstGeom prst="rect">
              <a:avLst/>
            </a:prstGeom>
            <a:noFill/>
            <a:ln w="158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89448" name="Freeform 12"/>
            <p:cNvSpPr>
              <a:spLocks/>
            </p:cNvSpPr>
            <p:nvPr/>
          </p:nvSpPr>
          <p:spPr bwMode="auto">
            <a:xfrm>
              <a:off x="24" y="445"/>
              <a:ext cx="725" cy="1685"/>
            </a:xfrm>
            <a:custGeom>
              <a:avLst/>
              <a:gdLst>
                <a:gd name="T0" fmla="*/ 241 w 643"/>
                <a:gd name="T1" fmla="*/ 1408 h 1408"/>
                <a:gd name="T2" fmla="*/ 67 w 643"/>
                <a:gd name="T3" fmla="*/ 604 h 1408"/>
                <a:gd name="T4" fmla="*/ 643 w 643"/>
                <a:gd name="T5" fmla="*/ 0 h 1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3" h="1408">
                  <a:moveTo>
                    <a:pt x="241" y="1408"/>
                  </a:moveTo>
                  <a:cubicBezTo>
                    <a:pt x="120" y="1123"/>
                    <a:pt x="0" y="839"/>
                    <a:pt x="67" y="604"/>
                  </a:cubicBezTo>
                  <a:cubicBezTo>
                    <a:pt x="134" y="369"/>
                    <a:pt x="547" y="101"/>
                    <a:pt x="643" y="0"/>
                  </a:cubicBezTo>
                </a:path>
              </a:pathLst>
            </a:custGeom>
            <a:noFill/>
            <a:ln w="1587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76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2746426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Logical database modeling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74" y="1967277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63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Logical Database Modeling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Model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Integrity Constraints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Logical Database Modeling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858" y="2418874"/>
            <a:ext cx="105367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transforming conceptual data model into a logical data model - one that is consistent and compatible with a specific type of database technology.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modeling: understanding the organization - getting the right requirements.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design: creating stable database structures.</a:t>
            </a:r>
          </a:p>
        </p:txBody>
      </p:sp>
    </p:spTree>
    <p:extLst>
      <p:ext uri="{BB962C8B-B14F-4D97-AF65-F5344CB8AC3E}">
        <p14:creationId xmlns:p14="http://schemas.microsoft.com/office/powerpoint/2010/main" val="3610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Relational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858" y="2418874"/>
            <a:ext cx="10536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Relational Model?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most commonly used in contemporary database applications.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logical database design for the relational model apply to the other logical models as well.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introduced in 1970 by E. F. Codd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RDBMSs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the dominant technology for database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250325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858" y="2418874"/>
            <a:ext cx="10536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 model represents data in the form of relations (tables).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named, two-dimensional table of data.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(or table) consists of a set of named columns and an arbitrary number of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 rows.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relational database) is NOT the same as the word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E-R model)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notation: name of the relation is followed (in parentheses) by the names of the attributes in that relation.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004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58" y="1156079"/>
            <a:ext cx="9764182" cy="4090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97" y="5413377"/>
            <a:ext cx="7913344" cy="1010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8765" y="623899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notation of a relation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858" y="2418874"/>
            <a:ext cx="10536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has a unique name.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entry at the intersection of each row and column is atomic (or single valued).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one value associated with each attribute on a specific row of a table; no multivalued attributes are allowed in a relation.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is unique; no two rows in a relation can be identical.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Relations or Tables</a:t>
            </a:r>
          </a:p>
        </p:txBody>
      </p:sp>
    </p:spTree>
    <p:extLst>
      <p:ext uri="{BB962C8B-B14F-4D97-AF65-F5344CB8AC3E}">
        <p14:creationId xmlns:p14="http://schemas.microsoft.com/office/powerpoint/2010/main" val="14174364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279</TotalTime>
  <Words>715</Words>
  <Application>Microsoft Office PowerPoint</Application>
  <PresentationFormat>Custom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PowerPoint Presentation</vt:lpstr>
      <vt:lpstr>Logical database modeling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Integrity Constraints</vt:lpstr>
      <vt:lpstr>PowerPoint Presentation</vt:lpstr>
      <vt:lpstr>Referential Integrity–rule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110</cp:revision>
  <dcterms:created xsi:type="dcterms:W3CDTF">2016-08-25T05:41:22Z</dcterms:created>
  <dcterms:modified xsi:type="dcterms:W3CDTF">2020-06-01T11:29:21Z</dcterms:modified>
</cp:coreProperties>
</file>