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9" r:id="rId2"/>
    <p:sldId id="258" r:id="rId3"/>
    <p:sldId id="288" r:id="rId4"/>
    <p:sldId id="264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2B335-0BB9-4DC4-8723-0D5284AE3916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8F84-D1B7-4DE5-8F32-C916319DA0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46609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5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316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66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3092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20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9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6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8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3513E5-07B4-4092-82ED-4FCE4F7207FD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B34E0F-34E2-4239-BF6E-C65BEC69F8A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0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millah - na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7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6376" y="6596390"/>
            <a:ext cx="36856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solidFill>
                  <a:srgbClr val="F8F8F8"/>
                </a:solidFill>
              </a:rPr>
              <a:t>https://sahibulsaif.wordpress.com/wisdom/bismillah-nature/</a:t>
            </a:r>
          </a:p>
        </p:txBody>
      </p:sp>
    </p:spTree>
    <p:extLst>
      <p:ext uri="{BB962C8B-B14F-4D97-AF65-F5344CB8AC3E}">
        <p14:creationId xmlns:p14="http://schemas.microsoft.com/office/powerpoint/2010/main" val="29716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7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857" y="2558831"/>
            <a:ext cx="726598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8" name="Text Box 8"/>
          <p:cNvSpPr txBox="1">
            <a:spLocks noChangeArrowheads="1"/>
          </p:cNvSpPr>
          <p:nvPr/>
        </p:nvSpPr>
        <p:spPr bwMode="auto">
          <a:xfrm>
            <a:off x="3700323" y="1089933"/>
            <a:ext cx="48750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 weak entity</a:t>
            </a:r>
          </a:p>
          <a:p>
            <a:pPr algn="ctr"/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Weak entity DEPENDENT</a:t>
            </a:r>
          </a:p>
        </p:txBody>
      </p:sp>
    </p:spTree>
    <p:extLst>
      <p:ext uri="{BB962C8B-B14F-4D97-AF65-F5344CB8AC3E}">
        <p14:creationId xmlns:p14="http://schemas.microsoft.com/office/powerpoint/2010/main" val="16484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1" name="Picture 11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54" y="2340098"/>
            <a:ext cx="8066087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696516" y="4375273"/>
            <a:ext cx="1643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8662" name="Group 6"/>
          <p:cNvGrpSpPr>
            <a:grpSpLocks/>
          </p:cNvGrpSpPr>
          <p:nvPr/>
        </p:nvGrpSpPr>
        <p:grpSpPr bwMode="auto">
          <a:xfrm>
            <a:off x="2486465" y="5732585"/>
            <a:ext cx="5181600" cy="701675"/>
            <a:chOff x="528" y="3360"/>
            <a:chExt cx="3264" cy="442"/>
          </a:xfrm>
        </p:grpSpPr>
        <p:sp>
          <p:nvSpPr>
            <p:cNvPr id="196616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196617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6615" name="Text Box 10"/>
          <p:cNvSpPr txBox="1">
            <a:spLocks noChangeArrowheads="1"/>
          </p:cNvSpPr>
          <p:nvPr/>
        </p:nvSpPr>
        <p:spPr bwMode="auto">
          <a:xfrm>
            <a:off x="3376474" y="878933"/>
            <a:ext cx="58320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 weak entity (cont.)</a:t>
            </a:r>
          </a:p>
          <a:p>
            <a:pPr algn="ctr"/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Relations resulting from weak entity</a:t>
            </a:r>
          </a:p>
        </p:txBody>
      </p:sp>
    </p:spTree>
    <p:extLst>
      <p:ext uri="{BB962C8B-B14F-4D97-AF65-F5344CB8AC3E}">
        <p14:creationId xmlns:p14="http://schemas.microsoft.com/office/powerpoint/2010/main" val="30150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42536" y="842352"/>
            <a:ext cx="11029950" cy="1014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0860" y="2277899"/>
            <a:ext cx="11029950" cy="36782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Binary Relationships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– Primary key on the mandatory side becomes a foreign key on the optional side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 – Primary key on the one side becomes a foreign key on the many side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– Create a </a:t>
            </a:r>
            <a:r>
              <a:rPr 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relation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the primary keys of the two entities as its primary key</a:t>
            </a:r>
          </a:p>
        </p:txBody>
      </p:sp>
    </p:spTree>
    <p:extLst>
      <p:ext uri="{BB962C8B-B14F-4D97-AF65-F5344CB8AC3E}">
        <p14:creationId xmlns:p14="http://schemas.microsoft.com/office/powerpoint/2010/main" val="166243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9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53" y="1698650"/>
            <a:ext cx="7773988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0" name="Text Box 2"/>
          <p:cNvSpPr txBox="1">
            <a:spLocks noChangeArrowheads="1"/>
          </p:cNvSpPr>
          <p:nvPr/>
        </p:nvSpPr>
        <p:spPr bwMode="auto">
          <a:xfrm>
            <a:off x="3724595" y="723924"/>
            <a:ext cx="5509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 1:M relationship</a:t>
            </a:r>
          </a:p>
        </p:txBody>
      </p:sp>
      <p:sp>
        <p:nvSpPr>
          <p:cNvPr id="198661" name="Text Box 3"/>
          <p:cNvSpPr txBox="1">
            <a:spLocks noChangeArrowheads="1"/>
          </p:cNvSpPr>
          <p:nvPr/>
        </p:nvSpPr>
        <p:spPr bwMode="auto">
          <a:xfrm>
            <a:off x="3316464" y="1208392"/>
            <a:ext cx="6195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Relationship between customers and orders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5031716" y="2711476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990000"/>
                </a:solidFill>
                <a:latin typeface="Times New Roman" panose="02020603050405020304" pitchFamily="18" charset="0"/>
              </a:rPr>
              <a:t>Note the mandatory one</a:t>
            </a:r>
          </a:p>
        </p:txBody>
      </p:sp>
      <p:grpSp>
        <p:nvGrpSpPr>
          <p:cNvPr id="200715" name="Group 11"/>
          <p:cNvGrpSpPr>
            <a:grpSpLocks/>
          </p:cNvGrpSpPr>
          <p:nvPr/>
        </p:nvGrpSpPr>
        <p:grpSpPr bwMode="auto">
          <a:xfrm>
            <a:off x="2531403" y="3362350"/>
            <a:ext cx="7766050" cy="3198813"/>
            <a:chOff x="608" y="1871"/>
            <a:chExt cx="4892" cy="2015"/>
          </a:xfrm>
        </p:grpSpPr>
        <p:sp>
          <p:nvSpPr>
            <p:cNvPr id="198666" name="Text Box 7"/>
            <p:cNvSpPr txBox="1">
              <a:spLocks noChangeArrowheads="1"/>
            </p:cNvSpPr>
            <p:nvPr/>
          </p:nvSpPr>
          <p:spPr bwMode="auto">
            <a:xfrm>
              <a:off x="1938" y="1871"/>
              <a:ext cx="22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Mapping the relationship</a:t>
              </a:r>
            </a:p>
          </p:txBody>
        </p:sp>
        <p:pic>
          <p:nvPicPr>
            <p:cNvPr id="198667" name="Picture 8" descr="CAP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2181"/>
              <a:ext cx="4892" cy="1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5688941" y="6237313"/>
            <a:ext cx="1643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990000"/>
                </a:solidFill>
                <a:latin typeface="Times New Roman" panose="02020603050405020304" pitchFamily="18" charset="0"/>
              </a:rPr>
              <a:t>Foreign key</a:t>
            </a:r>
            <a:endParaRPr lang="en-US" altLang="en-US" sz="2000" i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utoUpdateAnimBg="0"/>
      <p:bldP spid="2007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559785" y="833511"/>
            <a:ext cx="5732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M:N relationship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358271" y="1417711"/>
            <a:ext cx="4174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Completes relationship (M:N)</a:t>
            </a:r>
          </a:p>
        </p:txBody>
      </p:sp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2085096" y="5481711"/>
            <a:ext cx="8356600" cy="990600"/>
            <a:chOff x="336" y="3312"/>
            <a:chExt cx="5264" cy="624"/>
          </a:xfrm>
        </p:grpSpPr>
        <p:sp>
          <p:nvSpPr>
            <p:cNvPr id="199687" name="Text Box 6"/>
            <p:cNvSpPr txBox="1">
              <a:spLocks noChangeArrowheads="1"/>
            </p:cNvSpPr>
            <p:nvPr/>
          </p:nvSpPr>
          <p:spPr bwMode="auto">
            <a:xfrm>
              <a:off x="336" y="3648"/>
              <a:ext cx="5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The </a:t>
              </a:r>
              <a:r>
                <a:rPr lang="en-US" altLang="en-US" sz="2400" i="1">
                  <a:solidFill>
                    <a:srgbClr val="990000"/>
                  </a:solidFill>
                  <a:latin typeface="Times New Roman" panose="02020603050405020304" pitchFamily="18" charset="0"/>
                </a:rPr>
                <a:t>Completes</a:t>
              </a:r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 relationship will need to become a separate relation</a:t>
              </a:r>
            </a:p>
          </p:txBody>
        </p:sp>
        <p:sp>
          <p:nvSpPr>
            <p:cNvPr id="199688" name="Line 7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99686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897" y="1951111"/>
            <a:ext cx="8113713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5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14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2242724"/>
            <a:ext cx="8107363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708" name="Text Box 3"/>
          <p:cNvSpPr txBox="1">
            <a:spLocks noChangeArrowheads="1"/>
          </p:cNvSpPr>
          <p:nvPr/>
        </p:nvSpPr>
        <p:spPr bwMode="auto">
          <a:xfrm>
            <a:off x="1524000" y="-456027"/>
            <a:ext cx="184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600">
              <a:latin typeface="Times New Roman" panose="02020603050405020304" pitchFamily="18" charset="0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8272463" y="4244562"/>
            <a:ext cx="16430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imes New Roman" panose="02020603050405020304" pitchFamily="18" charset="0"/>
              </a:rPr>
              <a:t>New </a:t>
            </a:r>
            <a:r>
              <a:rPr lang="en-US" altLang="en-US" sz="2400" i="1">
                <a:solidFill>
                  <a:srgbClr val="990000"/>
                </a:solidFill>
                <a:latin typeface="Times New Roman" panose="02020603050405020304" pitchFamily="18" charset="0"/>
              </a:rPr>
              <a:t>intersection relation</a:t>
            </a:r>
          </a:p>
        </p:txBody>
      </p:sp>
      <p:grpSp>
        <p:nvGrpSpPr>
          <p:cNvPr id="203782" name="Group 6"/>
          <p:cNvGrpSpPr>
            <a:grpSpLocks/>
          </p:cNvGrpSpPr>
          <p:nvPr/>
        </p:nvGrpSpPr>
        <p:grpSpPr bwMode="auto">
          <a:xfrm>
            <a:off x="2781301" y="4273137"/>
            <a:ext cx="4310063" cy="930275"/>
            <a:chOff x="720" y="2256"/>
            <a:chExt cx="2715" cy="586"/>
          </a:xfrm>
        </p:grpSpPr>
        <p:sp>
          <p:nvSpPr>
            <p:cNvPr id="200716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  <p:sp>
          <p:nvSpPr>
            <p:cNvPr id="200717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</a:t>
              </a:r>
            </a:p>
          </p:txBody>
        </p:sp>
      </p:grpSp>
      <p:grpSp>
        <p:nvGrpSpPr>
          <p:cNvPr id="203785" name="Group 9"/>
          <p:cNvGrpSpPr>
            <a:grpSpLocks/>
          </p:cNvGrpSpPr>
          <p:nvPr/>
        </p:nvGrpSpPr>
        <p:grpSpPr bwMode="auto">
          <a:xfrm>
            <a:off x="4114800" y="3268248"/>
            <a:ext cx="2971800" cy="609600"/>
            <a:chOff x="1632" y="1632"/>
            <a:chExt cx="1872" cy="384"/>
          </a:xfrm>
        </p:grpSpPr>
        <p:sp>
          <p:nvSpPr>
            <p:cNvPr id="200714" name="Text Box 10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rgbClr val="990000"/>
                  </a:solidFill>
                  <a:latin typeface="Times New Roman" panose="02020603050405020304" pitchFamily="18" charset="0"/>
                </a:rPr>
                <a:t>Composite primary key</a:t>
              </a:r>
            </a:p>
          </p:txBody>
        </p:sp>
        <p:sp>
          <p:nvSpPr>
            <p:cNvPr id="200715" name="AutoShape 11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0712" name="Text Box 12"/>
          <p:cNvSpPr txBox="1">
            <a:spLocks noChangeArrowheads="1"/>
          </p:cNvSpPr>
          <p:nvPr/>
        </p:nvSpPr>
        <p:spPr bwMode="auto">
          <a:xfrm>
            <a:off x="2900400" y="763173"/>
            <a:ext cx="66896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an M:N relationship (cont.)</a:t>
            </a:r>
          </a:p>
        </p:txBody>
      </p:sp>
      <p:sp>
        <p:nvSpPr>
          <p:cNvPr id="200713" name="Text Box 13"/>
          <p:cNvSpPr txBox="1">
            <a:spLocks noChangeArrowheads="1"/>
          </p:cNvSpPr>
          <p:nvPr/>
        </p:nvSpPr>
        <p:spPr bwMode="auto">
          <a:xfrm>
            <a:off x="3302001" y="1347373"/>
            <a:ext cx="3490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Three resulting relations</a:t>
            </a:r>
          </a:p>
        </p:txBody>
      </p:sp>
    </p:spTree>
    <p:extLst>
      <p:ext uri="{BB962C8B-B14F-4D97-AF65-F5344CB8AC3E}">
        <p14:creationId xmlns:p14="http://schemas.microsoft.com/office/powerpoint/2010/main" val="44416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5"/>
          <p:cNvSpPr txBox="1">
            <a:spLocks noChangeArrowheads="1"/>
          </p:cNvSpPr>
          <p:nvPr/>
        </p:nvSpPr>
        <p:spPr bwMode="auto">
          <a:xfrm>
            <a:off x="3184838" y="1002323"/>
            <a:ext cx="6349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 binary 1:1 relationship</a:t>
            </a:r>
          </a:p>
        </p:txBody>
      </p:sp>
      <p:sp>
        <p:nvSpPr>
          <p:cNvPr id="201732" name="Text Box 6"/>
          <p:cNvSpPr txBox="1">
            <a:spLocks noChangeArrowheads="1"/>
          </p:cNvSpPr>
          <p:nvPr/>
        </p:nvSpPr>
        <p:spPr bwMode="auto">
          <a:xfrm>
            <a:off x="3287932" y="1586523"/>
            <a:ext cx="3935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In_charge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relationship (1:1)</a:t>
            </a:r>
          </a:p>
        </p:txBody>
      </p:sp>
      <p:pic>
        <p:nvPicPr>
          <p:cNvPr id="201733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58" y="2562837"/>
            <a:ext cx="7096125" cy="284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08" name="Group 8"/>
          <p:cNvGrpSpPr>
            <a:grpSpLocks/>
          </p:cNvGrpSpPr>
          <p:nvPr/>
        </p:nvGrpSpPr>
        <p:grpSpPr bwMode="auto">
          <a:xfrm>
            <a:off x="3143471" y="5179036"/>
            <a:ext cx="6465887" cy="990600"/>
            <a:chOff x="336" y="3312"/>
            <a:chExt cx="4073" cy="624"/>
          </a:xfrm>
        </p:grpSpPr>
        <p:sp>
          <p:nvSpPr>
            <p:cNvPr id="201735" name="Text Box 9"/>
            <p:cNvSpPr txBox="1">
              <a:spLocks noChangeArrowheads="1"/>
            </p:cNvSpPr>
            <p:nvPr/>
          </p:nvSpPr>
          <p:spPr bwMode="auto">
            <a:xfrm>
              <a:off x="336" y="3648"/>
              <a:ext cx="40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990000"/>
                  </a:solidFill>
                  <a:latin typeface="Times New Roman" panose="02020603050405020304" pitchFamily="18" charset="0"/>
                </a:rPr>
                <a:t>Often in 1:1 relationships, one direction is optional.</a:t>
              </a:r>
            </a:p>
          </p:txBody>
        </p:sp>
        <p:sp>
          <p:nvSpPr>
            <p:cNvPr id="201736" name="Line 10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752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2"/>
          <p:cNvSpPr txBox="1">
            <a:spLocks noChangeArrowheads="1"/>
          </p:cNvSpPr>
          <p:nvPr/>
        </p:nvSpPr>
        <p:spPr bwMode="auto">
          <a:xfrm>
            <a:off x="2675158" y="1520727"/>
            <a:ext cx="2720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Resulting relations</a:t>
            </a:r>
          </a:p>
        </p:txBody>
      </p:sp>
      <p:sp>
        <p:nvSpPr>
          <p:cNvPr id="202756" name="Text Box 5"/>
          <p:cNvSpPr txBox="1">
            <a:spLocks noChangeArrowheads="1"/>
          </p:cNvSpPr>
          <p:nvPr/>
        </p:nvSpPr>
        <p:spPr bwMode="auto">
          <a:xfrm>
            <a:off x="2524572" y="946052"/>
            <a:ext cx="7306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Example of mapping a binary 1:1 relationship (cont.)</a:t>
            </a:r>
          </a:p>
        </p:txBody>
      </p:sp>
      <p:pic>
        <p:nvPicPr>
          <p:cNvPr id="202757" name="Picture 6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58" y="2247802"/>
            <a:ext cx="785812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831" name="Group 7"/>
          <p:cNvGrpSpPr>
            <a:grpSpLocks/>
          </p:cNvGrpSpPr>
          <p:nvPr/>
        </p:nvGrpSpPr>
        <p:grpSpPr bwMode="auto">
          <a:xfrm>
            <a:off x="3143471" y="5122768"/>
            <a:ext cx="6656387" cy="1363663"/>
            <a:chOff x="336" y="3312"/>
            <a:chExt cx="4193" cy="859"/>
          </a:xfrm>
        </p:grpSpPr>
        <p:sp>
          <p:nvSpPr>
            <p:cNvPr id="202759" name="Text Box 8"/>
            <p:cNvSpPr txBox="1">
              <a:spLocks noChangeArrowheads="1"/>
            </p:cNvSpPr>
            <p:nvPr/>
          </p:nvSpPr>
          <p:spPr bwMode="auto">
            <a:xfrm>
              <a:off x="336" y="3648"/>
              <a:ext cx="419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Foreign key goes in the relation on the optional side,</a:t>
              </a:r>
            </a:p>
            <a:p>
              <a:pPr eaLnBrk="1" hangingPunct="1"/>
              <a:r>
                <a:rPr lang="en-US" altLang="en-US" sz="2400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Matching the primary key on the mandatory side</a:t>
              </a:r>
            </a:p>
          </p:txBody>
        </p:sp>
        <p:sp>
          <p:nvSpPr>
            <p:cNvPr id="202760" name="Line 9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44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1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491663" y="6604084"/>
            <a:ext cx="270033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050" dirty="0"/>
              <a:t>http://www.thomasformo.com/category/qa/</a:t>
            </a:r>
          </a:p>
        </p:txBody>
      </p:sp>
    </p:spTree>
    <p:extLst>
      <p:ext uri="{BB962C8B-B14F-4D97-AF65-F5344CB8AC3E}">
        <p14:creationId xmlns:p14="http://schemas.microsoft.com/office/powerpoint/2010/main" val="16404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721" y="2539949"/>
            <a:ext cx="10058400" cy="12573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Transforming er to relational model</a:t>
            </a:r>
            <a:endParaRPr lang="en-GB" sz="4000" i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905" y="1245883"/>
            <a:ext cx="11029615" cy="60055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CSC271 – DATABASE SYSTEMS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80" y="2114762"/>
            <a:ext cx="11029615" cy="1497507"/>
          </a:xfrm>
        </p:spPr>
        <p:txBody>
          <a:bodyPr/>
          <a:lstStyle/>
          <a:p>
            <a:pPr algn="ctr"/>
            <a:r>
              <a:rPr lang="en-US" dirty="0" smtClean="0"/>
              <a:t>Previous Lecture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31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847661" y="993698"/>
            <a:ext cx="8401429" cy="81915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Today’s Lecture</a:t>
            </a:r>
            <a:endParaRPr lang="en-GB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19250" y="2418874"/>
            <a:ext cx="8629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lecture, you will learn:</a:t>
            </a:r>
          </a:p>
          <a:p>
            <a:pPr marL="285750" lvl="0" indent="-285750" algn="just"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 of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Normal Entities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Weak Entities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 Relationships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4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4419" y="614199"/>
            <a:ext cx="11029950" cy="101441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Transforming EER Diagrams into Relations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710" y="1993737"/>
            <a:ext cx="10369550" cy="3962400"/>
          </a:xfrm>
        </p:spPr>
        <p:txBody>
          <a:bodyPr>
            <a:normAutofit/>
          </a:bodyPr>
          <a:lstStyle/>
          <a:p>
            <a:pPr marL="609600" indent="-609600"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Regular Entities to Relations </a:t>
            </a:r>
          </a:p>
          <a:p>
            <a:pPr marL="990600" lvl="1" indent="-533400" algn="just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attributes: ER attributes map directly onto the relation</a:t>
            </a:r>
          </a:p>
          <a:p>
            <a:pPr marL="990600" lvl="1" indent="-533400" algn="just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attributes: Use only their simple, component attributes </a:t>
            </a:r>
          </a:p>
          <a:p>
            <a:pPr marL="990600" lvl="1" indent="-533400" algn="just">
              <a:buFont typeface="Wingdings" panose="05000000000000000000" pitchFamily="2" charset="2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Multivalued Attribute – Becomes a separate relation with a foreign key taken from the superior entity</a:t>
            </a:r>
          </a:p>
        </p:txBody>
      </p:sp>
    </p:spTree>
    <p:extLst>
      <p:ext uri="{BB962C8B-B14F-4D97-AF65-F5344CB8AC3E}">
        <p14:creationId xmlns:p14="http://schemas.microsoft.com/office/powerpoint/2010/main" val="11537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Text Box 2"/>
          <p:cNvSpPr txBox="1">
            <a:spLocks noChangeArrowheads="1"/>
          </p:cNvSpPr>
          <p:nvPr/>
        </p:nvSpPr>
        <p:spPr bwMode="auto">
          <a:xfrm>
            <a:off x="1524000" y="1767400"/>
            <a:ext cx="259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990000"/>
                </a:solidFill>
                <a:latin typeface="Arial" panose="020B0604020202020204" pitchFamily="34" charset="0"/>
              </a:rPr>
              <a:t>CUSTOMER entity type with simple attributes</a:t>
            </a:r>
          </a:p>
        </p:txBody>
      </p:sp>
      <p:sp>
        <p:nvSpPr>
          <p:cNvPr id="191492" name="Text Box 3"/>
          <p:cNvSpPr txBox="1">
            <a:spLocks noChangeArrowheads="1"/>
          </p:cNvSpPr>
          <p:nvPr/>
        </p:nvSpPr>
        <p:spPr bwMode="auto">
          <a:xfrm>
            <a:off x="4443840" y="907145"/>
            <a:ext cx="3490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regular entity</a:t>
            </a:r>
          </a:p>
        </p:txBody>
      </p:sp>
      <p:sp>
        <p:nvSpPr>
          <p:cNvPr id="191493" name="Text Box 4"/>
          <p:cNvSpPr txBox="1">
            <a:spLocks noChangeArrowheads="1"/>
          </p:cNvSpPr>
          <p:nvPr/>
        </p:nvSpPr>
        <p:spPr bwMode="auto">
          <a:xfrm>
            <a:off x="2438401" y="4539175"/>
            <a:ext cx="3239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dirty="0">
                <a:solidFill>
                  <a:srgbClr val="990000"/>
                </a:solidFill>
                <a:latin typeface="Arial" panose="020B0604020202020204" pitchFamily="34" charset="0"/>
              </a:rPr>
              <a:t>CUSTOMER relation</a:t>
            </a:r>
          </a:p>
        </p:txBody>
      </p:sp>
      <p:pic>
        <p:nvPicPr>
          <p:cNvPr id="191494" name="Picture 7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46750"/>
            <a:ext cx="610393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5" name="Picture 8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5177351"/>
            <a:ext cx="6707188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9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5" name="Picture 8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21" y="4371390"/>
            <a:ext cx="766127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2516" name="Picture 7" descr="CA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71" y="1672639"/>
            <a:ext cx="7700963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7" name="Text Box 3"/>
          <p:cNvSpPr txBox="1">
            <a:spLocks noChangeArrowheads="1"/>
          </p:cNvSpPr>
          <p:nvPr/>
        </p:nvSpPr>
        <p:spPr bwMode="auto">
          <a:xfrm>
            <a:off x="2113670" y="1637714"/>
            <a:ext cx="2590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CUSTOMER entity type with composite attribute</a:t>
            </a:r>
          </a:p>
        </p:txBody>
      </p:sp>
      <p:sp>
        <p:nvSpPr>
          <p:cNvPr id="192518" name="Text Box 4"/>
          <p:cNvSpPr txBox="1">
            <a:spLocks noChangeArrowheads="1"/>
          </p:cNvSpPr>
          <p:nvPr/>
        </p:nvSpPr>
        <p:spPr bwMode="auto">
          <a:xfrm>
            <a:off x="3833360" y="789151"/>
            <a:ext cx="4310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 composite attribute</a:t>
            </a:r>
          </a:p>
        </p:txBody>
      </p:sp>
      <p:sp>
        <p:nvSpPr>
          <p:cNvPr id="192519" name="Text Box 6"/>
          <p:cNvSpPr txBox="1">
            <a:spLocks noChangeArrowheads="1"/>
          </p:cNvSpPr>
          <p:nvPr/>
        </p:nvSpPr>
        <p:spPr bwMode="auto">
          <a:xfrm>
            <a:off x="4322855" y="4463012"/>
            <a:ext cx="5674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990000"/>
                </a:solidFill>
                <a:latin typeface="Arial" panose="020B0604020202020204" pitchFamily="34" charset="0"/>
              </a:rPr>
              <a:t>CUSTOMER relation with address detail</a:t>
            </a:r>
          </a:p>
        </p:txBody>
      </p:sp>
    </p:spTree>
    <p:extLst>
      <p:ext uri="{BB962C8B-B14F-4D97-AF65-F5344CB8AC3E}">
        <p14:creationId xmlns:p14="http://schemas.microsoft.com/office/powerpoint/2010/main" val="22748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9" name="Picture 10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721" y="1158020"/>
            <a:ext cx="6862762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0" name="Text Box 3"/>
          <p:cNvSpPr txBox="1">
            <a:spLocks noChangeArrowheads="1"/>
          </p:cNvSpPr>
          <p:nvPr/>
        </p:nvSpPr>
        <p:spPr bwMode="auto">
          <a:xfrm>
            <a:off x="2042772" y="681770"/>
            <a:ext cx="6348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Mapping an entity with a multivalued attribute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1882433" y="6253131"/>
            <a:ext cx="896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One–to–many relationship between original entity and new relation</a:t>
            </a:r>
          </a:p>
        </p:txBody>
      </p: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1901483" y="3563076"/>
            <a:ext cx="8866188" cy="2652713"/>
            <a:chOff x="96" y="1890"/>
            <a:chExt cx="5585" cy="1671"/>
          </a:xfrm>
        </p:grpSpPr>
        <p:pic>
          <p:nvPicPr>
            <p:cNvPr id="193544" name="Picture 11" descr="CAP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2208"/>
              <a:ext cx="4342" cy="1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3545" name="Text Box 8"/>
            <p:cNvSpPr txBox="1">
              <a:spLocks noChangeArrowheads="1"/>
            </p:cNvSpPr>
            <p:nvPr/>
          </p:nvSpPr>
          <p:spPr bwMode="auto">
            <a:xfrm>
              <a:off x="96" y="1890"/>
              <a:ext cx="55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Multivalued attribute becomes a separate relation with foreign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91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62050" y="856420"/>
            <a:ext cx="11029950" cy="1014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anose="020F0704030504030204" pitchFamily="34" charset="0"/>
              </a:rPr>
              <a:t>Transforming EER Diagrams into Relations (cont.)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452" y="2550965"/>
            <a:ext cx="11029950" cy="36782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t">
            <a:normAutofit/>
          </a:bodyPr>
          <a:lstStyle/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Weak Entities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 a separate relation with a foreign key taken from the superior entity</a:t>
            </a:r>
          </a:p>
          <a:p>
            <a:pPr lvl="1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composed of:</a:t>
            </a:r>
          </a:p>
          <a:p>
            <a:pPr lvl="2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identifier of weak entity</a:t>
            </a:r>
          </a:p>
          <a:p>
            <a:pPr lvl="2" algn="just"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of identifying relation (strong entity)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076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1725</TotalTime>
  <Words>383</Words>
  <Application>Microsoft Office PowerPoint</Application>
  <PresentationFormat>Custom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</vt:lpstr>
      <vt:lpstr>PowerPoint Presentation</vt:lpstr>
      <vt:lpstr>Transforming er to relational model</vt:lpstr>
      <vt:lpstr>Previous Lecture Overview</vt:lpstr>
      <vt:lpstr>PowerPoint Presentation</vt:lpstr>
      <vt:lpstr>Transforming EER Diagrams into Relations</vt:lpstr>
      <vt:lpstr>PowerPoint Presentation</vt:lpstr>
      <vt:lpstr>PowerPoint Presentation</vt:lpstr>
      <vt:lpstr>PowerPoint Presentation</vt:lpstr>
      <vt:lpstr>Transforming EER Diagrams into Relations (cont.)</vt:lpstr>
      <vt:lpstr>PowerPoint Presentation</vt:lpstr>
      <vt:lpstr>PowerPoint Presentation</vt:lpstr>
      <vt:lpstr>Transforming EER Diagrams into Relations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Saqib Ejaz Awan</dc:creator>
  <cp:lastModifiedBy>Ayesha</cp:lastModifiedBy>
  <cp:revision>87</cp:revision>
  <dcterms:created xsi:type="dcterms:W3CDTF">2016-08-25T05:41:22Z</dcterms:created>
  <dcterms:modified xsi:type="dcterms:W3CDTF">2020-10-26T08:22:24Z</dcterms:modified>
</cp:coreProperties>
</file>