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9" r:id="rId2"/>
    <p:sldId id="258" r:id="rId3"/>
    <p:sldId id="290" r:id="rId4"/>
    <p:sldId id="264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rgbClr val="F8F8F8"/>
                </a:solidFill>
              </a:rPr>
              <a:t>https://sahibulsaif.wordpress.com/wisdom/bismillah-nature/</a:t>
            </a: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010" y="870487"/>
            <a:ext cx="11029950" cy="10144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anose="020F0704030504030204" pitchFamily="34" charset="0"/>
              </a:rPr>
              <a:t>Transforming EER Diagrams into Relations (cont.)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1010" y="2452224"/>
            <a:ext cx="10466362" cy="37941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Mapping Unary Relationships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One-to-Many – Recursive foreign key in the same relation</a:t>
            </a:r>
          </a:p>
          <a:p>
            <a:pPr lvl="1" algn="just"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– Two relations:</a:t>
            </a:r>
          </a:p>
          <a:p>
            <a:pPr lvl="2" algn="just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 the entity type</a:t>
            </a:r>
          </a:p>
          <a:p>
            <a:pPr lvl="2" algn="just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 an associative relation in which the primary key has two attributes, both taken from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400738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3" name="Picture 8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38" y="5076948"/>
            <a:ext cx="6438900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24" name="Picture 7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913" y="2009899"/>
            <a:ext cx="6019800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5" name="Text Box 4"/>
          <p:cNvSpPr txBox="1">
            <a:spLocks noChangeArrowheads="1"/>
          </p:cNvSpPr>
          <p:nvPr/>
        </p:nvSpPr>
        <p:spPr bwMode="auto">
          <a:xfrm>
            <a:off x="3911444" y="929955"/>
            <a:ext cx="4706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Mapping a unary 1:N relationship</a:t>
            </a:r>
          </a:p>
        </p:txBody>
      </p:sp>
      <p:sp>
        <p:nvSpPr>
          <p:cNvPr id="209926" name="Text Box 5"/>
          <p:cNvSpPr txBox="1">
            <a:spLocks noChangeArrowheads="1"/>
          </p:cNvSpPr>
          <p:nvPr/>
        </p:nvSpPr>
        <p:spPr bwMode="auto">
          <a:xfrm>
            <a:off x="1422324" y="2506647"/>
            <a:ext cx="1832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990000"/>
                </a:solidFill>
                <a:latin typeface="Times New Roman" panose="02020603050405020304" pitchFamily="18" charset="0"/>
              </a:rPr>
              <a:t>EMPLOYEE entity with unary relationship</a:t>
            </a:r>
          </a:p>
        </p:txBody>
      </p:sp>
      <p:sp>
        <p:nvSpPr>
          <p:cNvPr id="209927" name="Text Box 6"/>
          <p:cNvSpPr txBox="1">
            <a:spLocks noChangeArrowheads="1"/>
          </p:cNvSpPr>
          <p:nvPr/>
        </p:nvSpPr>
        <p:spPr bwMode="auto">
          <a:xfrm>
            <a:off x="1778538" y="5288075"/>
            <a:ext cx="152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990000"/>
                </a:solidFill>
                <a:latin typeface="Times New Roman" panose="02020603050405020304" pitchFamily="18" charset="0"/>
              </a:rPr>
              <a:t>EMPLOYEE relation with recursive foreign key</a:t>
            </a:r>
          </a:p>
        </p:txBody>
      </p:sp>
    </p:spTree>
    <p:extLst>
      <p:ext uri="{BB962C8B-B14F-4D97-AF65-F5344CB8AC3E}">
        <p14:creationId xmlns:p14="http://schemas.microsoft.com/office/powerpoint/2010/main" val="6642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3743633" y="846274"/>
            <a:ext cx="4791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Mapping a unary M:N relationship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6753225" y="1749426"/>
            <a:ext cx="2667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Bill-of-materials relationships (M:N)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981325" y="4826001"/>
            <a:ext cx="190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ITEM and COMPONENT relations</a:t>
            </a:r>
          </a:p>
        </p:txBody>
      </p:sp>
      <p:pic>
        <p:nvPicPr>
          <p:cNvPr id="210950" name="Picture 7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4" y="1420812"/>
            <a:ext cx="4708525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51" name="Picture 8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4298950"/>
            <a:ext cx="4789488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2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6603" y="518795"/>
            <a:ext cx="11029950" cy="101441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Transforming EER Diagrams into Relations (cont.)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1182" y="2631391"/>
            <a:ext cx="11029950" cy="36782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Ternary (and n-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Relationships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relation for each entity and one for the associative entity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entity has foreign keys to each entity in the relationship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2"/>
          <p:cNvSpPr txBox="1">
            <a:spLocks noChangeArrowheads="1"/>
          </p:cNvSpPr>
          <p:nvPr/>
        </p:nvSpPr>
        <p:spPr bwMode="auto">
          <a:xfrm>
            <a:off x="3877117" y="805089"/>
            <a:ext cx="4330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Mapping a ternary relationship</a:t>
            </a:r>
          </a:p>
        </p:txBody>
      </p:sp>
      <p:sp>
        <p:nvSpPr>
          <p:cNvPr id="212996" name="Text Box 3"/>
          <p:cNvSpPr txBox="1">
            <a:spLocks noChangeArrowheads="1"/>
          </p:cNvSpPr>
          <p:nvPr/>
        </p:nvSpPr>
        <p:spPr bwMode="auto">
          <a:xfrm>
            <a:off x="1636335" y="1466574"/>
            <a:ext cx="95738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PATIENT TREATMENT Ternary relationship with associative entity</a:t>
            </a:r>
          </a:p>
        </p:txBody>
      </p:sp>
      <p:pic>
        <p:nvPicPr>
          <p:cNvPr id="212997" name="Picture 5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754" y="2276940"/>
            <a:ext cx="76803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1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Text Box 2"/>
          <p:cNvSpPr txBox="1">
            <a:spLocks noChangeArrowheads="1"/>
          </p:cNvSpPr>
          <p:nvPr/>
        </p:nvSpPr>
        <p:spPr bwMode="auto">
          <a:xfrm>
            <a:off x="2436733" y="1459295"/>
            <a:ext cx="7855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Mapping the ternary relationship PATIENT TREATMENT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026794" y="4867077"/>
            <a:ext cx="15462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Remember that the primary key MUST be unique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3720994" y="862300"/>
            <a:ext cx="5287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Mapping a ternary relationship (cont.)</a:t>
            </a:r>
          </a:p>
        </p:txBody>
      </p:sp>
      <p:pic>
        <p:nvPicPr>
          <p:cNvPr id="214022" name="Picture 6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71" y="2304586"/>
            <a:ext cx="80168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3435570" y="4714678"/>
            <a:ext cx="19240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This is why treatment date and time are included in the composite primary key</a:t>
            </a: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5402482" y="4971988"/>
            <a:ext cx="21375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But this makes a very cumbersome key…</a:t>
            </a: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7936131" y="5025562"/>
            <a:ext cx="235614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It would be better to create a surrogate key like Treatment#</a:t>
            </a:r>
          </a:p>
        </p:txBody>
      </p:sp>
    </p:spTree>
    <p:extLst>
      <p:ext uri="{BB962C8B-B14F-4D97-AF65-F5344CB8AC3E}">
        <p14:creationId xmlns:p14="http://schemas.microsoft.com/office/powerpoint/2010/main" val="35030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7" grpId="0"/>
      <p:bldP spid="2150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6941" y="391401"/>
            <a:ext cx="1081805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Transforming EER Diagrams into Relations (cont.)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6941" y="2374737"/>
            <a:ext cx="10564837" cy="3581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Supertype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/Subtype Relationships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relation for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for each subtype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Supertype attributes (including identifier and subtype discriminator) go into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Subtype attributes go into each subtype; primary key of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 also becomes primary key of subtype relation</a:t>
            </a:r>
          </a:p>
        </p:txBody>
      </p:sp>
    </p:spTree>
    <p:extLst>
      <p:ext uri="{BB962C8B-B14F-4D97-AF65-F5344CB8AC3E}">
        <p14:creationId xmlns:p14="http://schemas.microsoft.com/office/powerpoint/2010/main" val="237707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Text Box 2"/>
          <p:cNvSpPr txBox="1">
            <a:spLocks noChangeArrowheads="1"/>
          </p:cNvSpPr>
          <p:nvPr/>
        </p:nvSpPr>
        <p:spPr bwMode="auto">
          <a:xfrm>
            <a:off x="3428170" y="9743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Supertype/Subtype relationships</a:t>
            </a:r>
          </a:p>
        </p:txBody>
      </p:sp>
      <p:pic>
        <p:nvPicPr>
          <p:cNvPr id="216068" name="Picture 4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83" y="1745127"/>
            <a:ext cx="7278687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9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1" name="Picture 6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81" y="2025454"/>
            <a:ext cx="7945437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092" name="Text Box 2"/>
          <p:cNvSpPr txBox="1">
            <a:spLocks noChangeArrowheads="1"/>
          </p:cNvSpPr>
          <p:nvPr/>
        </p:nvSpPr>
        <p:spPr bwMode="auto">
          <a:xfrm>
            <a:off x="1849267" y="536379"/>
            <a:ext cx="184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7093" name="Text Box 3"/>
          <p:cNvSpPr txBox="1">
            <a:spLocks noChangeArrowheads="1"/>
          </p:cNvSpPr>
          <p:nvPr/>
        </p:nvSpPr>
        <p:spPr bwMode="auto">
          <a:xfrm>
            <a:off x="2639480" y="1165980"/>
            <a:ext cx="7428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Mapping Supertype/subtype relationships to relations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3346280" y="5557643"/>
            <a:ext cx="604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These are implemented as one-to-one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18531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4" y="909612"/>
            <a:ext cx="12097416" cy="50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7237" y="2539949"/>
            <a:ext cx="10585048" cy="1257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Transforming er/</a:t>
            </a:r>
            <a:r>
              <a:rPr lang="en-US" sz="4000" dirty="0" err="1"/>
              <a:t>EEr</a:t>
            </a:r>
            <a:r>
              <a:rPr lang="en-US" sz="4000" dirty="0"/>
              <a:t> to relational model</a:t>
            </a:r>
            <a:endParaRPr lang="en-GB" sz="4000" i="0" dirty="0"/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" y="1260187"/>
            <a:ext cx="12062614" cy="40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1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91663" y="6604084"/>
            <a:ext cx="27003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/>
              <a:t>http://www.thomasformo.com/category/qa/</a:t>
            </a:r>
          </a:p>
        </p:txBody>
      </p:sp>
    </p:spTree>
    <p:extLst>
      <p:ext uri="{BB962C8B-B14F-4D97-AF65-F5344CB8AC3E}">
        <p14:creationId xmlns:p14="http://schemas.microsoft.com/office/powerpoint/2010/main" val="16404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80" y="2114762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8629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lecture, you will learn:</a:t>
            </a:r>
          </a:p>
          <a:p>
            <a:pPr marL="530225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Associative Entities</a:t>
            </a:r>
          </a:p>
          <a:p>
            <a:pPr marL="530225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Unary Relationship</a:t>
            </a:r>
          </a:p>
          <a:p>
            <a:pPr marL="530225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Ternary Relationship</a:t>
            </a:r>
          </a:p>
          <a:p>
            <a:pPr marL="530225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Supertype/Subtype</a:t>
            </a: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1540" y="657062"/>
            <a:ext cx="11029950" cy="101441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Transforming EER Diagrams into Relations (cont.)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1540" y="2208213"/>
            <a:ext cx="10450512" cy="464978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Mapping Associative Entities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Identifier Not Assigned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Default primary key for the association relation is composed of the primary keys of the two entities (as in M:N relationship)</a:t>
            </a:r>
          </a:p>
          <a:p>
            <a:pPr lvl="2" algn="just">
              <a:lnSpc>
                <a:spcPct val="90000"/>
              </a:lnSpc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Identifier Assigned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natural and familiar to end-users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Default identifier may not be unique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6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Text Box 8"/>
          <p:cNvSpPr txBox="1">
            <a:spLocks noChangeArrowheads="1"/>
          </p:cNvSpPr>
          <p:nvPr/>
        </p:nvSpPr>
        <p:spPr bwMode="auto">
          <a:xfrm>
            <a:off x="3281619" y="1608733"/>
            <a:ext cx="5851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 of mapping an associative entity</a:t>
            </a:r>
          </a:p>
        </p:txBody>
      </p:sp>
      <p:sp>
        <p:nvSpPr>
          <p:cNvPr id="204804" name="Text Box 9"/>
          <p:cNvSpPr txBox="1">
            <a:spLocks noChangeArrowheads="1"/>
          </p:cNvSpPr>
          <p:nvPr/>
        </p:nvSpPr>
        <p:spPr bwMode="auto">
          <a:xfrm>
            <a:off x="4711497" y="2155466"/>
            <a:ext cx="2991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An associative entity</a:t>
            </a:r>
          </a:p>
        </p:txBody>
      </p:sp>
      <p:pic>
        <p:nvPicPr>
          <p:cNvPr id="204805" name="Picture 10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17" y="3597032"/>
            <a:ext cx="832008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1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53" y="2683705"/>
            <a:ext cx="7810500" cy="3009900"/>
          </a:xfrm>
          <a:prstGeom prst="rect">
            <a:avLst/>
          </a:prstGeom>
        </p:spPr>
      </p:pic>
      <p:sp>
        <p:nvSpPr>
          <p:cNvPr id="205827" name="Text Box 9"/>
          <p:cNvSpPr txBox="1">
            <a:spLocks noChangeArrowheads="1"/>
          </p:cNvSpPr>
          <p:nvPr/>
        </p:nvSpPr>
        <p:spPr bwMode="auto">
          <a:xfrm>
            <a:off x="2868210" y="952041"/>
            <a:ext cx="68082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 of mapping an associative entity (cont.)</a:t>
            </a:r>
          </a:p>
        </p:txBody>
      </p:sp>
      <p:sp>
        <p:nvSpPr>
          <p:cNvPr id="205828" name="Text Box 10"/>
          <p:cNvSpPr txBox="1">
            <a:spLocks noChangeArrowheads="1"/>
          </p:cNvSpPr>
          <p:nvPr/>
        </p:nvSpPr>
        <p:spPr bwMode="auto">
          <a:xfrm>
            <a:off x="4385236" y="1590366"/>
            <a:ext cx="34900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Three resulting relations</a:t>
            </a:r>
          </a:p>
        </p:txBody>
      </p:sp>
      <p:grpSp>
        <p:nvGrpSpPr>
          <p:cNvPr id="208916" name="Group 20"/>
          <p:cNvGrpSpPr>
            <a:grpSpLocks/>
          </p:cNvGrpSpPr>
          <p:nvPr/>
        </p:nvGrpSpPr>
        <p:grpSpPr bwMode="auto">
          <a:xfrm>
            <a:off x="2053978" y="3969169"/>
            <a:ext cx="7542212" cy="2695575"/>
            <a:chOff x="363" y="1966"/>
            <a:chExt cx="4751" cy="1698"/>
          </a:xfrm>
        </p:grpSpPr>
        <p:sp>
          <p:nvSpPr>
            <p:cNvPr id="205831" name="Text Box 16"/>
            <p:cNvSpPr txBox="1">
              <a:spLocks noChangeArrowheads="1"/>
            </p:cNvSpPr>
            <p:nvPr/>
          </p:nvSpPr>
          <p:spPr bwMode="auto">
            <a:xfrm>
              <a:off x="636" y="3414"/>
              <a:ext cx="44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Composite primary key formed from the two foreign keys</a:t>
              </a:r>
            </a:p>
          </p:txBody>
        </p:sp>
        <p:sp>
          <p:nvSpPr>
            <p:cNvPr id="205832" name="Rectangle 18"/>
            <p:cNvSpPr>
              <a:spLocks noChangeArrowheads="1"/>
            </p:cNvSpPr>
            <p:nvPr/>
          </p:nvSpPr>
          <p:spPr bwMode="auto">
            <a:xfrm>
              <a:off x="969" y="1966"/>
              <a:ext cx="1189" cy="356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833" name="Freeform 19"/>
            <p:cNvSpPr>
              <a:spLocks/>
            </p:cNvSpPr>
            <p:nvPr/>
          </p:nvSpPr>
          <p:spPr bwMode="auto">
            <a:xfrm>
              <a:off x="363" y="2231"/>
              <a:ext cx="579" cy="1298"/>
            </a:xfrm>
            <a:custGeom>
              <a:avLst/>
              <a:gdLst>
                <a:gd name="T0" fmla="*/ 560 w 579"/>
                <a:gd name="T1" fmla="*/ 1298 h 1298"/>
                <a:gd name="T2" fmla="*/ 3 w 579"/>
                <a:gd name="T3" fmla="*/ 347 h 1298"/>
                <a:gd name="T4" fmla="*/ 579 w 579"/>
                <a:gd name="T5" fmla="*/ 0 h 12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9" h="1298">
                  <a:moveTo>
                    <a:pt x="560" y="1298"/>
                  </a:moveTo>
                  <a:cubicBezTo>
                    <a:pt x="280" y="930"/>
                    <a:pt x="0" y="563"/>
                    <a:pt x="3" y="347"/>
                  </a:cubicBezTo>
                  <a:cubicBezTo>
                    <a:pt x="6" y="131"/>
                    <a:pt x="292" y="65"/>
                    <a:pt x="579" y="0"/>
                  </a:cubicBezTo>
                </a:path>
              </a:pathLst>
            </a:custGeom>
            <a:noFill/>
            <a:ln w="1270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840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5"/>
          <p:cNvSpPr txBox="1">
            <a:spLocks noChangeArrowheads="1"/>
          </p:cNvSpPr>
          <p:nvPr/>
        </p:nvSpPr>
        <p:spPr bwMode="auto">
          <a:xfrm>
            <a:off x="3139735" y="1419826"/>
            <a:ext cx="6484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 of mapping an associative entity with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an identifier</a:t>
            </a:r>
          </a:p>
        </p:txBody>
      </p:sp>
      <p:sp>
        <p:nvSpPr>
          <p:cNvPr id="206852" name="Text Box 6"/>
          <p:cNvSpPr txBox="1">
            <a:spLocks noChangeArrowheads="1"/>
          </p:cNvSpPr>
          <p:nvPr/>
        </p:nvSpPr>
        <p:spPr bwMode="auto">
          <a:xfrm>
            <a:off x="4282260" y="2411800"/>
            <a:ext cx="41994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SHIPMENT associative entity</a:t>
            </a:r>
          </a:p>
        </p:txBody>
      </p:sp>
      <p:pic>
        <p:nvPicPr>
          <p:cNvPr id="206853" name="Picture 7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96" y="3953243"/>
            <a:ext cx="7015162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3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Text Box 2"/>
          <p:cNvSpPr txBox="1">
            <a:spLocks noChangeArrowheads="1"/>
          </p:cNvSpPr>
          <p:nvPr/>
        </p:nvSpPr>
        <p:spPr bwMode="auto">
          <a:xfrm>
            <a:off x="3059091" y="824192"/>
            <a:ext cx="6484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 of mapping an associative entity with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an identifier (cont.)</a:t>
            </a:r>
          </a:p>
        </p:txBody>
      </p:sp>
      <p:sp>
        <p:nvSpPr>
          <p:cNvPr id="207876" name="Text Box 3"/>
          <p:cNvSpPr txBox="1">
            <a:spLocks noChangeArrowheads="1"/>
          </p:cNvSpPr>
          <p:nvPr/>
        </p:nvSpPr>
        <p:spPr bwMode="auto">
          <a:xfrm>
            <a:off x="4556295" y="1818887"/>
            <a:ext cx="34900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Three resulting relations</a:t>
            </a:r>
          </a:p>
        </p:txBody>
      </p:sp>
      <p:pic>
        <p:nvPicPr>
          <p:cNvPr id="207877" name="Picture 5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11" y="2806041"/>
            <a:ext cx="7337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353" y="4698905"/>
            <a:ext cx="15144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1722</TotalTime>
  <Words>402</Words>
  <Application>Microsoft Office PowerPoint</Application>
  <PresentationFormat>Custom</PresentationFormat>
  <Paragraphs>65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Dividend</vt:lpstr>
      <vt:lpstr>PowerPoint Presentation</vt:lpstr>
      <vt:lpstr>Transforming er/EEr to relational model</vt:lpstr>
      <vt:lpstr>Previous Lecture Overview</vt:lpstr>
      <vt:lpstr>PowerPoint Presentation</vt:lpstr>
      <vt:lpstr>Transforming EER Diagrams into Relations (cont.)</vt:lpstr>
      <vt:lpstr>PowerPoint Presentation</vt:lpstr>
      <vt:lpstr>PowerPoint Presentation</vt:lpstr>
      <vt:lpstr>PowerPoint Presentation</vt:lpstr>
      <vt:lpstr>PowerPoint Presentation</vt:lpstr>
      <vt:lpstr>Transforming EER Diagrams into Relations (cont.)</vt:lpstr>
      <vt:lpstr>PowerPoint Presentation</vt:lpstr>
      <vt:lpstr>PowerPoint Presentation</vt:lpstr>
      <vt:lpstr>Transforming EER Diagrams into Relations (cont.)</vt:lpstr>
      <vt:lpstr>PowerPoint Presentation</vt:lpstr>
      <vt:lpstr>PowerPoint Presentation</vt:lpstr>
      <vt:lpstr>Transforming EER Diagrams into Relations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83</cp:revision>
  <dcterms:created xsi:type="dcterms:W3CDTF">2016-08-25T05:41:22Z</dcterms:created>
  <dcterms:modified xsi:type="dcterms:W3CDTF">2020-06-04T12:00:43Z</dcterms:modified>
</cp:coreProperties>
</file>