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91" r:id="rId3"/>
    <p:sldId id="276" r:id="rId4"/>
    <p:sldId id="278" r:id="rId5"/>
    <p:sldId id="258" r:id="rId6"/>
    <p:sldId id="279" r:id="rId7"/>
    <p:sldId id="280" r:id="rId8"/>
    <p:sldId id="261" r:id="rId9"/>
    <p:sldId id="281" r:id="rId10"/>
    <p:sldId id="282" r:id="rId11"/>
    <p:sldId id="264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98329-7194-408B-BE13-96904BF0E3D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C9DA-8220-45BB-917D-912B8A477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9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586F08-9274-4C7A-BC0A-F342A4BFFE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pPr algn="r">
              <a:buClrTx/>
              <a:buFontTx/>
              <a:buNone/>
            </a:pPr>
            <a:fld id="{FBBB4465-80A2-40E7-A7FC-8F09D4FC2AA8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algn="r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0FAD05-7903-4289-882C-EF29B5ED54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pPr algn="r">
              <a:buClrTx/>
              <a:buFontTx/>
              <a:buNone/>
            </a:pPr>
            <a:fld id="{AA93F5B7-7EB6-4DF8-8D9F-ABE216F33BA1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algn="r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3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55FB7-ECCF-4D1C-8526-92F055B96BE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pPr algn="r">
              <a:buClrTx/>
              <a:buFontTx/>
              <a:buNone/>
            </a:pPr>
            <a:fld id="{0B77044C-2527-4386-84AB-4F8F70A5A75C}" type="slidenum">
              <a:rPr lang="en-US" altLang="en-US" sz="1200">
                <a:solidFill>
                  <a:srgbClr val="000000"/>
                </a:solidFill>
                <a:cs typeface="DejaVu Sans" charset="0"/>
              </a:rPr>
              <a:pPr algn="r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8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0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2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0764-BCBB-4C88-BE76-2A5DEE33B46A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CEF23C-380B-4B2F-AC7F-56E25519B67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5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3383" y="2540785"/>
            <a:ext cx="3784824" cy="859761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Relational algebra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68771" y="1393643"/>
            <a:ext cx="6314049" cy="66148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/>
              <a:t>CSC271 Database Systems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946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82054" y="3138557"/>
            <a:ext cx="49341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4000" dirty="0">
                <a:latin typeface="Symbol" panose="05050102010706020507" pitchFamily="18" charset="2"/>
              </a:rPr>
              <a:t>P</a:t>
            </a:r>
            <a:r>
              <a:rPr lang="en-US" altLang="en-US" sz="4000" dirty="0"/>
              <a:t> </a:t>
            </a:r>
            <a:r>
              <a:rPr lang="en-US" altLang="en-US" sz="4000" baseline="-25000" dirty="0" err="1"/>
              <a:t>Name,Salary</a:t>
            </a:r>
            <a:r>
              <a:rPr lang="en-US" altLang="en-US" sz="4000" dirty="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4038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xmlns="" val="151762300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340320954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3582758031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384923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212421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764164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9215323"/>
                  </a:ext>
                </a:extLst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/>
        </p:nvGraphicFramePr>
        <p:xfrm>
          <a:off x="5029200" y="4267200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xmlns="" val="103965305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3404558269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483208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519513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460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9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7410" y="2053390"/>
            <a:ext cx="11397915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altLang="en-US" sz="3200" dirty="0">
                <a:solidFill>
                  <a:srgbClr val="000000"/>
                </a:solidFill>
              </a:rPr>
              <a:t>Observations: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3200" dirty="0">
                <a:solidFill>
                  <a:srgbClr val="000000"/>
                </a:solidFill>
              </a:rPr>
              <a:t>There is only one </a:t>
            </a:r>
            <a:r>
              <a:rPr lang="en-US" altLang="en-US" sz="3200" i="1" dirty="0">
                <a:solidFill>
                  <a:srgbClr val="000000"/>
                </a:solidFill>
              </a:rPr>
              <a:t>input </a:t>
            </a:r>
            <a:r>
              <a:rPr lang="en-US" altLang="en-US" sz="3200" dirty="0">
                <a:solidFill>
                  <a:srgbClr val="000000"/>
                </a:solidFill>
              </a:rPr>
              <a:t>table.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3200" dirty="0">
                <a:solidFill>
                  <a:srgbClr val="000000"/>
                </a:solidFill>
              </a:rPr>
              <a:t>The schema of the answer table is the list of columns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3200" dirty="0">
                <a:solidFill>
                  <a:srgbClr val="000000"/>
                </a:solidFill>
              </a:rPr>
              <a:t>No duplication in the </a:t>
            </a:r>
            <a:r>
              <a:rPr lang="en-US" altLang="en-US" sz="3200" i="1" dirty="0">
                <a:solidFill>
                  <a:srgbClr val="000000"/>
                </a:solidFill>
              </a:rPr>
              <a:t>Answer </a:t>
            </a:r>
            <a:r>
              <a:rPr lang="en-US" altLang="en-US" sz="3200" dirty="0">
                <a:solidFill>
                  <a:srgbClr val="000000"/>
                </a:solidFill>
              </a:rPr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2383348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488" y="1062749"/>
            <a:ext cx="9603275" cy="1049235"/>
          </a:xfrm>
        </p:spPr>
        <p:txBody>
          <a:bodyPr/>
          <a:lstStyle/>
          <a:p>
            <a:r>
              <a:rPr lang="en-US" altLang="en-US" dirty="0"/>
              <a:t>Cartesian Product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Each tuple in R1 with each tuple in R2</a:t>
            </a:r>
          </a:p>
          <a:p>
            <a:r>
              <a:rPr lang="en-US" altLang="en-US" sz="2800" dirty="0"/>
              <a:t>Notation: R1 </a:t>
            </a:r>
            <a:r>
              <a:rPr lang="en-US" altLang="en-US" sz="2800" dirty="0">
                <a:sym typeface="Symbol" panose="05050102010706020507" pitchFamily="18" charset="2"/>
              </a:rPr>
              <a:t></a:t>
            </a:r>
            <a:r>
              <a:rPr lang="en-US" altLang="en-US" sz="2800" dirty="0"/>
              <a:t> R2</a:t>
            </a:r>
          </a:p>
          <a:p>
            <a:r>
              <a:rPr lang="en-US" altLang="en-US" sz="2800" dirty="0"/>
              <a:t>Example:  </a:t>
            </a:r>
          </a:p>
          <a:p>
            <a:pPr lvl="1"/>
            <a:r>
              <a:rPr lang="en-US" altLang="en-US" sz="2400" dirty="0"/>
              <a:t>Employee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sz="2400" dirty="0"/>
              <a:t> Dependents</a:t>
            </a:r>
          </a:p>
          <a:p>
            <a:r>
              <a:rPr lang="en-US" altLang="en-US" sz="2800" dirty="0"/>
              <a:t>Very rare in practice; mainly used to express joins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09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lang="en-US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7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79935"/>
              </p:ext>
            </p:extLst>
          </p:nvPr>
        </p:nvGraphicFramePr>
        <p:xfrm>
          <a:off x="962526" y="-14117"/>
          <a:ext cx="10226841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5623560" imgH="5546880" progId="Word.Document.8">
                  <p:embed/>
                </p:oleObj>
              </mc:Choice>
              <mc:Fallback>
                <p:oleObj name="Document" r:id="rId3" imgW="5623560" imgH="5546880" progId="Word.Documen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26" y="-14117"/>
                        <a:ext cx="10226841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9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39" y="1066576"/>
            <a:ext cx="9603275" cy="1049235"/>
          </a:xfrm>
        </p:spPr>
        <p:txBody>
          <a:bodyPr/>
          <a:lstStyle/>
          <a:p>
            <a:r>
              <a:rPr lang="en-US" dirty="0"/>
              <a:t>Union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39" y="2044162"/>
            <a:ext cx="5308261" cy="234125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two input relations</a:t>
            </a:r>
          </a:p>
          <a:p>
            <a:r>
              <a:rPr lang="en-GB" sz="2400" dirty="0"/>
              <a:t>must be union-compatible</a:t>
            </a:r>
          </a:p>
          <a:p>
            <a:pPr lvl="1"/>
            <a:r>
              <a:rPr lang="en-GB" sz="2200" dirty="0"/>
              <a:t>Same number of fields.</a:t>
            </a:r>
          </a:p>
          <a:p>
            <a:pPr lvl="1"/>
            <a:r>
              <a:rPr lang="en-GB" sz="2200" dirty="0"/>
              <a:t>`Corresponding’ fields have the same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213" y="418012"/>
            <a:ext cx="5964787" cy="56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58" y="904154"/>
            <a:ext cx="6631995" cy="3931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23" y="2521262"/>
            <a:ext cx="2099378" cy="6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55" y="2630677"/>
            <a:ext cx="6577399" cy="2278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53" y="3440206"/>
            <a:ext cx="1790383" cy="5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758" y="2820186"/>
            <a:ext cx="7365096" cy="196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527053"/>
            <a:ext cx="1650307" cy="5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composition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269" y="1999920"/>
            <a:ext cx="4443895" cy="784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3209672"/>
            <a:ext cx="4316785" cy="2469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1" y="3209672"/>
            <a:ext cx="4958242" cy="24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s://encrypted-tbn0.gstatic.com/images?q=tbn:ANd9GcTIHKEFx1wEx5FEFgn1YDFOMI5fKhqdMZhBA68rqP3AyM0hNi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343151"/>
            <a:ext cx="42862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3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96" y="1878788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6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Lecture Outline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Relational Algebra</a:t>
            </a:r>
          </a:p>
          <a:p>
            <a:r>
              <a:rPr lang="en-US" altLang="en-US" sz="2800" dirty="0"/>
              <a:t>Operators</a:t>
            </a:r>
          </a:p>
          <a:p>
            <a:pPr lvl="1"/>
            <a:r>
              <a:rPr lang="en-US" altLang="en-US" sz="2400" dirty="0"/>
              <a:t>Select</a:t>
            </a:r>
          </a:p>
          <a:p>
            <a:pPr lvl="1"/>
            <a:r>
              <a:rPr lang="en-US" altLang="en-US" sz="2400" dirty="0"/>
              <a:t>Project</a:t>
            </a:r>
          </a:p>
          <a:p>
            <a:pPr lvl="1"/>
            <a:r>
              <a:rPr lang="en-US" altLang="en-US" sz="2400" dirty="0"/>
              <a:t>Cartesian Product</a:t>
            </a:r>
          </a:p>
          <a:p>
            <a:pPr lvl="1"/>
            <a:r>
              <a:rPr lang="en-US" altLang="en-US" sz="2400" dirty="0"/>
              <a:t>Union</a:t>
            </a:r>
          </a:p>
          <a:p>
            <a:pPr lvl="1"/>
            <a:r>
              <a:rPr lang="en-US" altLang="en-US" sz="2400" dirty="0"/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21044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/>
              <a:t>How does an SQL engine work ?</a:t>
            </a:r>
          </a:p>
          <a:p>
            <a:endParaRPr lang="en-US" altLang="en-US" sz="2800" dirty="0"/>
          </a:p>
          <a:p>
            <a:r>
              <a:rPr lang="en-US" altLang="en-US" sz="2800" dirty="0"/>
              <a:t>SQL query </a:t>
            </a:r>
            <a:r>
              <a:rPr lang="en-US" altLang="en-US" sz="2800" dirty="0">
                <a:sym typeface="Symbol" panose="05050102010706020507" pitchFamily="18" charset="2"/>
              </a:rPr>
              <a:t> relational algebra plan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Relational algebra plan  Optimized plan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Execute each operator of the plan</a:t>
            </a:r>
          </a:p>
        </p:txBody>
      </p:sp>
    </p:spTree>
    <p:extLst>
      <p:ext uri="{BB962C8B-B14F-4D97-AF65-F5344CB8AC3E}">
        <p14:creationId xmlns:p14="http://schemas.microsoft.com/office/powerpoint/2010/main" val="39477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568" y="1026028"/>
            <a:ext cx="9603275" cy="1049235"/>
          </a:xfrm>
        </p:spPr>
        <p:txBody>
          <a:bodyPr/>
          <a:lstStyle/>
          <a:p>
            <a:r>
              <a:rPr lang="en-US" altLang="en-US" dirty="0"/>
              <a:t>What is Relational Algebra?</a:t>
            </a:r>
            <a:br>
              <a:rPr lang="en-US" alt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569" y="2075263"/>
            <a:ext cx="9603275" cy="345061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It is a language in which we can ask questions (query) of a database.</a:t>
            </a:r>
          </a:p>
          <a:p>
            <a:pPr algn="just">
              <a:spcBef>
                <a:spcPts val="6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Basic premise is that </a:t>
            </a:r>
            <a:r>
              <a:rPr lang="en-US" altLang="en-US" sz="2400" u="sng" dirty="0">
                <a:solidFill>
                  <a:srgbClr val="000000"/>
                </a:solidFill>
              </a:rPr>
              <a:t>tables are sets</a:t>
            </a:r>
            <a:r>
              <a:rPr lang="en-US" altLang="en-US" sz="2400" dirty="0">
                <a:solidFill>
                  <a:srgbClr val="000000"/>
                </a:solidFill>
              </a:rPr>
              <a:t> (mathematical) and so our query language should manipulate sets with ease.</a:t>
            </a:r>
          </a:p>
          <a:p>
            <a:pPr marL="339725" algn="just">
              <a:spcBef>
                <a:spcPts val="600"/>
              </a:spcBef>
            </a:pPr>
            <a:endParaRPr lang="en-US" alt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Traditional Set Operations: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</a:rPr>
              <a:t>Union, Intersection, Cartesian Product, Set Difference</a:t>
            </a:r>
          </a:p>
          <a:p>
            <a:pPr algn="just">
              <a:spcBef>
                <a:spcPts val="6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Extended Set Operations:</a:t>
            </a:r>
          </a:p>
          <a:p>
            <a:pPr lvl="1" algn="jus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</a:rPr>
              <a:t>Selection, Projection, Join etc.</a:t>
            </a:r>
          </a:p>
        </p:txBody>
      </p:sp>
    </p:spTree>
    <p:extLst>
      <p:ext uri="{BB962C8B-B14F-4D97-AF65-F5344CB8AC3E}">
        <p14:creationId xmlns:p14="http://schemas.microsoft.com/office/powerpoint/2010/main" val="2417109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779" y="1018673"/>
            <a:ext cx="7772400" cy="914400"/>
          </a:xfrm>
        </p:spPr>
        <p:txBody>
          <a:bodyPr/>
          <a:lstStyle/>
          <a:p>
            <a:r>
              <a:rPr lang="en-US" altLang="en-US" dirty="0"/>
              <a:t>Selection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779" y="2037348"/>
            <a:ext cx="9605210" cy="4419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Returns all tuples which satisfy a condition</a:t>
            </a:r>
          </a:p>
          <a:p>
            <a:r>
              <a:rPr lang="en-US" altLang="en-US" sz="2800" dirty="0"/>
              <a:t>Notation: </a:t>
            </a:r>
            <a:r>
              <a:rPr lang="en-US" altLang="en-US" sz="2800" dirty="0">
                <a:latin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Symbol" panose="05050102010706020507" pitchFamily="18" charset="2"/>
              </a:rPr>
              <a:t>s</a:t>
            </a:r>
            <a:r>
              <a:rPr lang="en-US" altLang="en-US" sz="2800" baseline="-25000" dirty="0" err="1"/>
              <a:t>c</a:t>
            </a:r>
            <a:r>
              <a:rPr lang="en-US" altLang="en-US" sz="2800" dirty="0"/>
              <a:t>(R)</a:t>
            </a:r>
          </a:p>
          <a:p>
            <a:r>
              <a:rPr lang="en-US" altLang="en-US" sz="2800" dirty="0"/>
              <a:t>Examples</a:t>
            </a:r>
          </a:p>
          <a:p>
            <a:pPr lvl="1"/>
            <a:r>
              <a:rPr lang="en-US" altLang="en-US" sz="2400" dirty="0"/>
              <a:t> </a:t>
            </a:r>
            <a:r>
              <a:rPr lang="en-US" altLang="en-US" sz="3600" dirty="0" err="1">
                <a:latin typeface="Symbol" panose="05050102010706020507" pitchFamily="18" charset="2"/>
              </a:rPr>
              <a:t>s</a:t>
            </a:r>
            <a:r>
              <a:rPr lang="en-US" altLang="en-US" sz="3600" baseline="-25000" dirty="0" err="1"/>
              <a:t>Salary</a:t>
            </a:r>
            <a:r>
              <a:rPr lang="en-US" altLang="en-US" sz="3600" baseline="-25000" dirty="0"/>
              <a:t> &gt; 40000</a:t>
            </a:r>
            <a:r>
              <a:rPr lang="en-US" altLang="en-US" sz="2400" dirty="0"/>
              <a:t> (Employee)</a:t>
            </a:r>
          </a:p>
          <a:p>
            <a:pPr lvl="1"/>
            <a:r>
              <a:rPr lang="en-US" altLang="en-US" sz="2400" dirty="0"/>
              <a:t> </a:t>
            </a:r>
            <a:r>
              <a:rPr lang="en-US" altLang="en-US" sz="3600" dirty="0" err="1">
                <a:latin typeface="Symbol" panose="05050102010706020507" pitchFamily="18" charset="2"/>
              </a:rPr>
              <a:t>s</a:t>
            </a:r>
            <a:r>
              <a:rPr lang="en-US" altLang="en-US" sz="3600" baseline="-25000" dirty="0" err="1"/>
              <a:t>name</a:t>
            </a:r>
            <a:r>
              <a:rPr lang="en-US" altLang="en-US" sz="3600" baseline="-25000" dirty="0"/>
              <a:t> = “Smith”</a:t>
            </a:r>
            <a:r>
              <a:rPr lang="en-US" altLang="en-US" sz="2400" dirty="0"/>
              <a:t> (Employee)</a:t>
            </a:r>
          </a:p>
          <a:p>
            <a:r>
              <a:rPr lang="en-US" altLang="en-US" sz="2800" dirty="0"/>
              <a:t>The condition c can be = , &lt; , 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 ,  &gt; ,</a:t>
            </a:r>
            <a:r>
              <a:rPr lang="en-US" altLang="en-US" sz="2800" dirty="0"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</a:p>
        </p:txBody>
      </p:sp>
    </p:spTree>
    <p:extLst>
      <p:ext uri="{BB962C8B-B14F-4D97-AF65-F5344CB8AC3E}">
        <p14:creationId xmlns:p14="http://schemas.microsoft.com/office/powerpoint/2010/main" val="7634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82053" y="3145879"/>
            <a:ext cx="46314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3600" dirty="0">
                <a:latin typeface="Symbol" panose="05050102010706020507" pitchFamily="18" charset="2"/>
              </a:rPr>
              <a:t>s </a:t>
            </a:r>
            <a:r>
              <a:rPr lang="en-US" altLang="en-US" sz="4400" baseline="-25000" dirty="0"/>
              <a:t>Salary &gt; 40000</a:t>
            </a:r>
            <a:r>
              <a:rPr lang="en-US" altLang="en-US" sz="4400" dirty="0"/>
              <a:t> </a:t>
            </a:r>
            <a:r>
              <a:rPr lang="en-US" altLang="en-US" sz="2800" dirty="0"/>
              <a:t>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/>
        </p:nvGraphicFramePr>
        <p:xfrm>
          <a:off x="4038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xmlns="" val="3232710648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405145134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1870239637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271845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979756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907358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2419693"/>
                  </a:ext>
                </a:extLst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xmlns="" val="14210237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353198324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2822883236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742787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812471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5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44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596190"/>
            <a:ext cx="11694695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pPr marL="339725">
              <a:spcBef>
                <a:spcPts val="600"/>
              </a:spcBef>
            </a:pPr>
            <a:endParaRPr lang="en-US" altLang="en-US" sz="32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</a:pPr>
            <a:r>
              <a:rPr lang="en-US" altLang="en-US" sz="3200" dirty="0">
                <a:solidFill>
                  <a:srgbClr val="000000"/>
                </a:solidFill>
              </a:rPr>
              <a:t>Observations: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3200" dirty="0">
                <a:solidFill>
                  <a:srgbClr val="000000"/>
                </a:solidFill>
              </a:rPr>
              <a:t>There is only one input table.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3200" dirty="0">
                <a:solidFill>
                  <a:srgbClr val="000000"/>
                </a:solidFill>
              </a:rPr>
              <a:t>Both </a:t>
            </a:r>
            <a:r>
              <a:rPr lang="en-US" altLang="en-US" sz="3200" i="1" dirty="0">
                <a:solidFill>
                  <a:srgbClr val="000000"/>
                </a:solidFill>
              </a:rPr>
              <a:t>Input</a:t>
            </a:r>
            <a:r>
              <a:rPr lang="en-US" altLang="en-US" sz="3200" dirty="0">
                <a:solidFill>
                  <a:srgbClr val="000000"/>
                </a:solidFill>
              </a:rPr>
              <a:t> and the </a:t>
            </a:r>
            <a:r>
              <a:rPr lang="en-US" altLang="en-US" sz="3200" i="1" dirty="0">
                <a:solidFill>
                  <a:srgbClr val="000000"/>
                </a:solidFill>
              </a:rPr>
              <a:t>Answer</a:t>
            </a:r>
            <a:r>
              <a:rPr lang="en-US" altLang="en-US" sz="3200" dirty="0">
                <a:solidFill>
                  <a:srgbClr val="000000"/>
                </a:solidFill>
              </a:rPr>
              <a:t> table have the same schema (list of columns)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3200" dirty="0">
                <a:solidFill>
                  <a:srgbClr val="000000"/>
                </a:solidFill>
              </a:rPr>
              <a:t>Every row in the </a:t>
            </a:r>
            <a:r>
              <a:rPr lang="en-US" altLang="en-US" sz="3200" i="1" dirty="0">
                <a:solidFill>
                  <a:srgbClr val="000000"/>
                </a:solidFill>
              </a:rPr>
              <a:t>Answer </a:t>
            </a:r>
            <a:r>
              <a:rPr lang="en-US" altLang="en-US" sz="3200" dirty="0">
                <a:solidFill>
                  <a:srgbClr val="000000"/>
                </a:solidFill>
              </a:rPr>
              <a:t>meets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42176357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536" y="1074821"/>
            <a:ext cx="7772400" cy="990600"/>
          </a:xfrm>
        </p:spPr>
        <p:txBody>
          <a:bodyPr/>
          <a:lstStyle/>
          <a:p>
            <a:r>
              <a:rPr lang="en-US" altLang="en-US" dirty="0"/>
              <a:t>Projection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7535" y="2334126"/>
            <a:ext cx="9769643" cy="4114800"/>
          </a:xfrm>
        </p:spPr>
        <p:txBody>
          <a:bodyPr/>
          <a:lstStyle/>
          <a:p>
            <a:r>
              <a:rPr lang="en-US" altLang="en-US" sz="2800" dirty="0"/>
              <a:t>Eliminates columns, then removes duplicates</a:t>
            </a:r>
          </a:p>
          <a:p>
            <a:r>
              <a:rPr lang="en-US" altLang="en-US" sz="2800" dirty="0"/>
              <a:t>Notation:   </a:t>
            </a:r>
            <a:r>
              <a:rPr lang="en-US" altLang="en-US" sz="2800" dirty="0">
                <a:latin typeface="Symbol" panose="05050102010706020507" pitchFamily="18" charset="2"/>
              </a:rPr>
              <a:t>P </a:t>
            </a:r>
            <a:r>
              <a:rPr lang="en-US" altLang="en-US" sz="3200" baseline="-25000" dirty="0"/>
              <a:t>A1,…,An</a:t>
            </a:r>
            <a:r>
              <a:rPr lang="en-US" altLang="en-US" sz="1600" dirty="0"/>
              <a:t> </a:t>
            </a:r>
            <a:r>
              <a:rPr lang="en-US" altLang="en-US" sz="2800" dirty="0"/>
              <a:t>(R)</a:t>
            </a:r>
          </a:p>
          <a:p>
            <a:r>
              <a:rPr lang="en-US" altLang="en-US" sz="2800" dirty="0"/>
              <a:t>Example: project social-security number and names:</a:t>
            </a:r>
          </a:p>
          <a:p>
            <a:pPr lvl="1"/>
            <a:r>
              <a:rPr lang="en-US" altLang="en-US" sz="2400" dirty="0"/>
              <a:t>  </a:t>
            </a:r>
            <a:r>
              <a:rPr lang="en-US" altLang="en-US" sz="2800" dirty="0">
                <a:latin typeface="Symbol" panose="05050102010706020507" pitchFamily="18" charset="2"/>
              </a:rPr>
              <a:t>P</a:t>
            </a:r>
            <a:r>
              <a:rPr lang="en-US" altLang="en-US" sz="3600" dirty="0"/>
              <a:t> </a:t>
            </a:r>
            <a:r>
              <a:rPr lang="en-US" altLang="en-US" sz="3600" baseline="-25000" dirty="0"/>
              <a:t>SSN, Name</a:t>
            </a:r>
            <a:r>
              <a:rPr lang="en-US" altLang="en-US" sz="3600" dirty="0"/>
              <a:t> </a:t>
            </a:r>
            <a:r>
              <a:rPr lang="en-US" altLang="en-US" sz="2400" dirty="0"/>
              <a:t>(Employee)</a:t>
            </a:r>
          </a:p>
          <a:p>
            <a:pPr lvl="1"/>
            <a:r>
              <a:rPr lang="en-US" altLang="en-US" sz="2400" dirty="0"/>
              <a:t>Output schema:   Answer(SSN, Name)</a:t>
            </a:r>
          </a:p>
          <a:p>
            <a:pPr lvl="1"/>
            <a:endParaRPr lang="en-US" altLang="en-US" sz="24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539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365</Words>
  <Application>Microsoft Office PowerPoint</Application>
  <PresentationFormat>Custom</PresentationFormat>
  <Paragraphs>108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Gallery</vt:lpstr>
      <vt:lpstr>Document</vt:lpstr>
      <vt:lpstr> Relational algebra</vt:lpstr>
      <vt:lpstr>Previous Lecture</vt:lpstr>
      <vt:lpstr>Lecture Outline</vt:lpstr>
      <vt:lpstr>DBMS Architecture</vt:lpstr>
      <vt:lpstr>What is Relational Algebra? </vt:lpstr>
      <vt:lpstr>Selection</vt:lpstr>
      <vt:lpstr>PowerPoint Presentation</vt:lpstr>
      <vt:lpstr>PowerPoint Presentation</vt:lpstr>
      <vt:lpstr>Projection</vt:lpstr>
      <vt:lpstr>PowerPoint Presentation</vt:lpstr>
      <vt:lpstr>PowerPoint Presentation</vt:lpstr>
      <vt:lpstr>Cartesian Product</vt:lpstr>
      <vt:lpstr>PowerPoint Presentation</vt:lpstr>
      <vt:lpstr>Union</vt:lpstr>
      <vt:lpstr>PowerPoint Presentation</vt:lpstr>
      <vt:lpstr>intersection</vt:lpstr>
      <vt:lpstr>Difference</vt:lpstr>
      <vt:lpstr>Operator composition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Saqib Ejaz Awan</dc:creator>
  <cp:lastModifiedBy>Ayesha</cp:lastModifiedBy>
  <cp:revision>15</cp:revision>
  <dcterms:created xsi:type="dcterms:W3CDTF">2016-03-27T09:15:10Z</dcterms:created>
  <dcterms:modified xsi:type="dcterms:W3CDTF">2020-07-05T19:18:55Z</dcterms:modified>
</cp:coreProperties>
</file>