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9" r:id="rId2"/>
    <p:sldId id="258" r:id="rId3"/>
    <p:sldId id="283" r:id="rId4"/>
    <p:sldId id="26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 Statement (continued)</a:t>
            </a:r>
          </a:p>
          <a:p>
            <a:pPr lvl="1"/>
            <a:r>
              <a:rPr lang="en-US"/>
              <a:t>You can add, modify, and drop columns to a table by using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ALTER TABLE</a:t>
            </a:r>
            <a:r>
              <a:rPr lang="en-US">
                <a:solidFill>
                  <a:srgbClr val="FC0128"/>
                </a:solidFill>
              </a:rPr>
              <a:t> statement</a:t>
            </a:r>
            <a:r>
              <a:rPr lang="en-US"/>
              <a:t>. </a:t>
            </a:r>
          </a:p>
          <a:p>
            <a:pPr lvl="1"/>
            <a:r>
              <a:rPr lang="en-US"/>
              <a:t>In the syntax: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r>
              <a:rPr lang="en-US"/>
              <a:t>			is the name of the table</a:t>
            </a:r>
          </a:p>
          <a:p>
            <a:pPr lvl="1"/>
            <a:r>
              <a:rPr lang="en-US">
                <a:latin typeface="Courier New" panose="02070309020205020404" pitchFamily="49" charset="0"/>
              </a:rPr>
              <a:t>	ADD|MODIFY|DROP</a:t>
            </a:r>
            <a:r>
              <a:rPr lang="en-US"/>
              <a:t>	is the type of modification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column</a:t>
            </a:r>
            <a:r>
              <a:rPr lang="en-US"/>
              <a:t>			is the name of the new column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datatype</a:t>
            </a:r>
            <a:r>
              <a:rPr lang="en-US"/>
              <a:t>			is the data type and length of the new column</a:t>
            </a:r>
          </a:p>
          <a:p>
            <a:pPr lvl="1"/>
            <a:r>
              <a:rPr lang="en-US"/>
              <a:t>	</a:t>
            </a:r>
            <a:r>
              <a:rPr lang="en-US">
                <a:latin typeface="Courier New" panose="02070309020205020404" pitchFamily="49" charset="0"/>
              </a:rPr>
              <a:t>DEFAULT </a:t>
            </a:r>
            <a:r>
              <a:rPr lang="en-US" i="1">
                <a:latin typeface="Courier New" panose="02070309020205020404" pitchFamily="49" charset="0"/>
              </a:rPr>
              <a:t>expr</a:t>
            </a:r>
            <a:r>
              <a:rPr lang="en-US" i="1"/>
              <a:t>		</a:t>
            </a:r>
            <a:r>
              <a:rPr lang="en-US"/>
              <a:t>specifies the default value for a new column</a:t>
            </a:r>
          </a:p>
          <a:p>
            <a:pPr lvl="1"/>
            <a:r>
              <a:rPr lang="en-US" b="1"/>
              <a:t>Note:</a:t>
            </a:r>
            <a:r>
              <a:rPr lang="en-US"/>
              <a:t> The slide gives the abridged syntax for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. More about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 is covered in a subsequent lesson.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In Oracle8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and later, there are new options for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ALTER TABLE</a:t>
            </a:r>
            <a:r>
              <a:rPr lang="en-US">
                <a:solidFill>
                  <a:srgbClr val="0000FF"/>
                </a:solidFill>
              </a:rPr>
              <a:t> command, including the ability to drop a column from a table, which are covered later in this lesson.</a:t>
            </a:r>
          </a:p>
        </p:txBody>
      </p:sp>
    </p:spTree>
    <p:extLst>
      <p:ext uri="{BB962C8B-B14F-4D97-AF65-F5344CB8AC3E}">
        <p14:creationId xmlns:p14="http://schemas.microsoft.com/office/powerpoint/2010/main" val="30439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Adding a Column</a:t>
            </a:r>
          </a:p>
          <a:p>
            <a:pPr lvl="1"/>
            <a:r>
              <a:rPr lang="en-US"/>
              <a:t>The graphic adds the </a:t>
            </a:r>
            <a:r>
              <a:rPr lang="en-US">
                <a:latin typeface="Courier New" panose="02070309020205020404" pitchFamily="49" charset="0"/>
              </a:rPr>
              <a:t>JOB_ID</a:t>
            </a:r>
            <a:r>
              <a:rPr lang="en-US"/>
              <a:t> column to the </a:t>
            </a:r>
            <a:r>
              <a:rPr lang="en-US">
                <a:latin typeface="Courier New" panose="02070309020205020404" pitchFamily="49" charset="0"/>
              </a:rPr>
              <a:t>DEPT80</a:t>
            </a:r>
            <a:r>
              <a:rPr lang="en-US"/>
              <a:t> table. Notice that the new column becomes the last column in the table.</a:t>
            </a:r>
          </a:p>
        </p:txBody>
      </p:sp>
    </p:spTree>
    <p:extLst>
      <p:ext uri="{BB962C8B-B14F-4D97-AF65-F5344CB8AC3E}">
        <p14:creationId xmlns:p14="http://schemas.microsoft.com/office/powerpoint/2010/main" val="64520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Guidelines for Adding a Column</a:t>
            </a:r>
          </a:p>
          <a:p>
            <a:pPr lvl="2"/>
            <a:r>
              <a:rPr lang="en-US"/>
              <a:t>You can add or </a:t>
            </a:r>
            <a:r>
              <a:rPr lang="en-US">
                <a:solidFill>
                  <a:srgbClr val="FC0128"/>
                </a:solidFill>
              </a:rPr>
              <a:t>modify columns</a:t>
            </a:r>
            <a:r>
              <a:rPr lang="en-US"/>
              <a:t>.</a:t>
            </a:r>
          </a:p>
          <a:p>
            <a:pPr lvl="2"/>
            <a:r>
              <a:rPr lang="en-US"/>
              <a:t>You cannot specify where the column is to appear. The new column becomes the last column.</a:t>
            </a:r>
          </a:p>
          <a:p>
            <a:pPr lvl="1"/>
            <a:r>
              <a:rPr lang="en-US"/>
              <a:t>The example on the slide adds a column named </a:t>
            </a:r>
            <a:r>
              <a:rPr lang="en-US">
                <a:latin typeface="Courier New" panose="02070309020205020404" pitchFamily="49" charset="0"/>
              </a:rPr>
              <a:t>JOB_ID</a:t>
            </a:r>
            <a:r>
              <a:rPr lang="en-US"/>
              <a:t> to the </a:t>
            </a:r>
            <a:r>
              <a:rPr lang="en-US">
                <a:latin typeface="Courier New" panose="02070309020205020404" pitchFamily="49" charset="0"/>
              </a:rPr>
              <a:t>DEPT80</a:t>
            </a:r>
            <a:r>
              <a:rPr lang="en-US"/>
              <a:t> table. The </a:t>
            </a:r>
            <a:r>
              <a:rPr lang="en-US">
                <a:latin typeface="Courier New" panose="02070309020205020404" pitchFamily="49" charset="0"/>
              </a:rPr>
              <a:t>JOB_ID</a:t>
            </a:r>
            <a:r>
              <a:rPr lang="en-US"/>
              <a:t> column becomes the last column in the table. </a:t>
            </a:r>
            <a:endParaRPr lang="en-US" b="1"/>
          </a:p>
          <a:p>
            <a:pPr lvl="1"/>
            <a:r>
              <a:rPr lang="en-US" b="1"/>
              <a:t>Note:</a:t>
            </a:r>
            <a:r>
              <a:rPr lang="en-US"/>
              <a:t> </a:t>
            </a:r>
            <a:r>
              <a:rPr lang="en-US">
                <a:latin typeface="Times" panose="02020603050405020304" pitchFamily="18" charset="0"/>
              </a:rPr>
              <a:t>If a table already contains rows when a column is added, then the new column is initially null for all the rows.</a:t>
            </a: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5677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88" tIns="45794" rIns="91588" bIns="4579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88" tIns="45794" rIns="91588" bIns="4579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Modifying a Column</a:t>
            </a:r>
          </a:p>
          <a:p>
            <a:pPr lvl="1"/>
            <a:r>
              <a:rPr lang="en-US"/>
              <a:t>You can modify a column definition by using the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 statement with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MODIFY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. Column modification can include changes to a column’s data type, size, and default value.</a:t>
            </a:r>
          </a:p>
          <a:p>
            <a:r>
              <a:rPr lang="en-US"/>
              <a:t>Guidelines</a:t>
            </a:r>
          </a:p>
          <a:p>
            <a:pPr lvl="2"/>
            <a:r>
              <a:rPr lang="en-US"/>
              <a:t>You can increase the width or precision of a numeric column.</a:t>
            </a:r>
          </a:p>
          <a:p>
            <a:pPr lvl="2"/>
            <a:r>
              <a:rPr lang="en-US"/>
              <a:t>You can increase the width of numeric or character columns.</a:t>
            </a:r>
          </a:p>
          <a:p>
            <a:pPr lvl="2"/>
            <a:r>
              <a:rPr lang="en-US"/>
              <a:t>You can decrease the width of a column only if the column contains only null values or if the table has no rows.</a:t>
            </a:r>
          </a:p>
          <a:p>
            <a:pPr lvl="2"/>
            <a:r>
              <a:rPr lang="en-US"/>
              <a:t>You can change the data type only if the column contains null values.</a:t>
            </a:r>
          </a:p>
          <a:p>
            <a:pPr lvl="2"/>
            <a:r>
              <a:rPr lang="en-US"/>
              <a:t>You can convert a </a:t>
            </a:r>
            <a:r>
              <a:rPr lang="en-US">
                <a:latin typeface="Courier New" panose="02070309020205020404" pitchFamily="49" charset="0"/>
              </a:rPr>
              <a:t>CHAR</a:t>
            </a:r>
            <a:r>
              <a:rPr lang="en-US"/>
              <a:t> column to the </a:t>
            </a:r>
            <a:r>
              <a:rPr lang="en-US">
                <a:latin typeface="Courier New" panose="02070309020205020404" pitchFamily="49" charset="0"/>
              </a:rPr>
              <a:t>VARCHAR2</a:t>
            </a:r>
            <a:r>
              <a:rPr lang="en-US"/>
              <a:t> data type or convert a </a:t>
            </a:r>
            <a:r>
              <a:rPr lang="en-US">
                <a:latin typeface="Courier New" panose="02070309020205020404" pitchFamily="49" charset="0"/>
              </a:rPr>
              <a:t>VARCHAR2</a:t>
            </a:r>
            <a:r>
              <a:rPr lang="en-US"/>
              <a:t> column to the </a:t>
            </a:r>
            <a:r>
              <a:rPr lang="en-US">
                <a:latin typeface="Courier New" panose="02070309020205020404" pitchFamily="49" charset="0"/>
              </a:rPr>
              <a:t>CHAR</a:t>
            </a:r>
            <a:r>
              <a:rPr lang="en-US"/>
              <a:t> data type only if the column contains null values or if you do not change the size.</a:t>
            </a:r>
          </a:p>
          <a:p>
            <a:pPr lvl="2"/>
            <a:r>
              <a:rPr lang="en-US"/>
              <a:t>A change to the default value of a column affects only subsequent insertions to the table.</a:t>
            </a: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333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88" tIns="45794" rIns="91588" bIns="4579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-3175" y="0"/>
            <a:ext cx="2973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88" tIns="45794" rIns="91588" bIns="4579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Dropping a Column</a:t>
            </a:r>
          </a:p>
          <a:p>
            <a:pPr lvl="1"/>
            <a:r>
              <a:rPr lang="en-US"/>
              <a:t>You can drop a column from a table by using the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 statement with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DROP COLUMN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. This is a feature available in Oracle8</a:t>
            </a:r>
            <a:r>
              <a:rPr lang="en-US" i="1"/>
              <a:t>i</a:t>
            </a:r>
            <a:r>
              <a:rPr lang="en-US"/>
              <a:t> and later.</a:t>
            </a:r>
          </a:p>
          <a:p>
            <a:r>
              <a:rPr lang="en-US"/>
              <a:t>Guidelines</a:t>
            </a:r>
          </a:p>
          <a:p>
            <a:pPr lvl="2"/>
            <a:r>
              <a:rPr lang="en-US"/>
              <a:t>The column may or may not contain data.</a:t>
            </a:r>
          </a:p>
          <a:p>
            <a:pPr lvl="2"/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 statement, only one column can be dropped at a time.</a:t>
            </a:r>
          </a:p>
          <a:p>
            <a:pPr lvl="2"/>
            <a:r>
              <a:rPr lang="en-US"/>
              <a:t>The table must have at least one column remaining in it after it is altered.</a:t>
            </a:r>
          </a:p>
          <a:p>
            <a:pPr lvl="2"/>
            <a:r>
              <a:rPr lang="en-US"/>
              <a:t>Once a column is dropped, it cannot be recovered.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When a column is dropped from a table, any other columns in that table that are marked with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SET UNUSED</a:t>
            </a:r>
            <a:r>
              <a:rPr lang="en-US">
                <a:solidFill>
                  <a:srgbClr val="0000FF"/>
                </a:solidFill>
              </a:rPr>
              <a:t> option are dropped too.</a:t>
            </a:r>
          </a:p>
        </p:txBody>
      </p:sp>
      <p:sp>
        <p:nvSpPr>
          <p:cNvPr id="378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8933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85775" y="161925"/>
            <a:ext cx="7826375" cy="4403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Renaming a Table</a:t>
            </a:r>
          </a:p>
          <a:p>
            <a:pPr lvl="1"/>
            <a:r>
              <a:rPr lang="en-US"/>
              <a:t>Additional DDL statements include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RENAME</a:t>
            </a:r>
            <a:r>
              <a:rPr lang="en-US">
                <a:solidFill>
                  <a:srgbClr val="FC0128"/>
                </a:solidFill>
              </a:rPr>
              <a:t> statement</a:t>
            </a:r>
            <a:r>
              <a:rPr lang="en-US"/>
              <a:t>, which is used to rename a table, view, sequence, or a synonym. </a:t>
            </a:r>
          </a:p>
          <a:p>
            <a:pPr lvl="1"/>
            <a:r>
              <a:rPr lang="en-US" b="1"/>
              <a:t>Syntax</a:t>
            </a:r>
          </a:p>
          <a:p>
            <a:pPr lvl="1"/>
            <a:r>
              <a:rPr lang="en-US">
                <a:latin typeface="Courier New" panose="02070309020205020404" pitchFamily="49" charset="0"/>
              </a:rPr>
              <a:t> RENAME    </a:t>
            </a:r>
            <a:r>
              <a:rPr lang="en-US" i="1">
                <a:latin typeface="Courier New" panose="02070309020205020404" pitchFamily="49" charset="0"/>
              </a:rPr>
              <a:t>old_name</a:t>
            </a:r>
            <a:r>
              <a:rPr lang="en-US">
                <a:latin typeface="Courier New" panose="02070309020205020404" pitchFamily="49" charset="0"/>
              </a:rPr>
              <a:t>  TO  </a:t>
            </a:r>
            <a:r>
              <a:rPr lang="en-US" i="1">
                <a:latin typeface="Courier New" panose="02070309020205020404" pitchFamily="49" charset="0"/>
              </a:rPr>
              <a:t>new_name;</a:t>
            </a:r>
            <a:endParaRPr lang="en-US"/>
          </a:p>
          <a:p>
            <a:pPr lvl="1"/>
            <a:r>
              <a:rPr lang="en-US"/>
              <a:t>In the syntax:</a:t>
            </a:r>
            <a:endParaRPr lang="en-US" b="1"/>
          </a:p>
          <a:p>
            <a:pPr lvl="1"/>
            <a:r>
              <a:rPr lang="en-US" b="1"/>
              <a:t>	</a:t>
            </a:r>
            <a:r>
              <a:rPr lang="en-US" i="1">
                <a:latin typeface="Courier New" panose="02070309020205020404" pitchFamily="49" charset="0"/>
              </a:rPr>
              <a:t>old_name</a:t>
            </a:r>
            <a:r>
              <a:rPr lang="en-US" i="1"/>
              <a:t>	</a:t>
            </a:r>
            <a:r>
              <a:rPr lang="en-US"/>
              <a:t>		is the old name of the table, view, sequence, or synonym.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new_name</a:t>
            </a:r>
            <a:r>
              <a:rPr lang="en-US" i="1"/>
              <a:t>	</a:t>
            </a:r>
            <a:r>
              <a:rPr lang="en-US"/>
              <a:t>		is the new name of the table, view, sequence, or synonym.</a:t>
            </a:r>
          </a:p>
          <a:p>
            <a:pPr lvl="1"/>
            <a:r>
              <a:rPr lang="en-US"/>
              <a:t>You must be the owner of the object that you rename.</a:t>
            </a:r>
          </a:p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3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3025" y="-1588"/>
            <a:ext cx="297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-1588" y="-1588"/>
            <a:ext cx="297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4678363"/>
            <a:ext cx="6029325" cy="375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Adding a Constraint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You can add a constraint for existing tables by using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ALTER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TABLE</a:t>
            </a:r>
            <a:r>
              <a:rPr lang="en-US">
                <a:solidFill>
                  <a:srgbClr val="FC0128"/>
                </a:solidFill>
              </a:rPr>
              <a:t> statement with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ADD</a:t>
            </a:r>
            <a:r>
              <a:rPr lang="en-US">
                <a:solidFill>
                  <a:srgbClr val="FC0128"/>
                </a:solidFill>
              </a:rPr>
              <a:t> clause</a:t>
            </a:r>
            <a:r>
              <a:rPr lang="en-US"/>
              <a:t>.</a:t>
            </a:r>
            <a:endParaRPr lang="en-US">
              <a:solidFill>
                <a:srgbClr val="FC0128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/>
              <a:t>In the syntax: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r>
              <a:rPr lang="en-US"/>
              <a:t>			is the name of the table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constraint	</a:t>
            </a:r>
            <a:r>
              <a:rPr lang="en-US"/>
              <a:t>	is the name of the constraint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type</a:t>
            </a:r>
            <a:r>
              <a:rPr lang="en-US"/>
              <a:t>			is the constraint type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column</a:t>
            </a:r>
            <a:r>
              <a:rPr lang="en-US" i="1"/>
              <a:t>		</a:t>
            </a:r>
            <a:r>
              <a:rPr lang="en-US"/>
              <a:t>is the name of the column affected by the constraint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/>
              <a:t>The constraint name syntax is optional, although recommended. If you do not name your constraints, the system will generate constraint names.</a:t>
            </a:r>
          </a:p>
          <a:p>
            <a:pPr lvl="1">
              <a:lnSpc>
                <a:spcPct val="95000"/>
              </a:lnSpc>
            </a:pPr>
            <a:r>
              <a:rPr lang="en-US" b="1"/>
              <a:t>Guidelines</a:t>
            </a:r>
          </a:p>
          <a:p>
            <a:pPr lvl="2">
              <a:lnSpc>
                <a:spcPct val="95000"/>
              </a:lnSpc>
              <a:spcBef>
                <a:spcPct val="15000"/>
              </a:spcBef>
            </a:pPr>
            <a:r>
              <a:rPr lang="en-US"/>
              <a:t>You can add, drop, enable, or disable a constraint, but you cannot modify its structure.</a:t>
            </a:r>
          </a:p>
          <a:p>
            <a:pPr lvl="2">
              <a:lnSpc>
                <a:spcPct val="95000"/>
              </a:lnSpc>
              <a:spcBef>
                <a:spcPct val="15000"/>
              </a:spcBef>
            </a:pPr>
            <a:r>
              <a:rPr lang="en-US"/>
              <a:t>You can add a </a:t>
            </a:r>
            <a:r>
              <a:rPr lang="en-US">
                <a:latin typeface="Courier New" panose="02070309020205020404" pitchFamily="49" charset="0"/>
              </a:rPr>
              <a:t>NOT NULL</a:t>
            </a:r>
            <a:r>
              <a:rPr lang="en-US"/>
              <a:t> constraint to an existing column by using the </a:t>
            </a:r>
            <a:r>
              <a:rPr lang="en-US">
                <a:latin typeface="Courier New" panose="02070309020205020404" pitchFamily="49" charset="0"/>
              </a:rPr>
              <a:t>MODIFY</a:t>
            </a:r>
            <a:r>
              <a:rPr lang="en-US"/>
              <a:t> clause of the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 statement.</a:t>
            </a:r>
          </a:p>
          <a:p>
            <a:pPr lvl="1">
              <a:lnSpc>
                <a:spcPct val="95000"/>
              </a:lnSpc>
            </a:pPr>
            <a:r>
              <a:rPr lang="en-US" b="1">
                <a:latin typeface="Times" panose="02020603050405020304" pitchFamily="18" charset="0"/>
              </a:rPr>
              <a:t>Note:</a:t>
            </a:r>
            <a:r>
              <a:rPr lang="en-US">
                <a:latin typeface="Times" panose="02020603050405020304" pitchFamily="18" charset="0"/>
              </a:rPr>
              <a:t> You can define a </a:t>
            </a:r>
            <a:r>
              <a:rPr lang="en-US">
                <a:latin typeface="Courier New" panose="02070309020205020404" pitchFamily="49" charset="0"/>
              </a:rPr>
              <a:t>NOT NULL</a:t>
            </a:r>
            <a:r>
              <a:rPr lang="en-US">
                <a:latin typeface="Times" panose="02020603050405020304" pitchFamily="18" charset="0"/>
              </a:rPr>
              <a:t> column only if the table is empty or if the column has a value for every row.</a:t>
            </a:r>
            <a:endParaRPr lang="en-US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</a:rPr>
              <a:t>You can defer checking constraints for validity until the end of the transaction. 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</a:rPr>
              <a:t>A constraint is </a:t>
            </a:r>
            <a:r>
              <a:rPr lang="en-US" i="1">
                <a:solidFill>
                  <a:srgbClr val="0000FF"/>
                </a:solidFill>
              </a:rPr>
              <a:t>deferred</a:t>
            </a:r>
            <a:r>
              <a:rPr lang="en-US">
                <a:solidFill>
                  <a:srgbClr val="0000FF"/>
                </a:solidFill>
              </a:rPr>
              <a:t> if the system checks that it is satisfied only on commit. If a deferred constraint is violated, then committing causes the transaction to roll back.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</a:rPr>
              <a:t>A constraint is </a:t>
            </a:r>
            <a:r>
              <a:rPr lang="en-US" i="1">
                <a:solidFill>
                  <a:srgbClr val="0000FF"/>
                </a:solidFill>
              </a:rPr>
              <a:t>immediate </a:t>
            </a:r>
            <a:r>
              <a:rPr lang="en-US">
                <a:solidFill>
                  <a:srgbClr val="0000FF"/>
                </a:solidFill>
              </a:rPr>
              <a:t>if it is checked at the end of each statement. If it is violated, the statement is rolled back immediately.</a:t>
            </a:r>
          </a:p>
        </p:txBody>
      </p:sp>
      <p:sp>
        <p:nvSpPr>
          <p:cNvPr id="532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1995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Adding a Constraint (continued)</a:t>
            </a:r>
          </a:p>
          <a:p>
            <a:pPr lvl="1"/>
            <a:r>
              <a:rPr lang="en-US"/>
              <a:t>The example on the slide creates a </a:t>
            </a:r>
            <a:r>
              <a:rPr lang="en-US">
                <a:latin typeface="Courier New" panose="02070309020205020404" pitchFamily="49" charset="0"/>
              </a:rPr>
              <a:t>FOREIGN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KEY</a:t>
            </a:r>
            <a:r>
              <a:rPr lang="en-US"/>
              <a:t> constraint on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table. The constraint ensures that a manager exists as a valid employee in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To add a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>
                <a:solidFill>
                  <a:srgbClr val="0000FF"/>
                </a:solidFill>
              </a:rPr>
              <a:t> constraint, use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MODIFY</a:t>
            </a:r>
            <a:r>
              <a:rPr lang="en-US">
                <a:solidFill>
                  <a:srgbClr val="0000FF"/>
                </a:solidFill>
              </a:rPr>
              <a:t> syntax:</a:t>
            </a:r>
          </a:p>
          <a:p>
            <a:pPr lvl="1"/>
            <a:endParaRPr lang="en-US" sz="50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    ALTER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TABLE employees</a:t>
            </a:r>
          </a:p>
          <a:p>
            <a:pPr lvl="1">
              <a:spcBef>
                <a:spcPct val="0"/>
              </a:spcBef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    MODIFY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(salary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CONSTRAINT emp_salary_nn NOT NULL);</a:t>
            </a: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91166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Dropping a Constraint</a:t>
            </a:r>
          </a:p>
          <a:p>
            <a:pPr lvl="1"/>
            <a:r>
              <a:rPr lang="en-US"/>
              <a:t>To </a:t>
            </a:r>
            <a:r>
              <a:rPr lang="en-US">
                <a:solidFill>
                  <a:srgbClr val="FC0128"/>
                </a:solidFill>
              </a:rPr>
              <a:t>drop a constraint</a:t>
            </a:r>
            <a:r>
              <a:rPr lang="en-US"/>
              <a:t>, you can identify the constraint name from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USER_CONSTRAINTS</a:t>
            </a:r>
            <a:r>
              <a:rPr lang="en-US"/>
              <a:t> and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USER_CONS_COLUMNS</a:t>
            </a:r>
            <a:r>
              <a:rPr lang="en-US"/>
              <a:t> data dictionary views. Then use the </a:t>
            </a:r>
            <a:r>
              <a:rPr lang="en-US">
                <a:latin typeface="Courier New" panose="02070309020205020404" pitchFamily="49" charset="0"/>
              </a:rPr>
              <a:t>ALTER TABLE</a:t>
            </a:r>
            <a:r>
              <a:rPr lang="en-US"/>
              <a:t> statement with the </a:t>
            </a:r>
            <a:r>
              <a:rPr lang="en-US">
                <a:latin typeface="Courier New" panose="02070309020205020404" pitchFamily="49" charset="0"/>
              </a:rPr>
              <a:t>DROP</a:t>
            </a:r>
            <a:r>
              <a:rPr lang="en-US"/>
              <a:t> clause. The </a:t>
            </a:r>
            <a:r>
              <a:rPr lang="en-US">
                <a:latin typeface="Courier New" panose="02070309020205020404" pitchFamily="49" charset="0"/>
              </a:rPr>
              <a:t>CASCADE </a:t>
            </a:r>
            <a:r>
              <a:rPr lang="en-US"/>
              <a:t>option of the </a:t>
            </a:r>
            <a:r>
              <a:rPr lang="en-US">
                <a:latin typeface="Courier New" panose="02070309020205020404" pitchFamily="49" charset="0"/>
              </a:rPr>
              <a:t>DROP</a:t>
            </a:r>
            <a:r>
              <a:rPr lang="en-US"/>
              <a:t> clause causes any dependent constraints also to be dropped.</a:t>
            </a:r>
          </a:p>
          <a:p>
            <a:pPr lvl="1"/>
            <a:r>
              <a:rPr lang="en-US" b="1"/>
              <a:t>Syntax</a:t>
            </a:r>
            <a:endParaRPr lang="en-US"/>
          </a:p>
          <a:p>
            <a:pPr lvl="1">
              <a:spcBef>
                <a:spcPct val="65000"/>
              </a:spcBef>
            </a:pPr>
            <a:r>
              <a:rPr lang="en-US"/>
              <a:t>  </a:t>
            </a:r>
            <a:r>
              <a:rPr lang="en-US">
                <a:latin typeface="Courier New" panose="02070309020205020404" pitchFamily="49" charset="0"/>
              </a:rPr>
              <a:t>ALTER TABLE	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endParaRPr lang="en-US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DROP  PRIMARY KEY | UNIQUE (</a:t>
            </a:r>
            <a:r>
              <a:rPr lang="en-US" i="1">
                <a:latin typeface="Courier New" panose="02070309020205020404" pitchFamily="49" charset="0"/>
              </a:rPr>
              <a:t>column</a:t>
            </a:r>
            <a:r>
              <a:rPr lang="en-US">
                <a:latin typeface="Courier New" panose="02070309020205020404" pitchFamily="49" charset="0"/>
              </a:rPr>
              <a:t>) |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 CONSTRAINT   </a:t>
            </a:r>
            <a:r>
              <a:rPr lang="en-US" i="1">
                <a:latin typeface="Courier New" panose="02070309020205020404" pitchFamily="49" charset="0"/>
              </a:rPr>
              <a:t>constraint</a:t>
            </a:r>
            <a:r>
              <a:rPr lang="en-US">
                <a:latin typeface="Courier New" panose="02070309020205020404" pitchFamily="49" charset="0"/>
              </a:rPr>
              <a:t>  [CASCADE];</a:t>
            </a:r>
            <a:endParaRPr lang="en-US"/>
          </a:p>
          <a:p>
            <a:pPr lvl="1"/>
            <a:endParaRPr lang="en-US" sz="500"/>
          </a:p>
          <a:p>
            <a:pPr lvl="1"/>
            <a:r>
              <a:rPr lang="en-US"/>
              <a:t>In the syntax:</a:t>
            </a:r>
            <a:endParaRPr lang="en-US" b="1"/>
          </a:p>
          <a:p>
            <a:pPr lvl="1"/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r>
              <a:rPr lang="en-US"/>
              <a:t>			is the name of the table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column</a:t>
            </a:r>
            <a:r>
              <a:rPr lang="en-US" i="1"/>
              <a:t>		</a:t>
            </a:r>
            <a:r>
              <a:rPr lang="en-US"/>
              <a:t>is the name of the column affected by the constraint</a:t>
            </a:r>
          </a:p>
          <a:p>
            <a:pPr lvl="1"/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constraint	</a:t>
            </a:r>
            <a:r>
              <a:rPr lang="en-US"/>
              <a:t>	is the name of the constraint</a:t>
            </a:r>
          </a:p>
          <a:p>
            <a:pPr lvl="1"/>
            <a:r>
              <a:rPr lang="en-US"/>
              <a:t>When you drop an integrity constraint, that constraint is no longer enforced by the Oracle server and is no longer available in the data dictionary.</a:t>
            </a:r>
          </a:p>
          <a:p>
            <a:pPr lvl="1"/>
            <a:endParaRPr lang="en-US">
              <a:latin typeface="Times" panose="02020603050405020304" pitchFamily="18" charset="0"/>
            </a:endParaRPr>
          </a:p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03250" y="5965825"/>
            <a:ext cx="55070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rgbClr val="F8F8F8"/>
                </a:solidFill>
              </a:rPr>
              <a:t>https://sahibulsaif.wordpress.com/wisdom/bismillah-nature/</a:t>
            </a: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941" y="761893"/>
            <a:ext cx="8153400" cy="990600"/>
          </a:xfrm>
        </p:spPr>
        <p:txBody>
          <a:bodyPr/>
          <a:lstStyle/>
          <a:p>
            <a:r>
              <a:rPr lang="en-US" dirty="0"/>
              <a:t>Changing the Name of a table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64190" y="2342235"/>
            <a:ext cx="10626028" cy="4343400"/>
          </a:xfrm>
        </p:spPr>
        <p:txBody>
          <a:bodyPr/>
          <a:lstStyle/>
          <a:p>
            <a:r>
              <a:rPr lang="en-US" dirty="0"/>
              <a:t>To change the name of a table, view, sequence, or synonym, you execute the </a:t>
            </a:r>
            <a:r>
              <a:rPr lang="en-US" dirty="0">
                <a:latin typeface="Courier New" panose="02070309020205020404" pitchFamily="49" charset="0"/>
              </a:rPr>
              <a:t>RENAME</a:t>
            </a:r>
            <a:r>
              <a:rPr lang="en-US" dirty="0"/>
              <a:t> statement.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You must be the owner of the object.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blackWhite">
          <a:xfrm>
            <a:off x="1449941" y="3318270"/>
            <a:ext cx="7258050" cy="704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RENAME dept TO department;</a:t>
            </a:r>
          </a:p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Table renamed.</a:t>
            </a:r>
          </a:p>
        </p:txBody>
      </p:sp>
    </p:spTree>
    <p:extLst>
      <p:ext uri="{BB962C8B-B14F-4D97-AF65-F5344CB8AC3E}">
        <p14:creationId xmlns:p14="http://schemas.microsoft.com/office/powerpoint/2010/main" val="48318345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8232" y="786823"/>
            <a:ext cx="8153400" cy="990600"/>
          </a:xfrm>
        </p:spPr>
        <p:txBody>
          <a:bodyPr/>
          <a:lstStyle/>
          <a:p>
            <a:r>
              <a:rPr lang="en-US" dirty="0"/>
              <a:t>Adding a Constraint Syntax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360920" y="2202873"/>
            <a:ext cx="8328025" cy="2133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Use the ALTER TABLE statement to:</a:t>
            </a:r>
          </a:p>
          <a:p>
            <a:pPr>
              <a:defRPr/>
            </a:pPr>
            <a:r>
              <a:rPr lang="en-US" dirty="0"/>
              <a:t>Add or drop a constraint</a:t>
            </a:r>
          </a:p>
          <a:p>
            <a:pPr>
              <a:defRPr/>
            </a:pPr>
            <a:r>
              <a:rPr lang="en-US" dirty="0"/>
              <a:t>Add a NOT NULL constraint by using the MODIFY clause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blackWhite">
          <a:xfrm>
            <a:off x="1360920" y="4336473"/>
            <a:ext cx="7888288" cy="14160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ALTER TABLE	 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ADD [CONSTRAINT </a:t>
            </a:r>
            <a:r>
              <a:rPr lang="en-US" b="1" i="1" dirty="0" err="1">
                <a:solidFill>
                  <a:srgbClr val="000000"/>
                </a:solidFill>
                <a:latin typeface="Courier New" pitchFamily="49" charset="0"/>
              </a:rPr>
              <a:t>constraintName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 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type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323690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793" y="617685"/>
            <a:ext cx="8153400" cy="990600"/>
          </a:xfrm>
        </p:spPr>
        <p:txBody>
          <a:bodyPr/>
          <a:lstStyle/>
          <a:p>
            <a:r>
              <a:rPr lang="en-US" dirty="0"/>
              <a:t>Adding a Constraint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129146" y="2252520"/>
            <a:ext cx="9885218" cy="13271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dirty="0"/>
              <a:t>Add a FOREIGN KEY constraint to the EMPLOYEES table indicating that a manager must already exist as a valid employee in the EMPLOYEES table.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blackWhite">
          <a:xfrm>
            <a:off x="1360793" y="3579668"/>
            <a:ext cx="7963316" cy="268258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blackWhite">
          <a:xfrm>
            <a:off x="1581871" y="3877539"/>
            <a:ext cx="7479723" cy="20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20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ALTER TABLE     employees</a:t>
            </a:r>
          </a:p>
          <a:p>
            <a:pPr>
              <a:lnSpc>
                <a:spcPct val="20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ADD CONSTRAINT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emp_manager_fk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20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FOREIGN KEY(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manager_id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20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REFERENCES employees(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20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Table altered.</a:t>
            </a:r>
          </a:p>
        </p:txBody>
      </p:sp>
    </p:spTree>
    <p:extLst>
      <p:ext uri="{BB962C8B-B14F-4D97-AF65-F5344CB8AC3E}">
        <p14:creationId xmlns:p14="http://schemas.microsoft.com/office/powerpoint/2010/main" val="46034433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7" y="631031"/>
            <a:ext cx="8153400" cy="990600"/>
          </a:xfrm>
        </p:spPr>
        <p:txBody>
          <a:bodyPr/>
          <a:lstStyle/>
          <a:p>
            <a:r>
              <a:rPr lang="en-US"/>
              <a:t>Dropping a Constraint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181101" y="2247900"/>
            <a:ext cx="9888681" cy="3419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Remove the manager constraint from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table.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Remove the </a:t>
            </a:r>
            <a:r>
              <a:rPr lang="en-US" dirty="0">
                <a:latin typeface="Courier New" pitchFamily="49" charset="0"/>
              </a:rPr>
              <a:t>PRIMARY KEY</a:t>
            </a:r>
            <a:r>
              <a:rPr lang="en-US" dirty="0"/>
              <a:t> constraint on the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 and drop the associated </a:t>
            </a:r>
            <a:r>
              <a:rPr lang="en-US" dirty="0">
                <a:latin typeface="Courier New" pitchFamily="49" charset="0"/>
              </a:rPr>
              <a:t>FOREIGN KEY</a:t>
            </a:r>
            <a:r>
              <a:rPr lang="en-US" dirty="0"/>
              <a:t> constraint on the </a:t>
            </a:r>
            <a:r>
              <a:rPr lang="en-US" dirty="0">
                <a:latin typeface="Courier New" pitchFamily="49" charset="0"/>
              </a:rPr>
              <a:t>EMPLOYEES.DEPARTMENT_ID</a:t>
            </a:r>
            <a:r>
              <a:rPr lang="en-US" dirty="0"/>
              <a:t> column.</a:t>
            </a:r>
          </a:p>
        </p:txBody>
      </p:sp>
      <p:sp>
        <p:nvSpPr>
          <p:cNvPr id="28676" name="Arc 4"/>
          <p:cNvSpPr>
            <a:spLocks/>
          </p:cNvSpPr>
          <p:nvPr/>
        </p:nvSpPr>
        <p:spPr bwMode="ltGray">
          <a:xfrm>
            <a:off x="6226175" y="3613150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blackWhite">
          <a:xfrm>
            <a:off x="1663701" y="2724150"/>
            <a:ext cx="7496175" cy="1187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ALTER TABLE      employees</a:t>
            </a: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DROP CONSTRAINT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emp_manager_fk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Table altered.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blackWhite">
          <a:xfrm>
            <a:off x="1663700" y="5240338"/>
            <a:ext cx="7496175" cy="130492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ALTER TABLE	departments</a:t>
            </a: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DROP PRIMARY KEY CASCADE;</a:t>
            </a: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Table altered.</a:t>
            </a:r>
          </a:p>
        </p:txBody>
      </p:sp>
    </p:spTree>
    <p:extLst>
      <p:ext uri="{BB962C8B-B14F-4D97-AF65-F5344CB8AC3E}">
        <p14:creationId xmlns:p14="http://schemas.microsoft.com/office/powerpoint/2010/main" val="290175892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34" y="2657935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/>
              <a:t>SQL – DDL (Alter)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54" y="1996774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lecture, you will learn to: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column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default value for an existing column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an existing column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an existing column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data type or size of an existing column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constraint</a:t>
            </a: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633" y="660530"/>
            <a:ext cx="8153400" cy="9906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ALTER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TABLE</a:t>
            </a:r>
            <a:r>
              <a:rPr lang="en-US"/>
              <a:t>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412332" y="2244436"/>
            <a:ext cx="9602032" cy="6604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dirty="0"/>
              <a:t>Use the </a:t>
            </a:r>
            <a:r>
              <a:rPr lang="en-US" dirty="0">
                <a:latin typeface="Courier New" pitchFamily="49" charset="0"/>
              </a:rPr>
              <a:t>ALTER TABLE</a:t>
            </a:r>
            <a:r>
              <a:rPr lang="en-US" dirty="0"/>
              <a:t> statement to add, modify, or drop columns.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blackWhite">
          <a:xfrm>
            <a:off x="1412333" y="3100849"/>
            <a:ext cx="75279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blackWhite">
          <a:xfrm>
            <a:off x="1412332" y="4321635"/>
            <a:ext cx="75199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blackWhite">
          <a:xfrm>
            <a:off x="1399633" y="3100849"/>
            <a:ext cx="7300913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ALTER TABLE 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ADD		   (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column datatype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[DEFAULT 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		   [, 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column datatype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]...);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blackWhite">
          <a:xfrm>
            <a:off x="1399633" y="4318460"/>
            <a:ext cx="7300913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ALTER TABLE 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MODIFY	   (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column datatype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[DEFAULT 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		   [, 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column datatype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]...);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blackWhite">
          <a:xfrm>
            <a:off x="1412332" y="5497974"/>
            <a:ext cx="75199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blackWhite">
          <a:xfrm>
            <a:off x="1399633" y="5494799"/>
            <a:ext cx="7300913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ALTER TABLE 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DROP	      (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1119" y="659464"/>
            <a:ext cx="9603275" cy="1049235"/>
          </a:xfrm>
        </p:spPr>
        <p:txBody>
          <a:bodyPr/>
          <a:lstStyle/>
          <a:p>
            <a:r>
              <a:rPr lang="en-US"/>
              <a:t>Adding a Column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080203" y="2379786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anose="02070309020205020404" pitchFamily="49" charset="0"/>
              </a:rPr>
              <a:t>DEPT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79377" y="3678641"/>
            <a:ext cx="2136962" cy="51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en-US" sz="1600" b="1" dirty="0">
                <a:solidFill>
                  <a:srgbClr val="0070C0"/>
                </a:solidFill>
              </a:rPr>
              <a:t>“Add a new column to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DEPT</a:t>
            </a:r>
            <a:r>
              <a:rPr lang="en-US" sz="1600" b="1" dirty="0">
                <a:solidFill>
                  <a:srgbClr val="0070C0"/>
                </a:solidFill>
              </a:rPr>
              <a:t> table.”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051628" y="4468469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anose="02070309020205020404" pitchFamily="49" charset="0"/>
              </a:rPr>
              <a:t>DEPT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8157153" y="2381373"/>
            <a:ext cx="169597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/>
              <a:t>New column</a:t>
            </a:r>
          </a:p>
        </p:txBody>
      </p:sp>
      <p:pic>
        <p:nvPicPr>
          <p:cNvPr id="1741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8" y="2778249"/>
            <a:ext cx="5953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11" y="4822203"/>
            <a:ext cx="5953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178" y="2759198"/>
            <a:ext cx="904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8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61" y="4830140"/>
            <a:ext cx="904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26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299" y="732196"/>
            <a:ext cx="8153400" cy="990600"/>
          </a:xfrm>
        </p:spPr>
        <p:txBody>
          <a:bodyPr/>
          <a:lstStyle/>
          <a:p>
            <a:r>
              <a:rPr lang="en-US"/>
              <a:t>Adding a Column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375024" y="2314934"/>
            <a:ext cx="7732712" cy="2232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You use the </a:t>
            </a:r>
            <a:r>
              <a:rPr lang="en-US" dirty="0">
                <a:latin typeface="Courier New" pitchFamily="49" charset="0"/>
              </a:rPr>
              <a:t>ADD</a:t>
            </a:r>
            <a:r>
              <a:rPr lang="en-US" dirty="0"/>
              <a:t> clause to add columns.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new column becomes the last column.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blackWhite">
          <a:xfrm>
            <a:off x="1551237" y="2838808"/>
            <a:ext cx="7280275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blackWhite">
          <a:xfrm>
            <a:off x="1565524" y="2845158"/>
            <a:ext cx="720566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92150" algn="l"/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dept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692150" algn="l"/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ADD		  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job_id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VARCHAR(9));</a:t>
            </a:r>
          </a:p>
          <a:p>
            <a:pPr>
              <a:tabLst>
                <a:tab pos="692150" algn="l"/>
                <a:tab pos="12001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Table altered.</a:t>
            </a:r>
          </a:p>
        </p:txBody>
      </p:sp>
      <p:pic>
        <p:nvPicPr>
          <p:cNvPr id="1843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36" y="4546959"/>
            <a:ext cx="7296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9440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972" y="607653"/>
            <a:ext cx="8153400" cy="990600"/>
          </a:xfrm>
        </p:spPr>
        <p:txBody>
          <a:bodyPr/>
          <a:lstStyle/>
          <a:p>
            <a:r>
              <a:rPr lang="en-US" dirty="0"/>
              <a:t>Modifying a Column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91084" y="2119747"/>
            <a:ext cx="8295528" cy="36217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You can change a column’s data type, size, and default value.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change to the default value affects only subsequent insertions to the table.</a:t>
            </a:r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1433133" y="3182065"/>
            <a:ext cx="7510463" cy="946150"/>
            <a:chOff x="576" y="1632"/>
            <a:chExt cx="4731" cy="596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blackWhite">
            <a:xfrm>
              <a:off x="576" y="1632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blackWhite">
            <a:xfrm>
              <a:off x="627" y="1665"/>
              <a:ext cx="414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ALTER TABLE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dept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MODIFY		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last_name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VARCHAR(30));</a:t>
              </a:r>
            </a:p>
            <a:p>
              <a:pPr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88563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69" y="740000"/>
            <a:ext cx="8153400" cy="990600"/>
          </a:xfrm>
        </p:spPr>
        <p:txBody>
          <a:bodyPr/>
          <a:lstStyle/>
          <a:p>
            <a:r>
              <a:rPr lang="en-US" dirty="0"/>
              <a:t>Dropping a Column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360921" y="2296825"/>
            <a:ext cx="9185156" cy="826153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  <a:buFont typeface="Arial" charset="0"/>
              <a:buNone/>
              <a:defRPr/>
            </a:pPr>
            <a:r>
              <a:rPr lang="en-US" dirty="0"/>
              <a:t>Use the </a:t>
            </a:r>
            <a:r>
              <a:rPr lang="en-US" dirty="0">
                <a:latin typeface="Courier New" pitchFamily="49" charset="0"/>
              </a:rPr>
              <a:t>DROP COLUMN</a:t>
            </a:r>
            <a:r>
              <a:rPr lang="en-US" dirty="0"/>
              <a:t> clause to drop columns you no  longer need from the table.</a:t>
            </a:r>
          </a:p>
        </p:txBody>
      </p:sp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1369047" y="3264829"/>
            <a:ext cx="7510462" cy="946150"/>
            <a:chOff x="569" y="1775"/>
            <a:chExt cx="4731" cy="596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blackWhite">
            <a:xfrm>
              <a:off x="569" y="1775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5000"/>
                </a:lnSpc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blackWhite">
            <a:xfrm>
              <a:off x="620" y="1808"/>
              <a:ext cx="414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ALTER TABLE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dept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DROP COLUMN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job_id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1379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216</TotalTime>
  <Words>949</Words>
  <Application>Microsoft Office PowerPoint</Application>
  <PresentationFormat>Custom</PresentationFormat>
  <Paragraphs>203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PowerPoint Presentation</vt:lpstr>
      <vt:lpstr>SQL – DDL (Alter)</vt:lpstr>
      <vt:lpstr>PREVIOUS LECTURE</vt:lpstr>
      <vt:lpstr>PowerPoint Presentation</vt:lpstr>
      <vt:lpstr>The ALTER TABLE Statement</vt:lpstr>
      <vt:lpstr>Adding a Column</vt:lpstr>
      <vt:lpstr>Adding a Column</vt:lpstr>
      <vt:lpstr>Modifying a Column</vt:lpstr>
      <vt:lpstr>Dropping a Column</vt:lpstr>
      <vt:lpstr>Changing the Name of a table</vt:lpstr>
      <vt:lpstr>Adding a Constraint Syntax</vt:lpstr>
      <vt:lpstr>Adding a Constraint</vt:lpstr>
      <vt:lpstr>Dropping a Constraint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72</cp:revision>
  <dcterms:created xsi:type="dcterms:W3CDTF">2016-08-25T05:41:22Z</dcterms:created>
  <dcterms:modified xsi:type="dcterms:W3CDTF">2020-07-12T14:19:59Z</dcterms:modified>
</cp:coreProperties>
</file>