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6"/>
  </p:notesMasterIdLst>
  <p:sldIdLst>
    <p:sldId id="259" r:id="rId2"/>
    <p:sldId id="258" r:id="rId3"/>
    <p:sldId id="294" r:id="rId4"/>
    <p:sldId id="26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7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83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B2B335-0BB9-4DC4-8723-0D5284AE3916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A8F84-D1B7-4DE5-8F32-C916319DA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339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56AE2-8F21-45D5-8AA2-E8C9B0F88ED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46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3513E5-07B4-4092-82ED-4FCE4F7207FD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466092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13E5-07B4-4092-82ED-4FCE4F7207FD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573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3513E5-07B4-4092-82ED-4FCE4F7207FD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231601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13E5-07B4-4092-82ED-4FCE4F7207FD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665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3513E5-07B4-4092-82ED-4FCE4F7207FD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63092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13E5-07B4-4092-82ED-4FCE4F7207FD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20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13E5-07B4-4092-82ED-4FCE4F7207FD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43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13E5-07B4-4092-82ED-4FCE4F7207FD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26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13E5-07B4-4092-82ED-4FCE4F7207FD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979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3513E5-07B4-4092-82ED-4FCE4F7207FD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768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13E5-07B4-4092-82ED-4FCE4F7207FD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186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D3513E5-07B4-4092-82ED-4FCE4F7207FD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0548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smillah - na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7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506376" y="6596390"/>
            <a:ext cx="36856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>
                <a:solidFill>
                  <a:srgbClr val="F8F8F8"/>
                </a:solidFill>
              </a:rPr>
              <a:t>https://sahibulsaif.wordpress.com/wisdom/bismillah-nature/</a:t>
            </a:r>
          </a:p>
        </p:txBody>
      </p:sp>
    </p:spTree>
    <p:extLst>
      <p:ext uri="{BB962C8B-B14F-4D97-AF65-F5344CB8AC3E}">
        <p14:creationId xmlns:p14="http://schemas.microsoft.com/office/powerpoint/2010/main" val="2971611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378831" y="726905"/>
            <a:ext cx="8153400" cy="990600"/>
          </a:xfrm>
        </p:spPr>
        <p:txBody>
          <a:bodyPr/>
          <a:lstStyle/>
          <a:p>
            <a:r>
              <a:rPr lang="en-US" dirty="0"/>
              <a:t>Using Comparison Conditions</a:t>
            </a:r>
          </a:p>
        </p:txBody>
      </p:sp>
      <p:sp>
        <p:nvSpPr>
          <p:cNvPr id="77" name="Rectangle 15"/>
          <p:cNvSpPr>
            <a:spLocks noChangeArrowheads="1"/>
          </p:cNvSpPr>
          <p:nvPr/>
        </p:nvSpPr>
        <p:spPr bwMode="blackWhite">
          <a:xfrm>
            <a:off x="2288380" y="2143567"/>
            <a:ext cx="7850187" cy="192149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1200150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6388" name="Rectangle 16"/>
          <p:cNvSpPr>
            <a:spLocks noChangeArrowheads="1"/>
          </p:cNvSpPr>
          <p:nvPr/>
        </p:nvSpPr>
        <p:spPr bwMode="blackWhite">
          <a:xfrm>
            <a:off x="2404267" y="2545251"/>
            <a:ext cx="7315200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salary</a:t>
            </a:r>
          </a:p>
          <a:p>
            <a:pPr eaLnBrk="1" hangingPunct="1"/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eaLnBrk="1" hangingPunct="1"/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  salary &lt;= 3000;</a:t>
            </a:r>
          </a:p>
        </p:txBody>
      </p:sp>
      <p:sp>
        <p:nvSpPr>
          <p:cNvPr id="16389" name="Rectangle 18"/>
          <p:cNvSpPr>
            <a:spLocks noChangeArrowheads="1"/>
          </p:cNvSpPr>
          <p:nvPr/>
        </p:nvSpPr>
        <p:spPr bwMode="auto">
          <a:xfrm>
            <a:off x="5028678" y="3210143"/>
            <a:ext cx="1667090" cy="377137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16390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14" y="4347457"/>
            <a:ext cx="10786521" cy="1144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7619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396181" y="1148640"/>
            <a:ext cx="7772400" cy="609600"/>
          </a:xfrm>
        </p:spPr>
        <p:txBody>
          <a:bodyPr>
            <a:normAutofit/>
          </a:bodyPr>
          <a:lstStyle/>
          <a:p>
            <a:r>
              <a:rPr lang="en-US" dirty="0"/>
              <a:t>Other Comparison Conditions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blackWhite">
          <a:xfrm>
            <a:off x="3206750" y="2327038"/>
            <a:ext cx="1673225" cy="3084563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60000"/>
              </a:spcBef>
            </a:pPr>
            <a:r>
              <a:rPr lang="en-US" b="1" dirty="0">
                <a:solidFill>
                  <a:srgbClr val="000000"/>
                </a:solidFill>
              </a:rPr>
              <a:t>Operator</a:t>
            </a:r>
          </a:p>
          <a:p>
            <a:pPr eaLnBrk="1" hangingPunct="1">
              <a:lnSpc>
                <a:spcPct val="120000"/>
              </a:lnSpc>
              <a:spcBef>
                <a:spcPct val="60000"/>
              </a:spcBef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BETWEEN</a:t>
            </a:r>
            <a:b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...AND...</a:t>
            </a:r>
          </a:p>
          <a:p>
            <a:pPr eaLnBrk="1" hangingPunct="1">
              <a:lnSpc>
                <a:spcPct val="120000"/>
              </a:lnSpc>
              <a:spcBef>
                <a:spcPct val="60000"/>
              </a:spcBef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IN(set)</a:t>
            </a:r>
          </a:p>
          <a:p>
            <a:pPr eaLnBrk="1" hangingPunct="1">
              <a:lnSpc>
                <a:spcPct val="120000"/>
              </a:lnSpc>
              <a:spcBef>
                <a:spcPct val="60000"/>
              </a:spcBef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LIKE</a:t>
            </a:r>
          </a:p>
          <a:p>
            <a:pPr eaLnBrk="1" hangingPunct="1">
              <a:lnSpc>
                <a:spcPct val="120000"/>
              </a:lnSpc>
              <a:spcBef>
                <a:spcPct val="60000"/>
              </a:spcBef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IS NULL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blackWhite">
          <a:xfrm>
            <a:off x="4862513" y="2327038"/>
            <a:ext cx="4090987" cy="3084563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60000"/>
              </a:spcBef>
            </a:pPr>
            <a:r>
              <a:rPr lang="en-US" b="1" dirty="0">
                <a:solidFill>
                  <a:srgbClr val="000000"/>
                </a:solidFill>
              </a:rPr>
              <a:t>Meaning</a:t>
            </a:r>
          </a:p>
          <a:p>
            <a:pPr eaLnBrk="1" hangingPunct="1">
              <a:lnSpc>
                <a:spcPct val="120000"/>
              </a:lnSpc>
              <a:spcBef>
                <a:spcPct val="60000"/>
              </a:spcBef>
            </a:pPr>
            <a:r>
              <a:rPr lang="en-US" b="1" dirty="0">
                <a:solidFill>
                  <a:srgbClr val="000000"/>
                </a:solidFill>
              </a:rPr>
              <a:t>Between two values (inclusive),	</a:t>
            </a:r>
            <a:br>
              <a:rPr lang="en-US" b="1" dirty="0">
                <a:solidFill>
                  <a:srgbClr val="000000"/>
                </a:solidFill>
              </a:rPr>
            </a:br>
            <a:endParaRPr lang="en-US" b="1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60000"/>
              </a:spcBef>
            </a:pPr>
            <a:r>
              <a:rPr lang="en-US" b="1" dirty="0">
                <a:solidFill>
                  <a:srgbClr val="000000"/>
                </a:solidFill>
              </a:rPr>
              <a:t>Match any of a list of values </a:t>
            </a:r>
          </a:p>
          <a:p>
            <a:pPr eaLnBrk="1" hangingPunct="1">
              <a:lnSpc>
                <a:spcPct val="120000"/>
              </a:lnSpc>
              <a:spcBef>
                <a:spcPct val="60000"/>
              </a:spcBef>
            </a:pPr>
            <a:r>
              <a:rPr lang="en-US" b="1" dirty="0">
                <a:solidFill>
                  <a:srgbClr val="000000"/>
                </a:solidFill>
              </a:rPr>
              <a:t/>
            </a:r>
            <a:br>
              <a:rPr lang="en-US" b="1" dirty="0">
                <a:solidFill>
                  <a:srgbClr val="000000"/>
                </a:solidFill>
              </a:rPr>
            </a:br>
            <a:r>
              <a:rPr lang="en-US" b="1" dirty="0">
                <a:solidFill>
                  <a:srgbClr val="000000"/>
                </a:solidFill>
              </a:rPr>
              <a:t>Match a character pattern </a:t>
            </a:r>
          </a:p>
          <a:p>
            <a:pPr eaLnBrk="1" hangingPunct="1">
              <a:lnSpc>
                <a:spcPct val="120000"/>
              </a:lnSpc>
              <a:spcBef>
                <a:spcPct val="60000"/>
              </a:spcBef>
            </a:pPr>
            <a:r>
              <a:rPr lang="en-US" b="1" dirty="0">
                <a:solidFill>
                  <a:srgbClr val="000000"/>
                </a:solidFill>
              </a:rPr>
              <a:t>Is a null value </a:t>
            </a:r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3203114" y="2733003"/>
            <a:ext cx="5735638" cy="7938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3209925" y="3580883"/>
            <a:ext cx="57435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>
            <a:off x="3206750" y="4313015"/>
            <a:ext cx="57467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3198813" y="4920811"/>
            <a:ext cx="57467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01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93044" y="1128821"/>
            <a:ext cx="7772400" cy="609600"/>
          </a:xfrm>
        </p:spPr>
        <p:txBody>
          <a:bodyPr>
            <a:normAutofit/>
          </a:bodyPr>
          <a:lstStyle/>
          <a:p>
            <a:r>
              <a:rPr lang="en-US"/>
              <a:t>Using the </a:t>
            </a:r>
            <a:r>
              <a:rPr lang="en-US">
                <a:latin typeface="Courier New" panose="02070309020205020404" pitchFamily="49" charset="0"/>
              </a:rPr>
              <a:t>BETWEEN</a:t>
            </a:r>
            <a:r>
              <a:rPr lang="en-US"/>
              <a:t> Condition</a:t>
            </a:r>
          </a:p>
        </p:txBody>
      </p:sp>
      <p:sp>
        <p:nvSpPr>
          <p:cNvPr id="10" name="Rectangle 27"/>
          <p:cNvSpPr>
            <a:spLocks noGrp="1" noChangeArrowheads="1"/>
          </p:cNvSpPr>
          <p:nvPr>
            <p:ph idx="1"/>
          </p:nvPr>
        </p:nvSpPr>
        <p:spPr>
          <a:xfrm>
            <a:off x="2403475" y="1950488"/>
            <a:ext cx="7385050" cy="727075"/>
          </a:xfrm>
        </p:spPr>
        <p:txBody>
          <a:bodyPr>
            <a:normAutofit/>
          </a:bodyPr>
          <a:lstStyle/>
          <a:p>
            <a:pPr marL="0" indent="0"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en-US" dirty="0"/>
              <a:t>Use the </a:t>
            </a:r>
            <a:r>
              <a:rPr lang="en-US" dirty="0">
                <a:latin typeface="Courier New" pitchFamily="49" charset="0"/>
              </a:rPr>
              <a:t>BETWEEN</a:t>
            </a:r>
            <a:r>
              <a:rPr lang="en-US" dirty="0"/>
              <a:t> condition to display rows based on a range of values.</a:t>
            </a:r>
          </a:p>
        </p:txBody>
      </p:sp>
      <p:sp>
        <p:nvSpPr>
          <p:cNvPr id="11" name="Rectangle 25"/>
          <p:cNvSpPr>
            <a:spLocks noChangeArrowheads="1"/>
          </p:cNvSpPr>
          <p:nvPr/>
        </p:nvSpPr>
        <p:spPr bwMode="blackWhite">
          <a:xfrm>
            <a:off x="2327070" y="2725187"/>
            <a:ext cx="7578930" cy="126516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1200150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8437" name="Rectangle 28"/>
          <p:cNvSpPr>
            <a:spLocks noChangeArrowheads="1"/>
          </p:cNvSpPr>
          <p:nvPr/>
        </p:nvSpPr>
        <p:spPr bwMode="blackWhite">
          <a:xfrm>
            <a:off x="2428875" y="2712487"/>
            <a:ext cx="7291388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b="1" dirty="0">
                <a:latin typeface="Courier New" panose="02070309020205020404" pitchFamily="49" charset="0"/>
              </a:rPr>
              <a:t>SELECT </a:t>
            </a:r>
            <a:r>
              <a:rPr lang="en-US" sz="2000" b="1" dirty="0" err="1">
                <a:latin typeface="Courier New" panose="02070309020205020404" pitchFamily="49" charset="0"/>
              </a:rPr>
              <a:t>last_name</a:t>
            </a:r>
            <a:r>
              <a:rPr lang="en-US" sz="2000" b="1" dirty="0">
                <a:latin typeface="Courier New" panose="02070309020205020404" pitchFamily="49" charset="0"/>
              </a:rPr>
              <a:t>, salary</a:t>
            </a:r>
          </a:p>
          <a:p>
            <a:pPr eaLnBrk="1" hangingPunct="1"/>
            <a:r>
              <a:rPr lang="en-US" sz="2000" b="1" dirty="0">
                <a:latin typeface="Courier New" panose="02070309020205020404" pitchFamily="49" charset="0"/>
              </a:rPr>
              <a:t>FROM   employees</a:t>
            </a:r>
          </a:p>
          <a:p>
            <a:pPr eaLnBrk="1" hangingPunct="1"/>
            <a:r>
              <a:rPr lang="en-US" sz="2000" b="1" dirty="0">
                <a:latin typeface="Courier New" panose="02070309020205020404" pitchFamily="49" charset="0"/>
              </a:rPr>
              <a:t>WHERE  salary BETWEEN 2500 AND 3500;</a:t>
            </a:r>
          </a:p>
        </p:txBody>
      </p:sp>
      <p:sp>
        <p:nvSpPr>
          <p:cNvPr id="18438" name="Rectangle 29"/>
          <p:cNvSpPr>
            <a:spLocks noChangeArrowheads="1"/>
          </p:cNvSpPr>
          <p:nvPr/>
        </p:nvSpPr>
        <p:spPr bwMode="auto">
          <a:xfrm>
            <a:off x="5379244" y="4414488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60000"/>
              </a:spcBef>
            </a:pPr>
            <a:r>
              <a:rPr lang="en-US" b="1" dirty="0"/>
              <a:t>Lower limit</a:t>
            </a:r>
          </a:p>
        </p:txBody>
      </p:sp>
      <p:sp>
        <p:nvSpPr>
          <p:cNvPr id="18440" name="Rectangle 31"/>
          <p:cNvSpPr>
            <a:spLocks noChangeArrowheads="1"/>
          </p:cNvSpPr>
          <p:nvPr/>
        </p:nvSpPr>
        <p:spPr bwMode="auto">
          <a:xfrm>
            <a:off x="6825732" y="4414488"/>
            <a:ext cx="1377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60000"/>
              </a:spcBef>
            </a:pPr>
            <a:r>
              <a:rPr lang="en-US" b="1" dirty="0"/>
              <a:t>Upper limit</a:t>
            </a:r>
          </a:p>
        </p:txBody>
      </p:sp>
      <p:sp>
        <p:nvSpPr>
          <p:cNvPr id="18441" name="Line 32"/>
          <p:cNvSpPr>
            <a:spLocks noChangeShapeType="1"/>
          </p:cNvSpPr>
          <p:nvPr/>
        </p:nvSpPr>
        <p:spPr bwMode="auto">
          <a:xfrm>
            <a:off x="7600411" y="3701499"/>
            <a:ext cx="3174" cy="683956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2" name="Rectangle 33"/>
          <p:cNvSpPr>
            <a:spLocks noChangeArrowheads="1"/>
          </p:cNvSpPr>
          <p:nvPr/>
        </p:nvSpPr>
        <p:spPr bwMode="auto">
          <a:xfrm>
            <a:off x="4563929" y="3315199"/>
            <a:ext cx="3521769" cy="365125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18443" name="Picture 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5" y="4934324"/>
            <a:ext cx="9691638" cy="1584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4" name="Line 32"/>
          <p:cNvSpPr>
            <a:spLocks noChangeShapeType="1"/>
          </p:cNvSpPr>
          <p:nvPr/>
        </p:nvSpPr>
        <p:spPr bwMode="auto">
          <a:xfrm>
            <a:off x="6083830" y="3648376"/>
            <a:ext cx="3174" cy="683956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76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179821" y="785621"/>
            <a:ext cx="8153400" cy="990600"/>
          </a:xfrm>
        </p:spPr>
        <p:txBody>
          <a:bodyPr/>
          <a:lstStyle/>
          <a:p>
            <a:r>
              <a:rPr lang="en-US" dirty="0"/>
              <a:t>Using the </a:t>
            </a:r>
            <a:r>
              <a:rPr lang="en-US" dirty="0">
                <a:latin typeface="Courier New" panose="02070309020205020404" pitchFamily="49" charset="0"/>
              </a:rPr>
              <a:t>IN</a:t>
            </a:r>
            <a:r>
              <a:rPr lang="en-US" dirty="0"/>
              <a:t> Condition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91079" y="2014316"/>
            <a:ext cx="9220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700"/>
              </a:spcBef>
              <a:buClr>
                <a:schemeClr val="tx1">
                  <a:shade val="95000"/>
                </a:schemeClr>
              </a:buClr>
              <a:buSzPct val="60000"/>
              <a:defRPr/>
            </a:pPr>
            <a:r>
              <a:rPr lang="en-US" sz="2500" dirty="0"/>
              <a:t>Use the IN membership condition to test for values in a list.</a:t>
            </a:r>
          </a:p>
        </p:txBody>
      </p:sp>
      <p:sp>
        <p:nvSpPr>
          <p:cNvPr id="11" name="Rectangle 17"/>
          <p:cNvSpPr>
            <a:spLocks noChangeArrowheads="1"/>
          </p:cNvSpPr>
          <p:nvPr/>
        </p:nvSpPr>
        <p:spPr bwMode="blackWhite">
          <a:xfrm>
            <a:off x="1610169" y="2572149"/>
            <a:ext cx="7723052" cy="127478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1200150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9461" name="Rectangle 18"/>
          <p:cNvSpPr>
            <a:spLocks noChangeArrowheads="1"/>
          </p:cNvSpPr>
          <p:nvPr/>
        </p:nvSpPr>
        <p:spPr bwMode="blackWhite">
          <a:xfrm>
            <a:off x="1583180" y="2559449"/>
            <a:ext cx="8221989" cy="1287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employee_id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 salary,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manager_id</a:t>
            </a: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eaLnBrk="1" hangingPunct="1"/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 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manager_id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IN (100, 101, 201);</a:t>
            </a:r>
          </a:p>
        </p:txBody>
      </p:sp>
      <p:sp>
        <p:nvSpPr>
          <p:cNvPr id="19462" name="Rectangle 21"/>
          <p:cNvSpPr>
            <a:spLocks noChangeArrowheads="1"/>
          </p:cNvSpPr>
          <p:nvPr/>
        </p:nvSpPr>
        <p:spPr bwMode="auto">
          <a:xfrm>
            <a:off x="4278217" y="3330386"/>
            <a:ext cx="3245923" cy="395395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19463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81" y="3980883"/>
            <a:ext cx="10069910" cy="2877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8450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327405" y="728958"/>
            <a:ext cx="8153400" cy="990600"/>
          </a:xfrm>
        </p:spPr>
        <p:txBody>
          <a:bodyPr/>
          <a:lstStyle/>
          <a:p>
            <a:r>
              <a:rPr lang="en-US" dirty="0"/>
              <a:t>Using the </a:t>
            </a:r>
            <a:r>
              <a:rPr lang="en-US" dirty="0">
                <a:latin typeface="Courier New" panose="02070309020205020404" pitchFamily="49" charset="0"/>
              </a:rPr>
              <a:t>LIKE</a:t>
            </a:r>
            <a:r>
              <a:rPr lang="en-US" dirty="0"/>
              <a:t> Condition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1291078" y="2005348"/>
            <a:ext cx="9755463" cy="4495800"/>
          </a:xfrm>
        </p:spPr>
        <p:txBody>
          <a:bodyPr/>
          <a:lstStyle/>
          <a:p>
            <a:pPr marL="548640" indent="-411480" algn="just"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sz="2400" dirty="0"/>
              <a:t>Use the </a:t>
            </a:r>
            <a:r>
              <a:rPr lang="en-US" sz="2400" dirty="0">
                <a:latin typeface="Courier New" pitchFamily="49" charset="0"/>
              </a:rPr>
              <a:t>LIKE</a:t>
            </a:r>
            <a:r>
              <a:rPr lang="en-US" sz="2400" dirty="0"/>
              <a:t> condition to perform wildcard searches of valid search string values.</a:t>
            </a:r>
          </a:p>
          <a:p>
            <a:pPr marL="548640" indent="-411480" algn="just"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sz="2400" dirty="0"/>
              <a:t>Search conditions can contain either literal characters or numbers:</a:t>
            </a:r>
          </a:p>
          <a:p>
            <a:pPr marL="868680" lvl="1" indent="-283464" algn="just">
              <a:buFont typeface="Wingdings 2"/>
              <a:buChar char=""/>
              <a:defRPr/>
            </a:pPr>
            <a:r>
              <a:rPr lang="en-US" sz="2000" dirty="0">
                <a:latin typeface="Courier New" pitchFamily="49" charset="0"/>
              </a:rPr>
              <a:t>%</a:t>
            </a:r>
            <a:r>
              <a:rPr lang="en-US" sz="2000" dirty="0"/>
              <a:t> denotes zero or many characters.</a:t>
            </a:r>
          </a:p>
          <a:p>
            <a:pPr marL="868680" lvl="1" indent="-283464" algn="just">
              <a:buFont typeface="Wingdings 2"/>
              <a:buChar char=""/>
              <a:defRPr/>
            </a:pPr>
            <a:r>
              <a:rPr lang="en-US" sz="2000" dirty="0">
                <a:latin typeface="Courier New" pitchFamily="49" charset="0"/>
              </a:rPr>
              <a:t>_</a:t>
            </a:r>
            <a:r>
              <a:rPr lang="en-US" sz="2000" dirty="0"/>
              <a:t> denotes one character.</a:t>
            </a:r>
          </a:p>
          <a:p>
            <a:pPr algn="just">
              <a:defRPr/>
            </a:pPr>
            <a:endParaRPr lang="en-US" dirty="0"/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blackWhite">
          <a:xfrm>
            <a:off x="2246519" y="5246790"/>
            <a:ext cx="7697376" cy="143608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1200150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0485" name="Rectangle 20"/>
          <p:cNvSpPr>
            <a:spLocks noChangeArrowheads="1"/>
          </p:cNvSpPr>
          <p:nvPr/>
        </p:nvSpPr>
        <p:spPr bwMode="blackWhite">
          <a:xfrm>
            <a:off x="2525714" y="5497226"/>
            <a:ext cx="7138987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SELECT	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first_name</a:t>
            </a: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 	employees</a:t>
            </a:r>
          </a:p>
          <a:p>
            <a:pPr eaLnBrk="1" hangingPunct="1"/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	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first_name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LIKE 'S%';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0486" name="Rectangle 21"/>
          <p:cNvSpPr>
            <a:spLocks noChangeArrowheads="1"/>
          </p:cNvSpPr>
          <p:nvPr/>
        </p:nvSpPr>
        <p:spPr bwMode="auto">
          <a:xfrm>
            <a:off x="5404105" y="6068807"/>
            <a:ext cx="1984837" cy="336551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60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1346932" y="731579"/>
            <a:ext cx="8153400" cy="990600"/>
          </a:xfrm>
        </p:spPr>
        <p:txBody>
          <a:bodyPr/>
          <a:lstStyle/>
          <a:p>
            <a:r>
              <a:rPr lang="en-US" dirty="0"/>
              <a:t>Using the </a:t>
            </a:r>
            <a:r>
              <a:rPr lang="en-US" dirty="0">
                <a:latin typeface="Courier New" panose="02070309020205020404" pitchFamily="49" charset="0"/>
              </a:rPr>
              <a:t>LIKE</a:t>
            </a:r>
            <a:r>
              <a:rPr lang="en-US" dirty="0"/>
              <a:t> Condition</a:t>
            </a:r>
          </a:p>
        </p:txBody>
      </p:sp>
      <p:sp>
        <p:nvSpPr>
          <p:cNvPr id="13" name="Rectangle 17"/>
          <p:cNvSpPr>
            <a:spLocks noGrp="1" noChangeArrowheads="1"/>
          </p:cNvSpPr>
          <p:nvPr>
            <p:ph idx="1"/>
          </p:nvPr>
        </p:nvSpPr>
        <p:spPr>
          <a:xfrm>
            <a:off x="1225130" y="2304243"/>
            <a:ext cx="9976689" cy="4200041"/>
          </a:xfrm>
        </p:spPr>
        <p:txBody>
          <a:bodyPr>
            <a:noAutofit/>
          </a:bodyPr>
          <a:lstStyle/>
          <a:p>
            <a:pPr marL="548640" indent="-411480"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dirty="0"/>
              <a:t>You can combine pattern-matching characters.</a:t>
            </a:r>
          </a:p>
          <a:p>
            <a:pPr marL="548640" indent="-411480">
              <a:buClr>
                <a:schemeClr val="tx1">
                  <a:shade val="95000"/>
                </a:schemeClr>
              </a:buClr>
              <a:buNone/>
              <a:defRPr/>
            </a:pPr>
            <a:endParaRPr lang="en-US" dirty="0"/>
          </a:p>
          <a:p>
            <a:pPr marL="548640" indent="-411480">
              <a:buClr>
                <a:schemeClr val="tx1">
                  <a:shade val="95000"/>
                </a:schemeClr>
              </a:buClr>
              <a:buNone/>
              <a:defRPr/>
            </a:pPr>
            <a:endParaRPr lang="en-US" dirty="0"/>
          </a:p>
          <a:p>
            <a:pPr marL="548640" indent="-411480">
              <a:buClr>
                <a:schemeClr val="tx1">
                  <a:shade val="95000"/>
                </a:schemeClr>
              </a:buClr>
              <a:buNone/>
              <a:defRPr/>
            </a:pPr>
            <a:endParaRPr lang="en-US" dirty="0"/>
          </a:p>
          <a:p>
            <a:pPr marL="548640" indent="-411480">
              <a:buClr>
                <a:schemeClr val="tx1">
                  <a:shade val="95000"/>
                </a:schemeClr>
              </a:buClr>
              <a:buNone/>
              <a:defRPr/>
            </a:pPr>
            <a:endParaRPr lang="en-US" dirty="0"/>
          </a:p>
          <a:p>
            <a:pPr marL="548640" indent="-411480">
              <a:buClr>
                <a:schemeClr val="tx1">
                  <a:shade val="95000"/>
                </a:schemeClr>
              </a:buClr>
              <a:buNone/>
              <a:defRPr/>
            </a:pPr>
            <a:endParaRPr lang="en-US" dirty="0"/>
          </a:p>
          <a:p>
            <a:pPr marL="548640" indent="-411480">
              <a:buClr>
                <a:schemeClr val="tx1">
                  <a:shade val="95000"/>
                </a:schemeClr>
              </a:buClr>
              <a:buNone/>
              <a:defRPr/>
            </a:pPr>
            <a:endParaRPr lang="en-US" dirty="0"/>
          </a:p>
          <a:p>
            <a:pPr marL="548640" indent="-411480">
              <a:buClr>
                <a:schemeClr val="tx1">
                  <a:shade val="95000"/>
                </a:schemeClr>
              </a:buClr>
              <a:buNone/>
              <a:defRPr/>
            </a:pPr>
            <a:endParaRPr lang="en-US" dirty="0"/>
          </a:p>
          <a:p>
            <a:pPr marL="548640" indent="-411480">
              <a:buClr>
                <a:schemeClr val="tx1">
                  <a:shade val="95000"/>
                </a:schemeClr>
              </a:buClr>
              <a:buNone/>
              <a:defRPr/>
            </a:pPr>
            <a:endParaRPr lang="en-US" dirty="0"/>
          </a:p>
          <a:p>
            <a:pPr marL="548640" indent="-411480">
              <a:buClr>
                <a:schemeClr val="tx1">
                  <a:shade val="95000"/>
                </a:schemeClr>
              </a:buClr>
              <a:buNone/>
              <a:defRPr/>
            </a:pPr>
            <a:endParaRPr lang="en-US" dirty="0"/>
          </a:p>
          <a:p>
            <a:pPr marL="548640" indent="-411480"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dirty="0"/>
              <a:t>You can use the </a:t>
            </a:r>
            <a:r>
              <a:rPr lang="en-US" dirty="0">
                <a:latin typeface="Courier New" pitchFamily="49" charset="0"/>
              </a:rPr>
              <a:t>ESCAPE</a:t>
            </a:r>
            <a:r>
              <a:rPr lang="en-US" dirty="0"/>
              <a:t> identifier to search for the actual </a:t>
            </a:r>
            <a:r>
              <a:rPr lang="en-US" i="1" dirty="0"/>
              <a:t>%</a:t>
            </a:r>
            <a:r>
              <a:rPr lang="en-US" dirty="0"/>
              <a:t> and </a:t>
            </a:r>
            <a:r>
              <a:rPr lang="en-US" i="1" dirty="0"/>
              <a:t>_ </a:t>
            </a:r>
            <a:r>
              <a:rPr lang="en-US" dirty="0"/>
              <a:t>symbols.</a:t>
            </a:r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blackWhite">
          <a:xfrm>
            <a:off x="1470790" y="2813214"/>
            <a:ext cx="7905685" cy="15335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  <a:defRPr/>
            </a:pPr>
            <a:endParaRPr lang="en-US" sz="24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SELECT 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endParaRPr lang="en-US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  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LIKE '_o%';</a:t>
            </a:r>
          </a:p>
          <a:p>
            <a:pPr>
              <a:tabLst>
                <a:tab pos="1200150" algn="l"/>
              </a:tabLst>
              <a:defRPr/>
            </a:pPr>
            <a:endParaRPr lang="en-US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1510" name="Rectangle 21"/>
          <p:cNvSpPr>
            <a:spLocks noChangeArrowheads="1"/>
          </p:cNvSpPr>
          <p:nvPr/>
        </p:nvSpPr>
        <p:spPr bwMode="auto">
          <a:xfrm>
            <a:off x="4566693" y="3686056"/>
            <a:ext cx="2299056" cy="521343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21511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11" y="4525333"/>
            <a:ext cx="11077925" cy="149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0906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261873" y="714265"/>
            <a:ext cx="8153400" cy="990600"/>
          </a:xfrm>
        </p:spPr>
        <p:txBody>
          <a:bodyPr/>
          <a:lstStyle/>
          <a:p>
            <a:r>
              <a:rPr lang="en-US" dirty="0"/>
              <a:t>Using the </a:t>
            </a:r>
            <a:r>
              <a:rPr lang="en-US" dirty="0">
                <a:latin typeface="Courier New" panose="02070309020205020404" pitchFamily="49" charset="0"/>
              </a:rPr>
              <a:t>NULL</a:t>
            </a:r>
            <a:r>
              <a:rPr lang="en-US" dirty="0"/>
              <a:t> Conditions</a:t>
            </a:r>
          </a:p>
        </p:txBody>
      </p:sp>
      <p:sp>
        <p:nvSpPr>
          <p:cNvPr id="12" name="Rectangle 19"/>
          <p:cNvSpPr>
            <a:spLocks noGrp="1" noChangeArrowheads="1"/>
          </p:cNvSpPr>
          <p:nvPr>
            <p:ph idx="1"/>
          </p:nvPr>
        </p:nvSpPr>
        <p:spPr>
          <a:xfrm>
            <a:off x="1436432" y="2081612"/>
            <a:ext cx="8105774" cy="626595"/>
          </a:xfrm>
        </p:spPr>
        <p:txBody>
          <a:bodyPr>
            <a:noAutofit/>
          </a:bodyPr>
          <a:lstStyle/>
          <a:p>
            <a:pPr marL="548640" indent="-411480"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en-US" dirty="0"/>
              <a:t>Test for nulls with the </a:t>
            </a:r>
            <a:r>
              <a:rPr lang="en-US" dirty="0">
                <a:latin typeface="Courier New" pitchFamily="49" charset="0"/>
              </a:rPr>
              <a:t>IS NULL</a:t>
            </a:r>
            <a:r>
              <a:rPr lang="en-US" dirty="0"/>
              <a:t> operator.</a:t>
            </a: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blackWhite">
          <a:xfrm>
            <a:off x="2489201" y="2970122"/>
            <a:ext cx="7554451" cy="1631379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1200150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2533" name="Rectangle 20"/>
          <p:cNvSpPr>
            <a:spLocks noChangeArrowheads="1"/>
          </p:cNvSpPr>
          <p:nvPr/>
        </p:nvSpPr>
        <p:spPr bwMode="blackWhite">
          <a:xfrm>
            <a:off x="2728452" y="3235966"/>
            <a:ext cx="7315200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manager_id</a:t>
            </a: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eaLnBrk="1" hangingPunct="1"/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 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manager_id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IS NULL;</a:t>
            </a:r>
          </a:p>
        </p:txBody>
      </p:sp>
      <p:sp>
        <p:nvSpPr>
          <p:cNvPr id="22534" name="Rectangle 21"/>
          <p:cNvSpPr>
            <a:spLocks noChangeArrowheads="1"/>
          </p:cNvSpPr>
          <p:nvPr/>
        </p:nvSpPr>
        <p:spPr bwMode="auto">
          <a:xfrm>
            <a:off x="3760840" y="3883729"/>
            <a:ext cx="3155466" cy="298450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22535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74" y="4700868"/>
            <a:ext cx="11530601" cy="878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8081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329018" y="709123"/>
            <a:ext cx="8153400" cy="990600"/>
          </a:xfrm>
        </p:spPr>
        <p:txBody>
          <a:bodyPr/>
          <a:lstStyle/>
          <a:p>
            <a:r>
              <a:rPr lang="en-US" dirty="0"/>
              <a:t>Logical Conditions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blackWhite">
          <a:xfrm>
            <a:off x="2657987" y="2167394"/>
            <a:ext cx="1758950" cy="3195363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60000"/>
              </a:spcBef>
            </a:pPr>
            <a:r>
              <a:rPr lang="en-US" b="1" dirty="0">
                <a:solidFill>
                  <a:srgbClr val="000000"/>
                </a:solidFill>
              </a:rPr>
              <a:t>Operator</a:t>
            </a:r>
          </a:p>
          <a:p>
            <a:pPr eaLnBrk="1" hangingPunct="1">
              <a:lnSpc>
                <a:spcPct val="130000"/>
              </a:lnSpc>
              <a:spcBef>
                <a:spcPct val="60000"/>
              </a:spcBef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AND</a:t>
            </a:r>
            <a:b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000000"/>
                </a:solidFill>
              </a:rPr>
              <a:t/>
            </a:r>
            <a:br>
              <a:rPr lang="en-US" b="1" dirty="0">
                <a:solidFill>
                  <a:srgbClr val="000000"/>
                </a:solidFill>
              </a:rPr>
            </a:br>
            <a:r>
              <a:rPr lang="en-US" b="1" dirty="0">
                <a:solidFill>
                  <a:srgbClr val="000000"/>
                </a:solidFill>
              </a:rPr>
              <a:t/>
            </a:r>
            <a:br>
              <a:rPr lang="en-US" b="1" dirty="0">
                <a:solidFill>
                  <a:srgbClr val="000000"/>
                </a:solidFill>
              </a:rPr>
            </a:b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OR</a:t>
            </a:r>
          </a:p>
          <a:p>
            <a:pPr eaLnBrk="1" hangingPunct="1">
              <a:lnSpc>
                <a:spcPct val="130000"/>
              </a:lnSpc>
              <a:spcBef>
                <a:spcPct val="60000"/>
              </a:spcBef>
            </a:pPr>
            <a:r>
              <a:rPr lang="en-US" b="1" dirty="0">
                <a:solidFill>
                  <a:srgbClr val="000000"/>
                </a:solidFill>
              </a:rPr>
              <a:t/>
            </a:r>
            <a:br>
              <a:rPr lang="en-US" b="1" dirty="0">
                <a:solidFill>
                  <a:srgbClr val="000000"/>
                </a:solidFill>
              </a:rPr>
            </a:b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NOT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blackWhite">
          <a:xfrm>
            <a:off x="4397887" y="2167395"/>
            <a:ext cx="4298950" cy="3195363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60000"/>
              </a:spcBef>
            </a:pPr>
            <a:r>
              <a:rPr lang="en-US" b="1" dirty="0">
                <a:solidFill>
                  <a:srgbClr val="000000"/>
                </a:solidFill>
              </a:rPr>
              <a:t>Meaning</a:t>
            </a:r>
          </a:p>
          <a:p>
            <a:pPr eaLnBrk="1" hangingPunct="1">
              <a:lnSpc>
                <a:spcPct val="120000"/>
              </a:lnSpc>
              <a:spcBef>
                <a:spcPct val="60000"/>
              </a:spcBef>
            </a:pPr>
            <a:r>
              <a:rPr lang="en-US" b="1" dirty="0">
                <a:solidFill>
                  <a:srgbClr val="000000"/>
                </a:solidFill>
              </a:rPr>
              <a:t>Returns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TRUE</a:t>
            </a:r>
            <a:r>
              <a:rPr lang="en-US" b="1" dirty="0">
                <a:solidFill>
                  <a:srgbClr val="000000"/>
                </a:solidFill>
              </a:rPr>
              <a:t> if </a:t>
            </a:r>
            <a:r>
              <a:rPr lang="en-US" b="1" i="1" dirty="0">
                <a:solidFill>
                  <a:srgbClr val="000000"/>
                </a:solidFill>
              </a:rPr>
              <a:t>both </a:t>
            </a:r>
            <a:r>
              <a:rPr lang="en-US" b="1" dirty="0">
                <a:solidFill>
                  <a:srgbClr val="000000"/>
                </a:solidFill>
              </a:rPr>
              <a:t>component conditions are true	</a:t>
            </a:r>
          </a:p>
          <a:p>
            <a:pPr eaLnBrk="1" hangingPunct="1">
              <a:lnSpc>
                <a:spcPct val="120000"/>
              </a:lnSpc>
              <a:spcBef>
                <a:spcPct val="60000"/>
              </a:spcBef>
            </a:pPr>
            <a:r>
              <a:rPr lang="en-US" b="1" dirty="0">
                <a:solidFill>
                  <a:srgbClr val="000000"/>
                </a:solidFill>
              </a:rPr>
              <a:t/>
            </a:r>
            <a:br>
              <a:rPr lang="en-US" b="1" dirty="0">
                <a:solidFill>
                  <a:srgbClr val="000000"/>
                </a:solidFill>
              </a:rPr>
            </a:br>
            <a:r>
              <a:rPr lang="en-US" b="1" dirty="0">
                <a:solidFill>
                  <a:srgbClr val="000000"/>
                </a:solidFill>
              </a:rPr>
              <a:t>Returns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TRUE</a:t>
            </a:r>
            <a:r>
              <a:rPr lang="en-US" b="1" dirty="0">
                <a:solidFill>
                  <a:srgbClr val="000000"/>
                </a:solidFill>
              </a:rPr>
              <a:t> if </a:t>
            </a:r>
            <a:r>
              <a:rPr lang="en-US" b="1" i="1" dirty="0">
                <a:solidFill>
                  <a:srgbClr val="000000"/>
                </a:solidFill>
              </a:rPr>
              <a:t>either </a:t>
            </a:r>
            <a:r>
              <a:rPr lang="en-US" b="1" dirty="0">
                <a:solidFill>
                  <a:srgbClr val="000000"/>
                </a:solidFill>
              </a:rPr>
              <a:t>component condition is true</a:t>
            </a:r>
          </a:p>
          <a:p>
            <a:pPr eaLnBrk="1" hangingPunct="1">
              <a:lnSpc>
                <a:spcPct val="110000"/>
              </a:lnSpc>
              <a:spcBef>
                <a:spcPct val="60000"/>
              </a:spcBef>
            </a:pPr>
            <a:r>
              <a:rPr lang="en-US" b="1" dirty="0">
                <a:solidFill>
                  <a:srgbClr val="000000"/>
                </a:solidFill>
              </a:rPr>
              <a:t>Returns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TRUE</a:t>
            </a:r>
            <a:r>
              <a:rPr lang="en-US" b="1" dirty="0">
                <a:solidFill>
                  <a:srgbClr val="000000"/>
                </a:solidFill>
              </a:rPr>
              <a:t> if the following  condition is false</a:t>
            </a:r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2664337" y="2631459"/>
            <a:ext cx="6032500" cy="7937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2661162" y="3587591"/>
            <a:ext cx="60356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2648462" y="4565338"/>
            <a:ext cx="60483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06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1418303" y="766853"/>
            <a:ext cx="8153400" cy="990600"/>
          </a:xfrm>
        </p:spPr>
        <p:txBody>
          <a:bodyPr/>
          <a:lstStyle/>
          <a:p>
            <a:r>
              <a:rPr lang="en-US" dirty="0"/>
              <a:t>Using the </a:t>
            </a:r>
            <a:r>
              <a:rPr lang="en-US" dirty="0">
                <a:latin typeface="Courier New" panose="02070309020205020404" pitchFamily="49" charset="0"/>
              </a:rPr>
              <a:t>AND</a:t>
            </a:r>
            <a:r>
              <a:rPr lang="en-US" dirty="0"/>
              <a:t> Operator</a:t>
            </a:r>
          </a:p>
        </p:txBody>
      </p:sp>
      <p:sp>
        <p:nvSpPr>
          <p:cNvPr id="24579" name="Rectangle 18"/>
          <p:cNvSpPr>
            <a:spLocks noChangeArrowheads="1"/>
          </p:cNvSpPr>
          <p:nvPr/>
        </p:nvSpPr>
        <p:spPr bwMode="auto">
          <a:xfrm>
            <a:off x="1802931" y="2412059"/>
            <a:ext cx="55372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346075" eaLnBrk="0" hangingPunct="0"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46075" eaLnBrk="0" hangingPunct="0"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46075" eaLnBrk="0" hangingPunct="0"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46075" eaLnBrk="0" hangingPunct="0"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46075" eaLnBrk="0" hangingPunct="0"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35000"/>
              </a:spcBef>
            </a:pPr>
            <a:r>
              <a:rPr lang="en-US" sz="2200" b="1" dirty="0">
                <a:latin typeface="Courier New" panose="02070309020205020404" pitchFamily="49" charset="0"/>
              </a:rPr>
              <a:t>AND</a:t>
            </a:r>
            <a:r>
              <a:rPr lang="en-US" sz="2200" b="1" dirty="0"/>
              <a:t> requires both conditions to be true.</a:t>
            </a:r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blackWhite">
          <a:xfrm>
            <a:off x="1802931" y="3342278"/>
            <a:ext cx="7768772" cy="1804909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1200150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4581" name="Rectangle 19"/>
          <p:cNvSpPr>
            <a:spLocks noChangeArrowheads="1"/>
          </p:cNvSpPr>
          <p:nvPr/>
        </p:nvSpPr>
        <p:spPr bwMode="blackWhite">
          <a:xfrm>
            <a:off x="2029717" y="3571118"/>
            <a:ext cx="73152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employee_id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 salary</a:t>
            </a:r>
          </a:p>
          <a:p>
            <a:pPr eaLnBrk="1" hangingPunct="1"/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eaLnBrk="1" hangingPunct="1"/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  salary &gt;=10000</a:t>
            </a:r>
          </a:p>
          <a:p>
            <a:pPr eaLnBrk="1" hangingPunct="1"/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AND   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LIKE '%MAN%';</a:t>
            </a:r>
          </a:p>
        </p:txBody>
      </p:sp>
      <p:sp>
        <p:nvSpPr>
          <p:cNvPr id="24582" name="Rectangle 20"/>
          <p:cNvSpPr>
            <a:spLocks noChangeArrowheads="1"/>
          </p:cNvSpPr>
          <p:nvPr/>
        </p:nvSpPr>
        <p:spPr bwMode="auto">
          <a:xfrm>
            <a:off x="2993923" y="4188542"/>
            <a:ext cx="3392128" cy="822867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24583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053" y="5463128"/>
            <a:ext cx="10231432" cy="1070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6495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1291079" y="750516"/>
            <a:ext cx="8153400" cy="990600"/>
          </a:xfrm>
        </p:spPr>
        <p:txBody>
          <a:bodyPr/>
          <a:lstStyle/>
          <a:p>
            <a:r>
              <a:rPr lang="en-US" dirty="0"/>
              <a:t>Using the </a:t>
            </a:r>
            <a:r>
              <a:rPr lang="en-US" dirty="0">
                <a:latin typeface="Courier New" panose="02070309020205020404" pitchFamily="49" charset="0"/>
              </a:rPr>
              <a:t>OR</a:t>
            </a:r>
            <a:r>
              <a:rPr lang="en-US" dirty="0"/>
              <a:t> Operator</a:t>
            </a:r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blackWhite">
          <a:xfrm>
            <a:off x="2338390" y="2381987"/>
            <a:ext cx="7482449" cy="154357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1200150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5604" name="Rectangle 19"/>
          <p:cNvSpPr>
            <a:spLocks noChangeArrowheads="1"/>
          </p:cNvSpPr>
          <p:nvPr/>
        </p:nvSpPr>
        <p:spPr bwMode="blackWhite">
          <a:xfrm>
            <a:off x="2338390" y="2464347"/>
            <a:ext cx="647382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employee_id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 salary</a:t>
            </a:r>
          </a:p>
          <a:p>
            <a:pPr eaLnBrk="1" hangingPunct="1"/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eaLnBrk="1" hangingPunct="1"/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  salary &gt;= 10000</a:t>
            </a:r>
          </a:p>
          <a:p>
            <a:pPr eaLnBrk="1" hangingPunct="1"/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OR    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LIKE '%MAN%';</a:t>
            </a:r>
          </a:p>
        </p:txBody>
      </p:sp>
      <p:sp>
        <p:nvSpPr>
          <p:cNvPr id="25605" name="Rectangle 20"/>
          <p:cNvSpPr>
            <a:spLocks noChangeArrowheads="1"/>
          </p:cNvSpPr>
          <p:nvPr/>
        </p:nvSpPr>
        <p:spPr bwMode="auto">
          <a:xfrm>
            <a:off x="3309965" y="3054661"/>
            <a:ext cx="2840112" cy="625711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25606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079" y="4051080"/>
            <a:ext cx="9953040" cy="2806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5608" name="Rectangle 18"/>
          <p:cNvSpPr>
            <a:spLocks noChangeArrowheads="1"/>
          </p:cNvSpPr>
          <p:nvPr/>
        </p:nvSpPr>
        <p:spPr bwMode="auto">
          <a:xfrm>
            <a:off x="1364819" y="1926470"/>
            <a:ext cx="5522913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346075" eaLnBrk="0" hangingPunct="0"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46075" eaLnBrk="0" hangingPunct="0"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46075" eaLnBrk="0" hangingPunct="0"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46075" eaLnBrk="0" hangingPunct="0"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46075" eaLnBrk="0" hangingPunct="0"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35000"/>
              </a:spcBef>
            </a:pPr>
            <a:r>
              <a:rPr lang="en-US" sz="2200" b="1" dirty="0">
                <a:latin typeface="Courier New" panose="02070309020205020404" pitchFamily="49" charset="0"/>
              </a:rPr>
              <a:t>OR</a:t>
            </a:r>
            <a:r>
              <a:rPr lang="en-US" sz="2200" b="1" dirty="0"/>
              <a:t> requires either conditions to be true.</a:t>
            </a:r>
          </a:p>
        </p:txBody>
      </p:sp>
    </p:spTree>
    <p:extLst>
      <p:ext uri="{BB962C8B-B14F-4D97-AF65-F5344CB8AC3E}">
        <p14:creationId xmlns:p14="http://schemas.microsoft.com/office/powerpoint/2010/main" val="849335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238" y="2554697"/>
            <a:ext cx="10058400" cy="1257328"/>
          </a:xfrm>
        </p:spPr>
        <p:txBody>
          <a:bodyPr>
            <a:normAutofit/>
          </a:bodyPr>
          <a:lstStyle/>
          <a:p>
            <a:pPr algn="ctr"/>
            <a:r>
              <a:rPr lang="en-US" sz="4000" i="0" dirty="0" err="1"/>
              <a:t>Dml</a:t>
            </a:r>
            <a:r>
              <a:rPr lang="en-US" sz="4000" i="0" dirty="0"/>
              <a:t> – select statement</a:t>
            </a:r>
            <a:endParaRPr lang="en-GB" sz="4000" i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905" y="1245883"/>
            <a:ext cx="11029615" cy="600556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Arial Rounded MT Bold" panose="020F0704030504030204" pitchFamily="34" charset="0"/>
              </a:rPr>
              <a:t>CSC271 – DATABASE SYSTEMS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309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1225365" y="665953"/>
            <a:ext cx="8153400" cy="990600"/>
          </a:xfrm>
        </p:spPr>
        <p:txBody>
          <a:bodyPr/>
          <a:lstStyle/>
          <a:p>
            <a:r>
              <a:rPr lang="en-US" dirty="0"/>
              <a:t>Using the </a:t>
            </a:r>
            <a:r>
              <a:rPr lang="en-US" dirty="0">
                <a:latin typeface="Courier New" panose="02070309020205020404" pitchFamily="49" charset="0"/>
              </a:rPr>
              <a:t>NOT</a:t>
            </a:r>
            <a:r>
              <a:rPr lang="en-US" dirty="0"/>
              <a:t> Operator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blackWhite">
          <a:xfrm>
            <a:off x="2329323" y="1779453"/>
            <a:ext cx="7714328" cy="1863741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1200150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6628" name="Rectangle 16"/>
          <p:cNvSpPr>
            <a:spLocks noChangeArrowheads="1"/>
          </p:cNvSpPr>
          <p:nvPr/>
        </p:nvSpPr>
        <p:spPr bwMode="blackWhite">
          <a:xfrm>
            <a:off x="2487428" y="2365240"/>
            <a:ext cx="6891337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eaLnBrk="1" hangingPunct="1"/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 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eaLnBrk="1" hangingPunct="1"/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NOT IN ('IT_PROG', 'ST_CLERK', 'SA_REP');</a:t>
            </a:r>
          </a:p>
        </p:txBody>
      </p:sp>
      <p:sp>
        <p:nvSpPr>
          <p:cNvPr id="26629" name="Rectangle 18"/>
          <p:cNvSpPr>
            <a:spLocks noChangeArrowheads="1"/>
          </p:cNvSpPr>
          <p:nvPr/>
        </p:nvSpPr>
        <p:spPr bwMode="auto">
          <a:xfrm>
            <a:off x="3603548" y="2846783"/>
            <a:ext cx="6307368" cy="673511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26630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380" y="3680372"/>
            <a:ext cx="9027234" cy="3111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6490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1368425" y="747342"/>
            <a:ext cx="8153400" cy="990600"/>
          </a:xfrm>
        </p:spPr>
        <p:txBody>
          <a:bodyPr/>
          <a:lstStyle/>
          <a:p>
            <a:r>
              <a:rPr lang="en-US" dirty="0"/>
              <a:t>Rules of Precedence</a:t>
            </a:r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blackWhite">
          <a:xfrm>
            <a:off x="2168524" y="2319673"/>
            <a:ext cx="7816852" cy="3249613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2000"/>
          </a:p>
        </p:txBody>
      </p:sp>
      <p:sp>
        <p:nvSpPr>
          <p:cNvPr id="27652" name="Line 5"/>
          <p:cNvSpPr>
            <a:spLocks noChangeShapeType="1"/>
          </p:cNvSpPr>
          <p:nvPr/>
        </p:nvSpPr>
        <p:spPr bwMode="auto">
          <a:xfrm>
            <a:off x="2298700" y="2873711"/>
            <a:ext cx="7620000" cy="1587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3" name="Line 6"/>
          <p:cNvSpPr>
            <a:spLocks noChangeShapeType="1"/>
          </p:cNvSpPr>
          <p:nvPr/>
        </p:nvSpPr>
        <p:spPr bwMode="auto">
          <a:xfrm>
            <a:off x="2286000" y="3897647"/>
            <a:ext cx="762635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4" name="Line 7"/>
          <p:cNvSpPr>
            <a:spLocks noChangeShapeType="1"/>
          </p:cNvSpPr>
          <p:nvPr/>
        </p:nvSpPr>
        <p:spPr bwMode="auto">
          <a:xfrm>
            <a:off x="5537200" y="2327611"/>
            <a:ext cx="46038" cy="32464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5" name="Rectangle 8"/>
          <p:cNvSpPr>
            <a:spLocks noChangeArrowheads="1"/>
          </p:cNvSpPr>
          <p:nvPr/>
        </p:nvSpPr>
        <p:spPr bwMode="auto">
          <a:xfrm>
            <a:off x="2393951" y="2505411"/>
            <a:ext cx="7577137" cy="317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tabLst>
                <a:tab pos="1371600" algn="r"/>
                <a:tab pos="3270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371600" algn="r"/>
                <a:tab pos="3270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371600" algn="r"/>
                <a:tab pos="3270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371600" algn="r"/>
                <a:tab pos="3270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371600" algn="r"/>
                <a:tab pos="3270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r"/>
                <a:tab pos="3270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r"/>
                <a:tab pos="3270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r"/>
                <a:tab pos="3270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r"/>
                <a:tab pos="3270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35000"/>
              </a:spcBef>
            </a:pPr>
            <a:r>
              <a:rPr lang="en-US" sz="2000" b="1" dirty="0"/>
              <a:t>Order Evaluated	Operator</a:t>
            </a:r>
          </a:p>
          <a:p>
            <a:pPr eaLnBrk="1" hangingPunct="1">
              <a:lnSpc>
                <a:spcPct val="80000"/>
              </a:lnSpc>
              <a:spcBef>
                <a:spcPct val="35000"/>
              </a:spcBef>
            </a:pPr>
            <a:r>
              <a:rPr lang="en-US" sz="2000" b="1" dirty="0"/>
              <a:t>    	1	Arithmetic operators </a:t>
            </a:r>
          </a:p>
          <a:p>
            <a:pPr eaLnBrk="1" hangingPunct="1">
              <a:lnSpc>
                <a:spcPct val="80000"/>
              </a:lnSpc>
              <a:spcBef>
                <a:spcPct val="35000"/>
              </a:spcBef>
            </a:pPr>
            <a:r>
              <a:rPr lang="en-US" sz="2000" b="1" dirty="0"/>
              <a:t>	2	Concatenation operator</a:t>
            </a:r>
          </a:p>
          <a:p>
            <a:pPr eaLnBrk="1" hangingPunct="1">
              <a:lnSpc>
                <a:spcPct val="80000"/>
              </a:lnSpc>
              <a:spcBef>
                <a:spcPct val="35000"/>
              </a:spcBef>
            </a:pPr>
            <a:r>
              <a:rPr lang="en-US" sz="2000" b="1" dirty="0"/>
              <a:t>	3	Comparison conditions</a:t>
            </a:r>
          </a:p>
          <a:p>
            <a:pPr eaLnBrk="1" hangingPunct="1">
              <a:lnSpc>
                <a:spcPct val="80000"/>
              </a:lnSpc>
              <a:spcBef>
                <a:spcPct val="35000"/>
              </a:spcBef>
            </a:pPr>
            <a:r>
              <a:rPr lang="en-US" sz="2000" b="1" dirty="0"/>
              <a:t>	4	</a:t>
            </a:r>
            <a:r>
              <a:rPr lang="en-US" sz="2000" b="1" dirty="0">
                <a:latin typeface="Courier New" panose="02070309020205020404" pitchFamily="49" charset="0"/>
              </a:rPr>
              <a:t>IS</a:t>
            </a:r>
            <a:r>
              <a:rPr lang="en-US" sz="2000" b="1" dirty="0"/>
              <a:t> </a:t>
            </a:r>
            <a:r>
              <a:rPr lang="en-US" sz="2000" b="1" dirty="0">
                <a:latin typeface="Courier New" panose="02070309020205020404" pitchFamily="49" charset="0"/>
              </a:rPr>
              <a:t>[NOT]</a:t>
            </a:r>
            <a:r>
              <a:rPr lang="en-US" sz="2000" b="1" dirty="0"/>
              <a:t> </a:t>
            </a:r>
            <a:r>
              <a:rPr lang="en-US" sz="2000" b="1" dirty="0">
                <a:latin typeface="Courier New" panose="02070309020205020404" pitchFamily="49" charset="0"/>
              </a:rPr>
              <a:t>NULL</a:t>
            </a:r>
            <a:r>
              <a:rPr lang="en-US" sz="2000" b="1" dirty="0"/>
              <a:t>, </a:t>
            </a:r>
            <a:r>
              <a:rPr lang="en-US" sz="2000" b="1" dirty="0">
                <a:latin typeface="Courier New" panose="02070309020205020404" pitchFamily="49" charset="0"/>
              </a:rPr>
              <a:t>LIKE</a:t>
            </a:r>
            <a:r>
              <a:rPr lang="en-US" sz="2000" b="1" dirty="0"/>
              <a:t>, </a:t>
            </a:r>
            <a:r>
              <a:rPr lang="en-US" sz="2000" b="1" dirty="0">
                <a:latin typeface="Courier New" panose="02070309020205020404" pitchFamily="49" charset="0"/>
              </a:rPr>
              <a:t>[NOT]</a:t>
            </a:r>
            <a:r>
              <a:rPr lang="en-US" sz="2000" b="1" dirty="0"/>
              <a:t> </a:t>
            </a:r>
            <a:r>
              <a:rPr lang="en-US" sz="2000" b="1" dirty="0">
                <a:latin typeface="Courier New" panose="02070309020205020404" pitchFamily="49" charset="0"/>
              </a:rPr>
              <a:t>IN</a:t>
            </a:r>
            <a:endParaRPr lang="en-US" sz="2000" b="1" dirty="0"/>
          </a:p>
          <a:p>
            <a:pPr eaLnBrk="1" hangingPunct="1">
              <a:lnSpc>
                <a:spcPct val="80000"/>
              </a:lnSpc>
              <a:spcBef>
                <a:spcPct val="35000"/>
              </a:spcBef>
            </a:pPr>
            <a:r>
              <a:rPr lang="en-US" sz="2000" b="1" dirty="0"/>
              <a:t>	5	</a:t>
            </a:r>
            <a:r>
              <a:rPr lang="en-US" sz="2000" b="1" dirty="0">
                <a:latin typeface="Courier New" panose="02070309020205020404" pitchFamily="49" charset="0"/>
              </a:rPr>
              <a:t>[NOT] BETWEEN</a:t>
            </a:r>
          </a:p>
          <a:p>
            <a:pPr eaLnBrk="1" hangingPunct="1">
              <a:lnSpc>
                <a:spcPct val="80000"/>
              </a:lnSpc>
              <a:spcBef>
                <a:spcPct val="35000"/>
              </a:spcBef>
            </a:pPr>
            <a:r>
              <a:rPr lang="en-US" sz="2000" b="1" dirty="0"/>
              <a:t>	6	</a:t>
            </a:r>
            <a:r>
              <a:rPr lang="en-US" sz="2000" b="1" dirty="0">
                <a:latin typeface="Courier New" panose="02070309020205020404" pitchFamily="49" charset="0"/>
              </a:rPr>
              <a:t>NOT</a:t>
            </a:r>
            <a:r>
              <a:rPr lang="en-US" sz="2000" b="1" dirty="0"/>
              <a:t> logical condition</a:t>
            </a:r>
          </a:p>
          <a:p>
            <a:pPr eaLnBrk="1" hangingPunct="1">
              <a:lnSpc>
                <a:spcPct val="80000"/>
              </a:lnSpc>
              <a:spcBef>
                <a:spcPct val="35000"/>
              </a:spcBef>
            </a:pPr>
            <a:r>
              <a:rPr lang="en-US" sz="2000" b="1" dirty="0"/>
              <a:t>	7	</a:t>
            </a:r>
            <a:r>
              <a:rPr lang="en-US" sz="2000" b="1" dirty="0">
                <a:latin typeface="Courier New" panose="02070309020205020404" pitchFamily="49" charset="0"/>
              </a:rPr>
              <a:t>AND</a:t>
            </a:r>
            <a:r>
              <a:rPr lang="en-US" sz="2000" b="1" dirty="0"/>
              <a:t> logical condition</a:t>
            </a:r>
          </a:p>
          <a:p>
            <a:pPr eaLnBrk="1" hangingPunct="1">
              <a:lnSpc>
                <a:spcPct val="80000"/>
              </a:lnSpc>
              <a:spcBef>
                <a:spcPct val="35000"/>
              </a:spcBef>
            </a:pPr>
            <a:r>
              <a:rPr lang="en-US" sz="2000" b="1" dirty="0"/>
              <a:t>	8	</a:t>
            </a:r>
            <a:r>
              <a:rPr lang="en-US" sz="2000" b="1" dirty="0">
                <a:latin typeface="Courier New" panose="02070309020205020404" pitchFamily="49" charset="0"/>
              </a:rPr>
              <a:t>OR</a:t>
            </a:r>
            <a:r>
              <a:rPr lang="en-US" sz="2000" b="1" dirty="0"/>
              <a:t> logical condition</a:t>
            </a:r>
          </a:p>
        </p:txBody>
      </p:sp>
      <p:sp>
        <p:nvSpPr>
          <p:cNvPr id="27656" name="Line 9"/>
          <p:cNvSpPr>
            <a:spLocks noChangeShapeType="1"/>
          </p:cNvSpPr>
          <p:nvPr/>
        </p:nvSpPr>
        <p:spPr bwMode="auto">
          <a:xfrm>
            <a:off x="2344993" y="3211847"/>
            <a:ext cx="7623175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7" name="Line 10"/>
          <p:cNvSpPr>
            <a:spLocks noChangeShapeType="1"/>
          </p:cNvSpPr>
          <p:nvPr/>
        </p:nvSpPr>
        <p:spPr bwMode="auto">
          <a:xfrm>
            <a:off x="2286000" y="4202447"/>
            <a:ext cx="7621588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8" name="Line 18"/>
          <p:cNvSpPr>
            <a:spLocks noChangeShapeType="1"/>
          </p:cNvSpPr>
          <p:nvPr/>
        </p:nvSpPr>
        <p:spPr bwMode="auto">
          <a:xfrm>
            <a:off x="2286001" y="4888247"/>
            <a:ext cx="7623175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9" name="Line 19"/>
          <p:cNvSpPr>
            <a:spLocks noChangeShapeType="1"/>
          </p:cNvSpPr>
          <p:nvPr/>
        </p:nvSpPr>
        <p:spPr bwMode="auto">
          <a:xfrm>
            <a:off x="2362201" y="4583447"/>
            <a:ext cx="7623175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1" name="Line 21"/>
          <p:cNvSpPr>
            <a:spLocks noChangeShapeType="1"/>
          </p:cNvSpPr>
          <p:nvPr/>
        </p:nvSpPr>
        <p:spPr bwMode="auto">
          <a:xfrm>
            <a:off x="2362200" y="3516647"/>
            <a:ext cx="762635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2" name="Rectangle 3"/>
          <p:cNvSpPr>
            <a:spLocks noChangeArrowheads="1"/>
          </p:cNvSpPr>
          <p:nvPr/>
        </p:nvSpPr>
        <p:spPr bwMode="auto">
          <a:xfrm>
            <a:off x="2160278" y="6046197"/>
            <a:ext cx="7385050" cy="41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346075" eaLnBrk="0" hangingPunct="0"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46075" eaLnBrk="0" hangingPunct="0"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46075" eaLnBrk="0" hangingPunct="0"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46075" eaLnBrk="0" hangingPunct="0"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46075" eaLnBrk="0" hangingPunct="0"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35000"/>
              </a:spcBef>
            </a:pPr>
            <a:r>
              <a:rPr lang="en-US" sz="2200" b="1" dirty="0"/>
              <a:t>Override rules of precedence by using parentheses.</a:t>
            </a:r>
          </a:p>
        </p:txBody>
      </p:sp>
      <p:sp>
        <p:nvSpPr>
          <p:cNvPr id="27663" name="Line 18"/>
          <p:cNvSpPr>
            <a:spLocks noChangeShapeType="1"/>
          </p:cNvSpPr>
          <p:nvPr/>
        </p:nvSpPr>
        <p:spPr bwMode="auto">
          <a:xfrm>
            <a:off x="2286001" y="5269247"/>
            <a:ext cx="7623175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13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351757" y="770804"/>
            <a:ext cx="8153400" cy="990600"/>
          </a:xfrm>
        </p:spPr>
        <p:txBody>
          <a:bodyPr/>
          <a:lstStyle/>
          <a:p>
            <a:r>
              <a:rPr lang="en-US" dirty="0"/>
              <a:t>Rules of Precedence</a:t>
            </a:r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blackWhite">
          <a:xfrm>
            <a:off x="1291079" y="2642755"/>
            <a:ext cx="9777974" cy="2007071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1200150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8676" name="Rectangle 23"/>
          <p:cNvSpPr>
            <a:spLocks noChangeArrowheads="1"/>
          </p:cNvSpPr>
          <p:nvPr/>
        </p:nvSpPr>
        <p:spPr bwMode="blackWhite">
          <a:xfrm>
            <a:off x="2489201" y="1465825"/>
            <a:ext cx="5878513" cy="149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48482" y="2710834"/>
            <a:ext cx="864169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SELECT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ProductID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ProductModelID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FROM Product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WHERE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ProductModelID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= 20 </a:t>
            </a:r>
            <a:r>
              <a:rPr lang="en-US" altLang="en-US" sz="2800" b="1" dirty="0">
                <a:latin typeface="Arial Unicode MS" panose="020B0604020202020204" pitchFamily="34" charset="-128"/>
              </a:rPr>
              <a:t>OR</a:t>
            </a:r>
            <a:r>
              <a:rPr lang="en-US" altLang="en-US" sz="2800" dirty="0">
                <a:latin typeface="Arial Unicode MS" panose="020B0604020202020204" pitchFamily="34" charset="-128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ProductModelID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= 21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AND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Color = 'Red'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503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1330326" y="765112"/>
            <a:ext cx="8153400" cy="990600"/>
          </a:xfrm>
        </p:spPr>
        <p:txBody>
          <a:bodyPr/>
          <a:lstStyle/>
          <a:p>
            <a:r>
              <a:rPr lang="en-US" dirty="0"/>
              <a:t>Using parenthesis</a:t>
            </a:r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blackWhite">
          <a:xfrm>
            <a:off x="1330326" y="2399600"/>
            <a:ext cx="9762790" cy="253334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1200150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474687" y="2696777"/>
            <a:ext cx="947406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SELECT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ProductID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ProductModelID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FROM Product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WHERE 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ProductModelID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= 20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OR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ProductModelID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= 21)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AND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Color = 'Red'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0497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151" y="0"/>
            <a:ext cx="12192000" cy="686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9491663" y="6604084"/>
            <a:ext cx="270033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050" dirty="0"/>
              <a:t>http://www.thomasformo.com/category/qa/</a:t>
            </a:r>
          </a:p>
        </p:txBody>
      </p:sp>
    </p:spTree>
    <p:extLst>
      <p:ext uri="{BB962C8B-B14F-4D97-AF65-F5344CB8AC3E}">
        <p14:creationId xmlns:p14="http://schemas.microsoft.com/office/powerpoint/2010/main" val="1640423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199" y="1834542"/>
            <a:ext cx="11029615" cy="1497507"/>
          </a:xfrm>
        </p:spPr>
        <p:txBody>
          <a:bodyPr/>
          <a:lstStyle/>
          <a:p>
            <a:pPr algn="ctr"/>
            <a:r>
              <a:rPr lang="en-US" dirty="0" smtClean="0"/>
              <a:t>PREVIOUS LECTURE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0717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1847661" y="993698"/>
            <a:ext cx="8401429" cy="819150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>
                <a:latin typeface="Arial Rounded MT Bold" panose="020F0704030504030204" pitchFamily="34" charset="0"/>
              </a:rPr>
              <a:t>Today’s Lecture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19250" y="2418874"/>
            <a:ext cx="862984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SQL SELECT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Row Filtering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Operators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Comparison operators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String &amp; Set operators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Logical operators</a:t>
            </a:r>
          </a:p>
        </p:txBody>
      </p:sp>
    </p:spTree>
    <p:extLst>
      <p:ext uri="{BB962C8B-B14F-4D97-AF65-F5344CB8AC3E}">
        <p14:creationId xmlns:p14="http://schemas.microsoft.com/office/powerpoint/2010/main" val="2720048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291079" y="492925"/>
            <a:ext cx="8153400" cy="809626"/>
          </a:xfrm>
        </p:spPr>
        <p:txBody>
          <a:bodyPr/>
          <a:lstStyle/>
          <a:p>
            <a:r>
              <a:rPr lang="en-US" dirty="0"/>
              <a:t>Limiting Rows Using a Selection</a:t>
            </a:r>
          </a:p>
        </p:txBody>
      </p:sp>
      <p:sp>
        <p:nvSpPr>
          <p:cNvPr id="11267" name="Rectangle 20"/>
          <p:cNvSpPr>
            <a:spLocks noChangeArrowheads="1"/>
          </p:cNvSpPr>
          <p:nvPr/>
        </p:nvSpPr>
        <p:spPr bwMode="auto">
          <a:xfrm>
            <a:off x="3315848" y="4542298"/>
            <a:ext cx="2589212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346075" eaLnBrk="0" hangingPunct="0"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46075" eaLnBrk="0" hangingPunct="0"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46075" eaLnBrk="0" hangingPunct="0"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46075" eaLnBrk="0" hangingPunct="0"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46075" eaLnBrk="0" hangingPunct="0"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35000"/>
              </a:spcBef>
            </a:pPr>
            <a:r>
              <a:rPr lang="en-US" sz="2200" b="1" dirty="0"/>
              <a:t>“retrieve all</a:t>
            </a:r>
            <a:br>
              <a:rPr lang="en-US" sz="2200" b="1" dirty="0"/>
            </a:br>
            <a:r>
              <a:rPr lang="en-US" sz="2200" b="1" dirty="0"/>
              <a:t>employees</a:t>
            </a:r>
            <a:br>
              <a:rPr lang="en-US" sz="2200" b="1" dirty="0"/>
            </a:br>
            <a:r>
              <a:rPr lang="en-US" sz="2200" b="1" dirty="0"/>
              <a:t>in department 90”</a:t>
            </a:r>
          </a:p>
        </p:txBody>
      </p:sp>
      <p:sp>
        <p:nvSpPr>
          <p:cNvPr id="11268" name="Arc 21"/>
          <p:cNvSpPr>
            <a:spLocks/>
          </p:cNvSpPr>
          <p:nvPr/>
        </p:nvSpPr>
        <p:spPr bwMode="auto">
          <a:xfrm>
            <a:off x="6028885" y="4643897"/>
            <a:ext cx="1582738" cy="1028700"/>
          </a:xfrm>
          <a:custGeom>
            <a:avLst/>
            <a:gdLst>
              <a:gd name="T0" fmla="*/ 0 w 21608"/>
              <a:gd name="T1" fmla="*/ 0 h 21600"/>
              <a:gd name="T2" fmla="*/ 2147483647 w 21608"/>
              <a:gd name="T3" fmla="*/ 2147483647 h 21600"/>
              <a:gd name="T4" fmla="*/ 2147483647 w 21608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8"/>
              <a:gd name="T10" fmla="*/ 0 h 21600"/>
              <a:gd name="T11" fmla="*/ 21608 w 2160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8" h="21600" fill="none" extrusionOk="0">
                <a:moveTo>
                  <a:pt x="0" y="0"/>
                </a:moveTo>
                <a:cubicBezTo>
                  <a:pt x="7" y="0"/>
                  <a:pt x="14" y="-1"/>
                  <a:pt x="22" y="0"/>
                </a:cubicBezTo>
                <a:cubicBezTo>
                  <a:pt x="11652" y="0"/>
                  <a:pt x="21195" y="9209"/>
                  <a:pt x="21608" y="20832"/>
                </a:cubicBezTo>
              </a:path>
              <a:path w="21608" h="21600" stroke="0" extrusionOk="0">
                <a:moveTo>
                  <a:pt x="0" y="0"/>
                </a:moveTo>
                <a:cubicBezTo>
                  <a:pt x="7" y="0"/>
                  <a:pt x="14" y="-1"/>
                  <a:pt x="22" y="0"/>
                </a:cubicBezTo>
                <a:cubicBezTo>
                  <a:pt x="11652" y="0"/>
                  <a:pt x="21195" y="9209"/>
                  <a:pt x="21608" y="20832"/>
                </a:cubicBezTo>
                <a:lnTo>
                  <a:pt x="22" y="21600"/>
                </a:lnTo>
                <a:close/>
              </a:path>
            </a:pathLst>
          </a:custGeom>
          <a:noFill/>
          <a:ln w="50800" cap="rnd">
            <a:solidFill>
              <a:srgbClr val="FFCC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1269" name="Rectangle 22"/>
          <p:cNvSpPr>
            <a:spLocks noChangeArrowheads="1"/>
          </p:cNvSpPr>
          <p:nvPr/>
        </p:nvSpPr>
        <p:spPr bwMode="auto">
          <a:xfrm>
            <a:off x="2415736" y="1964197"/>
            <a:ext cx="1570943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b="1">
                <a:latin typeface="Courier New" panose="02070309020205020404" pitchFamily="49" charset="0"/>
              </a:rPr>
              <a:t>EMPLOYEES</a:t>
            </a:r>
          </a:p>
        </p:txBody>
      </p:sp>
      <p:sp>
        <p:nvSpPr>
          <p:cNvPr id="11270" name="Text Box 23"/>
          <p:cNvSpPr txBox="1">
            <a:spLocks noChangeArrowheads="1"/>
          </p:cNvSpPr>
          <p:nvPr/>
        </p:nvSpPr>
        <p:spPr bwMode="auto">
          <a:xfrm>
            <a:off x="2547498" y="3902535"/>
            <a:ext cx="366712" cy="302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b="1"/>
              <a:t>…</a:t>
            </a:r>
          </a:p>
        </p:txBody>
      </p:sp>
      <p:pic>
        <p:nvPicPr>
          <p:cNvPr id="11271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198" y="2357897"/>
            <a:ext cx="67437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1272" name="Picture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198" y="4272422"/>
            <a:ext cx="67246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1273" name="Picture 2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198" y="5658310"/>
            <a:ext cx="67246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6575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135" y="798973"/>
            <a:ext cx="7772400" cy="914400"/>
          </a:xfrm>
          <a:noFill/>
        </p:spPr>
        <p:txBody>
          <a:bodyPr vert="horz" lIns="90840" tIns="44623" rIns="90840" bIns="44623" rtlCol="0" anchor="b">
            <a:normAutofit/>
          </a:bodyPr>
          <a:lstStyle/>
          <a:p>
            <a:r>
              <a:rPr lang="en-US" dirty="0"/>
              <a:t>Limiting the Rows Selected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Rectangle 17"/>
          <p:cNvSpPr>
            <a:spLocks noGrp="1" noChangeArrowheads="1"/>
          </p:cNvSpPr>
          <p:nvPr>
            <p:ph idx="1"/>
          </p:nvPr>
        </p:nvSpPr>
        <p:spPr>
          <a:xfrm>
            <a:off x="2069124" y="2649563"/>
            <a:ext cx="7385050" cy="3376918"/>
          </a:xfrm>
        </p:spPr>
        <p:txBody>
          <a:bodyPr>
            <a:normAutofit/>
          </a:bodyPr>
          <a:lstStyle/>
          <a:p>
            <a:pPr marL="548640" indent="-411480"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dirty="0"/>
              <a:t>Restrict the rows returned by using the </a:t>
            </a:r>
            <a:r>
              <a:rPr lang="en-US" dirty="0">
                <a:latin typeface="Courier New" pitchFamily="49" charset="0"/>
              </a:rPr>
              <a:t>WHERE</a:t>
            </a:r>
            <a:r>
              <a:rPr lang="en-US" dirty="0"/>
              <a:t> clause.</a:t>
            </a:r>
          </a:p>
          <a:p>
            <a:pPr marL="548640" indent="-411480">
              <a:buClr>
                <a:schemeClr val="tx1">
                  <a:shade val="95000"/>
                </a:schemeClr>
              </a:buClr>
              <a:buNone/>
              <a:defRPr/>
            </a:pPr>
            <a:endParaRPr lang="en-US" dirty="0"/>
          </a:p>
          <a:p>
            <a:pPr marL="548640" indent="-411480">
              <a:buClr>
                <a:schemeClr val="tx1">
                  <a:shade val="95000"/>
                </a:schemeClr>
              </a:buClr>
              <a:buNone/>
              <a:defRPr/>
            </a:pPr>
            <a:endParaRPr lang="en-US" dirty="0"/>
          </a:p>
          <a:p>
            <a:pPr marL="548640" indent="-411480">
              <a:buClr>
                <a:schemeClr val="tx1">
                  <a:shade val="95000"/>
                </a:schemeClr>
              </a:buClr>
              <a:buNone/>
              <a:defRPr/>
            </a:pPr>
            <a:endParaRPr lang="en-US" dirty="0"/>
          </a:p>
          <a:p>
            <a:pPr marL="548640" indent="-411480">
              <a:buClr>
                <a:schemeClr val="tx1">
                  <a:shade val="95000"/>
                </a:schemeClr>
              </a:buClr>
              <a:buNone/>
              <a:defRPr/>
            </a:pPr>
            <a:endParaRPr lang="en-US" dirty="0"/>
          </a:p>
          <a:p>
            <a:pPr marL="548640" indent="-411480">
              <a:buClr>
                <a:schemeClr val="tx1">
                  <a:shade val="95000"/>
                </a:schemeClr>
              </a:buClr>
              <a:buNone/>
              <a:defRPr/>
            </a:pPr>
            <a:endParaRPr lang="en-US" dirty="0"/>
          </a:p>
          <a:p>
            <a:pPr marL="548640" indent="-411480"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WHERE</a:t>
            </a:r>
            <a:r>
              <a:rPr lang="en-US" dirty="0"/>
              <a:t> clause follows the </a:t>
            </a:r>
            <a:r>
              <a:rPr lang="en-US" dirty="0">
                <a:latin typeface="Courier New" pitchFamily="49" charset="0"/>
              </a:rPr>
              <a:t>FROM</a:t>
            </a:r>
            <a:r>
              <a:rPr lang="en-US" dirty="0"/>
              <a:t> clause.</a:t>
            </a: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blackWhite">
          <a:xfrm>
            <a:off x="2359198" y="3527644"/>
            <a:ext cx="7850132" cy="1305154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1200150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2293" name="Rectangle 19"/>
          <p:cNvSpPr>
            <a:spLocks noChangeArrowheads="1"/>
          </p:cNvSpPr>
          <p:nvPr/>
        </p:nvSpPr>
        <p:spPr bwMode="blackWhite">
          <a:xfrm>
            <a:off x="2333798" y="3514944"/>
            <a:ext cx="7875532" cy="1317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SELECT	*|{[DISTINCT] </a:t>
            </a:r>
            <a:r>
              <a:rPr lang="en-US" sz="20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column|expression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[</a:t>
            </a:r>
            <a:r>
              <a:rPr lang="en-US" sz="20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alias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],...}</a:t>
            </a:r>
          </a:p>
          <a:p>
            <a:pPr eaLnBrk="1" hangingPunct="1"/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	</a:t>
            </a:r>
            <a:r>
              <a:rPr lang="en-US" sz="20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table</a:t>
            </a: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[WHERE	</a:t>
            </a:r>
            <a:r>
              <a:rPr lang="en-US" sz="20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condition(s)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</p:txBody>
      </p:sp>
      <p:sp>
        <p:nvSpPr>
          <p:cNvPr id="12294" name="Rectangle 20"/>
          <p:cNvSpPr>
            <a:spLocks noChangeArrowheads="1"/>
          </p:cNvSpPr>
          <p:nvPr/>
        </p:nvSpPr>
        <p:spPr bwMode="auto">
          <a:xfrm>
            <a:off x="2424661" y="4338022"/>
            <a:ext cx="3445144" cy="307415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4469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1079" y="1238251"/>
            <a:ext cx="7772400" cy="457200"/>
          </a:xfrm>
          <a:noFill/>
        </p:spPr>
        <p:txBody>
          <a:bodyPr vert="horz" lIns="90840" tIns="44623" rIns="90840" bIns="44623" rtlCol="0" anchor="b">
            <a:normAutofit fontScale="90000"/>
          </a:bodyPr>
          <a:lstStyle/>
          <a:p>
            <a:r>
              <a:rPr lang="en-US" dirty="0"/>
              <a:t>Using the </a:t>
            </a:r>
            <a:r>
              <a:rPr lang="en-US" dirty="0">
                <a:latin typeface="Courier New" panose="02070309020205020404" pitchFamily="49" charset="0"/>
              </a:rPr>
              <a:t>WHERE</a:t>
            </a:r>
            <a:r>
              <a:rPr lang="en-US" dirty="0"/>
              <a:t> Clause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blackWhite">
          <a:xfrm>
            <a:off x="2381249" y="2593562"/>
            <a:ext cx="7816635" cy="12795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1200150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3316" name="Rectangle 17"/>
          <p:cNvSpPr>
            <a:spLocks noChangeArrowheads="1"/>
          </p:cNvSpPr>
          <p:nvPr/>
        </p:nvSpPr>
        <p:spPr bwMode="blackWhite">
          <a:xfrm>
            <a:off x="2352676" y="2580862"/>
            <a:ext cx="7721222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employee_id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eaLnBrk="1" hangingPunct="1"/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 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= 90 ;</a:t>
            </a:r>
          </a:p>
        </p:txBody>
      </p:sp>
      <p:sp>
        <p:nvSpPr>
          <p:cNvPr id="13317" name="Rectangle 18"/>
          <p:cNvSpPr>
            <a:spLocks noChangeArrowheads="1"/>
          </p:cNvSpPr>
          <p:nvPr/>
        </p:nvSpPr>
        <p:spPr bwMode="auto">
          <a:xfrm>
            <a:off x="2381249" y="3375688"/>
            <a:ext cx="3895565" cy="289543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13318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079" y="4294339"/>
            <a:ext cx="10646381" cy="1437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556231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1079" y="823666"/>
            <a:ext cx="8001000" cy="914400"/>
          </a:xfrm>
          <a:noFill/>
        </p:spPr>
        <p:txBody>
          <a:bodyPr vert="horz" lIns="90840" tIns="44623" rIns="90840" bIns="44623" rtlCol="0" anchor="b">
            <a:normAutofit/>
          </a:bodyPr>
          <a:lstStyle/>
          <a:p>
            <a:r>
              <a:rPr lang="en-US" dirty="0"/>
              <a:t>Character Strings and Dates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>
            <a:spLocks noGrp="1" noChangeArrowheads="1"/>
          </p:cNvSpPr>
          <p:nvPr>
            <p:ph idx="1"/>
          </p:nvPr>
        </p:nvSpPr>
        <p:spPr>
          <a:xfrm>
            <a:off x="1291079" y="2173581"/>
            <a:ext cx="9106534" cy="1914525"/>
          </a:xfrm>
        </p:spPr>
        <p:txBody>
          <a:bodyPr>
            <a:normAutofit/>
          </a:bodyPr>
          <a:lstStyle/>
          <a:p>
            <a:pPr marL="548640" indent="-411480" algn="just"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dirty="0"/>
              <a:t>Character strings and date values are enclosed in single quotation marks.</a:t>
            </a:r>
          </a:p>
          <a:p>
            <a:pPr marL="548640" indent="-411480" algn="just"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dirty="0"/>
              <a:t>Character values are case sensitive, and date values are format sensitive.</a:t>
            </a:r>
          </a:p>
          <a:p>
            <a:pPr marL="548640" indent="-411480" algn="just"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dirty="0"/>
              <a:t>The default date format is DD-MON-RR.</a:t>
            </a: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blackWhite">
          <a:xfrm>
            <a:off x="2544952" y="4230129"/>
            <a:ext cx="7714926" cy="139575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4341" name="Rectangle 19"/>
          <p:cNvSpPr>
            <a:spLocks noChangeArrowheads="1"/>
          </p:cNvSpPr>
          <p:nvPr/>
        </p:nvSpPr>
        <p:spPr bwMode="blackWhite">
          <a:xfrm>
            <a:off x="2680104" y="4419853"/>
            <a:ext cx="7444622" cy="1016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eaLnBrk="1" hangingPunct="1"/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 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'Whalen';</a:t>
            </a:r>
          </a:p>
        </p:txBody>
      </p:sp>
      <p:sp>
        <p:nvSpPr>
          <p:cNvPr id="14342" name="Rectangle 20"/>
          <p:cNvSpPr>
            <a:spLocks noChangeArrowheads="1"/>
          </p:cNvSpPr>
          <p:nvPr/>
        </p:nvSpPr>
        <p:spPr bwMode="auto">
          <a:xfrm>
            <a:off x="5605168" y="5083346"/>
            <a:ext cx="1539551" cy="352812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6829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1079" y="1199090"/>
            <a:ext cx="7772400" cy="609600"/>
          </a:xfrm>
        </p:spPr>
        <p:txBody>
          <a:bodyPr>
            <a:normAutofit/>
          </a:bodyPr>
          <a:lstStyle/>
          <a:p>
            <a:r>
              <a:rPr lang="en-US" dirty="0"/>
              <a:t>Comparison Conditions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blackWhite">
          <a:xfrm>
            <a:off x="3567062" y="2697819"/>
            <a:ext cx="1293813" cy="34194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60000"/>
              </a:spcBef>
            </a:pPr>
            <a:r>
              <a:rPr lang="en-US" b="1" dirty="0">
                <a:solidFill>
                  <a:srgbClr val="000000"/>
                </a:solidFill>
              </a:rPr>
              <a:t>Operator</a:t>
            </a:r>
          </a:p>
          <a:p>
            <a:pPr algn="ctr" eaLnBrk="1" hangingPunct="1">
              <a:lnSpc>
                <a:spcPct val="120000"/>
              </a:lnSpc>
              <a:spcBef>
                <a:spcPct val="60000"/>
              </a:spcBef>
            </a:pPr>
            <a:r>
              <a:rPr lang="en-US" b="1" dirty="0">
                <a:solidFill>
                  <a:srgbClr val="000000"/>
                </a:solidFill>
              </a:rPr>
              <a:t>=</a:t>
            </a:r>
          </a:p>
          <a:p>
            <a:pPr algn="ctr" eaLnBrk="1" hangingPunct="1">
              <a:lnSpc>
                <a:spcPct val="120000"/>
              </a:lnSpc>
              <a:spcBef>
                <a:spcPct val="60000"/>
              </a:spcBef>
            </a:pPr>
            <a:r>
              <a:rPr lang="en-US" b="1" dirty="0">
                <a:solidFill>
                  <a:srgbClr val="000000"/>
                </a:solidFill>
              </a:rPr>
              <a:t>&gt;</a:t>
            </a:r>
          </a:p>
          <a:p>
            <a:pPr algn="ctr" eaLnBrk="1" hangingPunct="1">
              <a:lnSpc>
                <a:spcPct val="120000"/>
              </a:lnSpc>
              <a:spcBef>
                <a:spcPct val="60000"/>
              </a:spcBef>
            </a:pPr>
            <a:r>
              <a:rPr lang="en-US" b="1" dirty="0">
                <a:solidFill>
                  <a:srgbClr val="000000"/>
                </a:solidFill>
              </a:rPr>
              <a:t>      &gt;=	</a:t>
            </a:r>
          </a:p>
          <a:p>
            <a:pPr algn="ctr" eaLnBrk="1" hangingPunct="1">
              <a:lnSpc>
                <a:spcPct val="120000"/>
              </a:lnSpc>
              <a:spcBef>
                <a:spcPct val="60000"/>
              </a:spcBef>
            </a:pPr>
            <a:r>
              <a:rPr lang="en-US" b="1" dirty="0">
                <a:solidFill>
                  <a:srgbClr val="000000"/>
                </a:solidFill>
              </a:rPr>
              <a:t>&lt;</a:t>
            </a:r>
          </a:p>
          <a:p>
            <a:pPr algn="ctr" eaLnBrk="1" hangingPunct="1">
              <a:lnSpc>
                <a:spcPct val="120000"/>
              </a:lnSpc>
              <a:spcBef>
                <a:spcPct val="60000"/>
              </a:spcBef>
            </a:pPr>
            <a:r>
              <a:rPr lang="en-US" b="1" dirty="0">
                <a:solidFill>
                  <a:srgbClr val="000000"/>
                </a:solidFill>
              </a:rPr>
              <a:t>      &lt;=	</a:t>
            </a:r>
          </a:p>
          <a:p>
            <a:pPr algn="ctr" eaLnBrk="1" hangingPunct="1">
              <a:lnSpc>
                <a:spcPct val="120000"/>
              </a:lnSpc>
              <a:spcBef>
                <a:spcPct val="60000"/>
              </a:spcBef>
            </a:pPr>
            <a:r>
              <a:rPr lang="en-US" b="1" dirty="0">
                <a:solidFill>
                  <a:srgbClr val="000000"/>
                </a:solidFill>
              </a:rPr>
              <a:t>&lt;&gt;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blackWhite">
          <a:xfrm>
            <a:off x="4852937" y="2696518"/>
            <a:ext cx="3178175" cy="34194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60000"/>
              </a:spcBef>
            </a:pPr>
            <a:r>
              <a:rPr lang="en-US" b="1" dirty="0">
                <a:solidFill>
                  <a:srgbClr val="000000"/>
                </a:solidFill>
              </a:rPr>
              <a:t>Meaning</a:t>
            </a:r>
          </a:p>
          <a:p>
            <a:pPr eaLnBrk="1" hangingPunct="1">
              <a:lnSpc>
                <a:spcPct val="120000"/>
              </a:lnSpc>
              <a:spcBef>
                <a:spcPct val="60000"/>
              </a:spcBef>
            </a:pPr>
            <a:r>
              <a:rPr lang="en-US" b="1" dirty="0">
                <a:solidFill>
                  <a:srgbClr val="000000"/>
                </a:solidFill>
              </a:rPr>
              <a:t>Equal to</a:t>
            </a:r>
          </a:p>
          <a:p>
            <a:pPr eaLnBrk="1" hangingPunct="1">
              <a:lnSpc>
                <a:spcPct val="120000"/>
              </a:lnSpc>
              <a:spcBef>
                <a:spcPct val="60000"/>
              </a:spcBef>
            </a:pPr>
            <a:r>
              <a:rPr lang="en-US" b="1" dirty="0">
                <a:solidFill>
                  <a:srgbClr val="000000"/>
                </a:solidFill>
              </a:rPr>
              <a:t>Greater than </a:t>
            </a:r>
          </a:p>
          <a:p>
            <a:pPr eaLnBrk="1" hangingPunct="1">
              <a:lnSpc>
                <a:spcPct val="120000"/>
              </a:lnSpc>
              <a:spcBef>
                <a:spcPct val="60000"/>
              </a:spcBef>
            </a:pPr>
            <a:r>
              <a:rPr lang="en-US" b="1" dirty="0">
                <a:solidFill>
                  <a:srgbClr val="000000"/>
                </a:solidFill>
              </a:rPr>
              <a:t>Greater than or equal to </a:t>
            </a:r>
          </a:p>
          <a:p>
            <a:pPr eaLnBrk="1" hangingPunct="1">
              <a:lnSpc>
                <a:spcPct val="120000"/>
              </a:lnSpc>
              <a:spcBef>
                <a:spcPct val="60000"/>
              </a:spcBef>
            </a:pPr>
            <a:r>
              <a:rPr lang="en-US" b="1" dirty="0">
                <a:solidFill>
                  <a:srgbClr val="000000"/>
                </a:solidFill>
              </a:rPr>
              <a:t>Less than </a:t>
            </a:r>
          </a:p>
          <a:p>
            <a:pPr eaLnBrk="1" hangingPunct="1">
              <a:lnSpc>
                <a:spcPct val="120000"/>
              </a:lnSpc>
              <a:spcBef>
                <a:spcPct val="60000"/>
              </a:spcBef>
            </a:pPr>
            <a:r>
              <a:rPr lang="en-US" b="1" dirty="0">
                <a:solidFill>
                  <a:srgbClr val="000000"/>
                </a:solidFill>
              </a:rPr>
              <a:t>Less than or equal to</a:t>
            </a:r>
          </a:p>
          <a:p>
            <a:pPr eaLnBrk="1" hangingPunct="1">
              <a:lnSpc>
                <a:spcPct val="120000"/>
              </a:lnSpc>
              <a:spcBef>
                <a:spcPct val="60000"/>
              </a:spcBef>
            </a:pPr>
            <a:r>
              <a:rPr lang="en-US" b="1" dirty="0">
                <a:solidFill>
                  <a:srgbClr val="000000"/>
                </a:solidFill>
              </a:rPr>
              <a:t>Not equal to</a:t>
            </a:r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 flipV="1">
            <a:off x="3548012" y="3108141"/>
            <a:ext cx="4459288" cy="4763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>
            <a:off x="3592462" y="4102739"/>
            <a:ext cx="4445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7"/>
          <p:cNvSpPr>
            <a:spLocks noChangeShapeType="1"/>
          </p:cNvSpPr>
          <p:nvPr/>
        </p:nvSpPr>
        <p:spPr bwMode="auto">
          <a:xfrm>
            <a:off x="3565475" y="3620904"/>
            <a:ext cx="446246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>
            <a:off x="3592462" y="4605765"/>
            <a:ext cx="44481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>
            <a:off x="3551187" y="5111589"/>
            <a:ext cx="44862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>
            <a:off x="3573412" y="5649797"/>
            <a:ext cx="44545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907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227</TotalTime>
  <Words>518</Words>
  <Application>Microsoft Office PowerPoint</Application>
  <PresentationFormat>Custom</PresentationFormat>
  <Paragraphs>157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Dividend</vt:lpstr>
      <vt:lpstr>PowerPoint Presentation</vt:lpstr>
      <vt:lpstr>Dml – select statement</vt:lpstr>
      <vt:lpstr>PREVIOUS LECTURE</vt:lpstr>
      <vt:lpstr>PowerPoint Presentation</vt:lpstr>
      <vt:lpstr>Limiting Rows Using a Selection</vt:lpstr>
      <vt:lpstr>Limiting the Rows Selected</vt:lpstr>
      <vt:lpstr>Using the WHERE Clause</vt:lpstr>
      <vt:lpstr>Character Strings and Dates</vt:lpstr>
      <vt:lpstr>Comparison Conditions</vt:lpstr>
      <vt:lpstr>Using Comparison Conditions</vt:lpstr>
      <vt:lpstr>Other Comparison Conditions</vt:lpstr>
      <vt:lpstr>Using the BETWEEN Condition</vt:lpstr>
      <vt:lpstr>Using the IN Condition</vt:lpstr>
      <vt:lpstr>Using the LIKE Condition</vt:lpstr>
      <vt:lpstr>Using the LIKE Condition</vt:lpstr>
      <vt:lpstr>Using the NULL Conditions</vt:lpstr>
      <vt:lpstr>Logical Conditions</vt:lpstr>
      <vt:lpstr>Using the AND Operator</vt:lpstr>
      <vt:lpstr>Using the OR Operator</vt:lpstr>
      <vt:lpstr>Using the NOT Operator</vt:lpstr>
      <vt:lpstr>Rules of Precedence</vt:lpstr>
      <vt:lpstr>Rules of Precedence</vt:lpstr>
      <vt:lpstr>Using parenthesis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Saqib Ejaz Awan</dc:creator>
  <cp:lastModifiedBy>Ayesha</cp:lastModifiedBy>
  <cp:revision>77</cp:revision>
  <dcterms:created xsi:type="dcterms:W3CDTF">2016-08-25T05:41:22Z</dcterms:created>
  <dcterms:modified xsi:type="dcterms:W3CDTF">2020-07-12T14:24:45Z</dcterms:modified>
</cp:coreProperties>
</file>