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59" r:id="rId2"/>
    <p:sldId id="258" r:id="rId3"/>
    <p:sldId id="290" r:id="rId4"/>
    <p:sldId id="26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2B335-0BB9-4DC4-8723-0D5284AE3916}" type="datetimeFigureOut">
              <a:rPr lang="en-GB" smtClean="0"/>
              <a:t>18/07/2020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A8F84-D1B7-4DE5-8F32-C916319DA00B}" type="slidenum">
              <a:rPr lang="en-GB" smtClean="0"/>
              <a:t>‹#›</a:t>
            </a:fld>
            <a:endParaRPr lang="en-GB"/>
          </a:p>
        </p:txBody>
      </p:sp>
    </p:spTree>
    <p:extLst>
      <p:ext uri="{BB962C8B-B14F-4D97-AF65-F5344CB8AC3E}">
        <p14:creationId xmlns:p14="http://schemas.microsoft.com/office/powerpoint/2010/main" val="3944339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image" Target="../media/image10.png"/></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ChangeArrowheads="1"/>
          </p:cNvSpPr>
          <p:nvPr/>
        </p:nvSpPr>
        <p:spPr bwMode="auto">
          <a:xfrm>
            <a:off x="3883025" y="-1588"/>
            <a:ext cx="297497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2772" name="Rectangle 4"/>
          <p:cNvSpPr>
            <a:spLocks noChangeArrowheads="1"/>
          </p:cNvSpPr>
          <p:nvPr/>
        </p:nvSpPr>
        <p:spPr bwMode="auto">
          <a:xfrm>
            <a:off x="-1588" y="-1588"/>
            <a:ext cx="2970213"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2773"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Data Manipulation Language</a:t>
            </a:r>
          </a:p>
          <a:p>
            <a:pPr lvl="1"/>
            <a:r>
              <a:rPr lang="en-US" dirty="0">
                <a:solidFill>
                  <a:srgbClr val="FC0128"/>
                </a:solidFill>
              </a:rPr>
              <a:t>Data manipulation language</a:t>
            </a:r>
            <a:r>
              <a:rPr lang="en-US" dirty="0"/>
              <a:t> (DML) is a core part of SQL. When you want to add, update, or delete data in the database, you execute a DML statement. A collection of DML statements that form a logical unit of work is called a transaction. </a:t>
            </a:r>
          </a:p>
          <a:p>
            <a:pPr lvl="1"/>
            <a:r>
              <a:rPr lang="en-US" dirty="0"/>
              <a:t>Consider a banking database. When a bank customer transfers money from a savings account to a checking account, the transaction might consist of three separate operations: decrease the savings account, increase the checking account, and record the transaction in the transaction journal. The Oracle server must guarantee that all three SQL statements are performed to maintain the accounts in proper balance. When something prevents one of the statements in the transaction from executing, the other statements of the transaction must be undone.</a:t>
            </a:r>
          </a:p>
          <a:p>
            <a:pPr lvl="1"/>
            <a:endParaRPr lang="en-US" dirty="0"/>
          </a:p>
          <a:p>
            <a:pPr lvl="1"/>
            <a:endParaRPr lang="en-US" dirty="0"/>
          </a:p>
          <a:p>
            <a:r>
              <a:rPr lang="en-US" dirty="0">
                <a:solidFill>
                  <a:srgbClr val="0000FF"/>
                </a:solidFill>
              </a:rPr>
              <a:t>Instructor Note</a:t>
            </a:r>
          </a:p>
          <a:p>
            <a:pPr lvl="1"/>
            <a:r>
              <a:rPr lang="en-US" dirty="0">
                <a:solidFill>
                  <a:srgbClr val="0000FF"/>
                </a:solidFill>
              </a:rPr>
              <a:t>DML statements can be issued directly in </a:t>
            </a:r>
            <a:r>
              <a:rPr lang="en-US" i="1" dirty="0" err="1">
                <a:solidFill>
                  <a:srgbClr val="0000FF"/>
                </a:solidFill>
              </a:rPr>
              <a:t>i</a:t>
            </a:r>
            <a:r>
              <a:rPr lang="en-US" dirty="0" err="1">
                <a:solidFill>
                  <a:srgbClr val="0000FF"/>
                </a:solidFill>
              </a:rPr>
              <a:t>SQL</a:t>
            </a:r>
            <a:r>
              <a:rPr lang="en-US" dirty="0">
                <a:solidFill>
                  <a:srgbClr val="0000FF"/>
                </a:solidFill>
              </a:rPr>
              <a:t>*Plus, performed automatically by tools such as Oracle Forms Services, or programmed with tools such as the 3GL </a:t>
            </a:r>
            <a:r>
              <a:rPr lang="en-US" dirty="0" err="1">
                <a:solidFill>
                  <a:srgbClr val="0000FF"/>
                </a:solidFill>
              </a:rPr>
              <a:t>precompilers</a:t>
            </a:r>
            <a:r>
              <a:rPr lang="en-US" dirty="0">
                <a:solidFill>
                  <a:srgbClr val="0000FF"/>
                </a:solidFill>
              </a:rPr>
              <a:t>. </a:t>
            </a:r>
          </a:p>
          <a:p>
            <a:pPr lvl="1"/>
            <a:r>
              <a:rPr lang="en-US" dirty="0">
                <a:solidFill>
                  <a:srgbClr val="0000FF"/>
                </a:solidFill>
              </a:rPr>
              <a:t>Every table has </a:t>
            </a:r>
            <a:r>
              <a:rPr lang="en-US" dirty="0">
                <a:solidFill>
                  <a:srgbClr val="0000FF"/>
                </a:solidFill>
                <a:latin typeface="Courier New" panose="02070309020205020404" pitchFamily="49" charset="0"/>
              </a:rPr>
              <a:t>INSERT</a:t>
            </a:r>
            <a:r>
              <a:rPr lang="en-US" dirty="0">
                <a:solidFill>
                  <a:srgbClr val="0000FF"/>
                </a:solidFill>
              </a:rPr>
              <a:t>, </a:t>
            </a:r>
            <a:r>
              <a:rPr lang="en-US" dirty="0">
                <a:solidFill>
                  <a:srgbClr val="0000FF"/>
                </a:solidFill>
                <a:latin typeface="Courier New" panose="02070309020205020404" pitchFamily="49" charset="0"/>
              </a:rPr>
              <a:t>UPDATE</a:t>
            </a:r>
            <a:r>
              <a:rPr lang="en-US" dirty="0">
                <a:solidFill>
                  <a:srgbClr val="0000FF"/>
                </a:solidFill>
              </a:rPr>
              <a:t>, and </a:t>
            </a:r>
            <a:r>
              <a:rPr lang="en-US" dirty="0">
                <a:solidFill>
                  <a:srgbClr val="0000FF"/>
                </a:solidFill>
                <a:latin typeface="Courier New" panose="02070309020205020404" pitchFamily="49" charset="0"/>
              </a:rPr>
              <a:t>DELETE</a:t>
            </a:r>
            <a:r>
              <a:rPr lang="en-US" dirty="0">
                <a:solidFill>
                  <a:srgbClr val="0000FF"/>
                </a:solidFill>
              </a:rPr>
              <a:t> privileges associated with it. These privileges are automatically granted to the creator of the table, but in general they must be explicitly granted to other users.</a:t>
            </a:r>
          </a:p>
          <a:p>
            <a:pPr lvl="1"/>
            <a:r>
              <a:rPr lang="en-US" dirty="0">
                <a:solidFill>
                  <a:srgbClr val="0000FF"/>
                </a:solidFill>
              </a:rPr>
              <a:t>Starting with Oracle 7.2, you can place a </a:t>
            </a:r>
            <a:r>
              <a:rPr lang="en-US" dirty="0" err="1">
                <a:solidFill>
                  <a:srgbClr val="0000FF"/>
                </a:solidFill>
              </a:rPr>
              <a:t>subquery</a:t>
            </a:r>
            <a:r>
              <a:rPr lang="en-US" dirty="0">
                <a:solidFill>
                  <a:srgbClr val="0000FF"/>
                </a:solidFill>
              </a:rPr>
              <a:t> in the place of the table name in an </a:t>
            </a:r>
            <a:r>
              <a:rPr lang="en-US" dirty="0">
                <a:solidFill>
                  <a:srgbClr val="0000FF"/>
                </a:solidFill>
                <a:latin typeface="Courier New" panose="02070309020205020404" pitchFamily="49" charset="0"/>
              </a:rPr>
              <a:t>UPDATE</a:t>
            </a:r>
            <a:r>
              <a:rPr lang="en-US" dirty="0">
                <a:solidFill>
                  <a:srgbClr val="0000FF"/>
                </a:solidFill>
              </a:rPr>
              <a:t> statement, essentially the same way you use a view. </a:t>
            </a:r>
          </a:p>
        </p:txBody>
      </p:sp>
    </p:spTree>
    <p:extLst>
      <p:ext uri="{BB962C8B-B14F-4D97-AF65-F5344CB8AC3E}">
        <p14:creationId xmlns:p14="http://schemas.microsoft.com/office/powerpoint/2010/main" val="3114555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4613" y="-1588"/>
            <a:ext cx="2973387"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1987" name="Rectangle 3"/>
          <p:cNvSpPr>
            <a:spLocks noChangeArrowheads="1"/>
          </p:cNvSpPr>
          <p:nvPr/>
        </p:nvSpPr>
        <p:spPr bwMode="auto">
          <a:xfrm>
            <a:off x="-1588" y="-1588"/>
            <a:ext cx="2968626"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1988" name="Rectangle 4"/>
          <p:cNvSpPr>
            <a:spLocks noGrp="1" noChangeArrowheads="1"/>
          </p:cNvSpPr>
          <p:nvPr>
            <p:ph type="body" idx="1"/>
          </p:nvPr>
        </p:nvSpPr>
        <p:spPr bwMode="auto">
          <a:xfrm>
            <a:off x="430213" y="4770438"/>
            <a:ext cx="5935662"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71488">
              <a:tabLst>
                <a:tab pos="446088" algn="l"/>
              </a:tabLst>
            </a:pPr>
            <a:r>
              <a:rPr lang="en-US"/>
              <a:t>Changing Data in a Table</a:t>
            </a:r>
          </a:p>
          <a:p>
            <a:pPr lvl="1" defTabSz="471488">
              <a:tabLst>
                <a:tab pos="446088" algn="l"/>
              </a:tabLst>
            </a:pPr>
            <a:r>
              <a:rPr lang="en-US"/>
              <a:t>The slide graphic illustrates changing the department number for employees in department 60 to department 30.</a:t>
            </a:r>
          </a:p>
          <a:p>
            <a:pPr defTabSz="471488">
              <a:tabLst>
                <a:tab pos="446088" algn="l"/>
              </a:tabLst>
            </a:pPr>
            <a:endParaRPr lang="en-US"/>
          </a:p>
          <a:p>
            <a:pPr defTabSz="471488">
              <a:tabLst>
                <a:tab pos="446088" algn="l"/>
              </a:tabLst>
            </a:pPr>
            <a:endParaRPr lang="en-US"/>
          </a:p>
          <a:p>
            <a:pPr defTabSz="471488">
              <a:tabLst>
                <a:tab pos="446088" algn="l"/>
              </a:tabLst>
            </a:pPr>
            <a:endParaRPr lang="en-US">
              <a:solidFill>
                <a:schemeClr val="accent1"/>
              </a:solidFill>
            </a:endParaRPr>
          </a:p>
          <a:p>
            <a:pPr defTabSz="471488">
              <a:tabLst>
                <a:tab pos="446088" algn="l"/>
              </a:tabLst>
            </a:pPr>
            <a:endParaRPr lang="en-US">
              <a:solidFill>
                <a:schemeClr val="accent1"/>
              </a:solidFill>
            </a:endParaRPr>
          </a:p>
          <a:p>
            <a:pPr defTabSz="471488">
              <a:tabLst>
                <a:tab pos="446088" algn="l"/>
              </a:tabLst>
            </a:pPr>
            <a:endParaRPr lang="en-US">
              <a:solidFill>
                <a:schemeClr val="accent1"/>
              </a:solidFill>
            </a:endParaRPr>
          </a:p>
          <a:p>
            <a:pPr defTabSz="471488">
              <a:tabLst>
                <a:tab pos="446088" algn="l"/>
              </a:tabLst>
            </a:pPr>
            <a:endParaRPr lang="en-US">
              <a:solidFill>
                <a:schemeClr val="accent1"/>
              </a:solidFill>
            </a:endParaRPr>
          </a:p>
          <a:p>
            <a:pPr defTabSz="471488">
              <a:tabLst>
                <a:tab pos="446088" algn="l"/>
              </a:tabLst>
            </a:pPr>
            <a:endParaRPr lang="en-US">
              <a:solidFill>
                <a:schemeClr val="accent1"/>
              </a:solidFill>
            </a:endParaRPr>
          </a:p>
          <a:p>
            <a:pPr defTabSz="471488">
              <a:tabLst>
                <a:tab pos="446088" algn="l"/>
              </a:tabLst>
            </a:pPr>
            <a:endParaRPr lang="en-US">
              <a:solidFill>
                <a:schemeClr val="accent1"/>
              </a:solidFill>
            </a:endParaRPr>
          </a:p>
          <a:p>
            <a:pPr defTabSz="471488">
              <a:tabLst>
                <a:tab pos="446088" algn="l"/>
              </a:tabLst>
            </a:pPr>
            <a:endParaRPr lang="en-US">
              <a:solidFill>
                <a:schemeClr val="accent1"/>
              </a:solidFill>
            </a:endParaRPr>
          </a:p>
          <a:p>
            <a:pPr defTabSz="471488">
              <a:tabLst>
                <a:tab pos="446088" algn="l"/>
              </a:tabLst>
            </a:pPr>
            <a:endParaRPr lang="en-US">
              <a:solidFill>
                <a:schemeClr val="accent1"/>
              </a:solidFill>
            </a:endParaRPr>
          </a:p>
        </p:txBody>
      </p:sp>
      <p:sp>
        <p:nvSpPr>
          <p:cNvPr id="41989" name="Rectangle 5"/>
          <p:cNvSpPr>
            <a:spLocks noGrp="1" noRot="1" noChangeAspect="1" noChangeArrowheads="1" noTextEdit="1"/>
          </p:cNvSpPr>
          <p:nvPr>
            <p:ph type="sldImg"/>
          </p:nvPr>
        </p:nvSpPr>
        <p:spPr bwMode="auto">
          <a:xfrm>
            <a:off x="-527050" y="173038"/>
            <a:ext cx="7907338" cy="44481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095020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Updating Rows</a:t>
            </a:r>
          </a:p>
          <a:p>
            <a:pPr lvl="1"/>
            <a:r>
              <a:rPr lang="en-US"/>
              <a:t>You can modify existing rows by using the </a:t>
            </a:r>
            <a:r>
              <a:rPr lang="en-US">
                <a:solidFill>
                  <a:srgbClr val="FC0128"/>
                </a:solidFill>
                <a:latin typeface="Courier New" panose="02070309020205020404" pitchFamily="49" charset="0"/>
              </a:rPr>
              <a:t>UPDATE</a:t>
            </a:r>
            <a:r>
              <a:rPr lang="en-US">
                <a:solidFill>
                  <a:srgbClr val="FC0128"/>
                </a:solidFill>
              </a:rPr>
              <a:t> statement</a:t>
            </a:r>
            <a:r>
              <a:rPr lang="en-US"/>
              <a:t>.</a:t>
            </a:r>
          </a:p>
          <a:p>
            <a:pPr lvl="1"/>
            <a:r>
              <a:rPr lang="en-US"/>
              <a:t>In the syntax:</a:t>
            </a:r>
          </a:p>
          <a:p>
            <a:pPr lvl="1"/>
            <a:r>
              <a:rPr lang="en-US"/>
              <a:t>	</a:t>
            </a:r>
            <a:r>
              <a:rPr lang="en-US" i="1">
                <a:latin typeface="Courier New" panose="02070309020205020404" pitchFamily="49" charset="0"/>
              </a:rPr>
              <a:t>table</a:t>
            </a:r>
            <a:r>
              <a:rPr lang="en-US"/>
              <a:t>		is the name of the table</a:t>
            </a:r>
          </a:p>
          <a:p>
            <a:pPr lvl="1"/>
            <a:r>
              <a:rPr lang="en-US"/>
              <a:t>	</a:t>
            </a:r>
            <a:r>
              <a:rPr lang="en-US" i="1">
                <a:latin typeface="Courier New" panose="02070309020205020404" pitchFamily="49" charset="0"/>
              </a:rPr>
              <a:t>column</a:t>
            </a:r>
            <a:r>
              <a:rPr lang="en-US"/>
              <a:t>		is the name of the column in the table to populate</a:t>
            </a:r>
          </a:p>
          <a:p>
            <a:pPr lvl="1"/>
            <a:r>
              <a:rPr lang="en-US"/>
              <a:t>	</a:t>
            </a:r>
            <a:r>
              <a:rPr lang="en-US" i="1">
                <a:latin typeface="Courier New" panose="02070309020205020404" pitchFamily="49" charset="0"/>
              </a:rPr>
              <a:t>value</a:t>
            </a:r>
            <a:r>
              <a:rPr lang="en-US"/>
              <a:t>		is the corresponding value or subquery for the column</a:t>
            </a:r>
          </a:p>
          <a:p>
            <a:pPr lvl="1"/>
            <a:r>
              <a:rPr lang="en-US"/>
              <a:t>	</a:t>
            </a:r>
            <a:r>
              <a:rPr lang="en-US" i="1">
                <a:latin typeface="Courier New" panose="02070309020205020404" pitchFamily="49" charset="0"/>
              </a:rPr>
              <a:t>condition</a:t>
            </a:r>
            <a:r>
              <a:rPr lang="en-US"/>
              <a:t>		identifies the rows to be updated and is composed of column names 					expressions, constants, subqueries, and comparison operators</a:t>
            </a:r>
          </a:p>
          <a:p>
            <a:pPr lvl="1"/>
            <a:r>
              <a:rPr lang="en-US"/>
              <a:t>Confirm the update operation by querying the table to display the updated rows.</a:t>
            </a:r>
            <a:endParaRPr lang="en-US" i="1"/>
          </a:p>
          <a:p>
            <a:pPr lvl="1"/>
            <a:r>
              <a:rPr lang="en-US"/>
              <a:t>For more information, see </a:t>
            </a:r>
            <a:r>
              <a:rPr lang="en-US" i="1"/>
              <a:t>Oracle9i SQL Reference</a:t>
            </a:r>
            <a:r>
              <a:rPr lang="en-US"/>
              <a:t>, “</a:t>
            </a:r>
            <a:r>
              <a:rPr lang="en-US">
                <a:latin typeface="Courier New" panose="02070309020205020404" pitchFamily="49" charset="0"/>
              </a:rPr>
              <a:t>UPDATE</a:t>
            </a:r>
            <a:r>
              <a:rPr lang="en-US"/>
              <a:t>.”</a:t>
            </a:r>
          </a:p>
          <a:p>
            <a:pPr lvl="1"/>
            <a:r>
              <a:rPr lang="en-US" b="1"/>
              <a:t>Note:</a:t>
            </a:r>
            <a:r>
              <a:rPr lang="en-US"/>
              <a:t> In general, use the primary key to identify a single row. Using other columns can unexpectedly cause several rows to be updated. For example, identifying a single row in the </a:t>
            </a:r>
            <a:r>
              <a:rPr lang="en-US">
                <a:latin typeface="Courier New" panose="02070309020205020404" pitchFamily="49" charset="0"/>
              </a:rPr>
              <a:t>EMPLOYEES</a:t>
            </a:r>
            <a:r>
              <a:rPr lang="en-US"/>
              <a:t> table by name is dangerous, because more than one employee may have the same name.</a:t>
            </a:r>
          </a:p>
          <a:p>
            <a:endParaRPr lang="en-US">
              <a:latin typeface="Times New Roman" panose="02020603050405020304" pitchFamily="18" charset="0"/>
            </a:endParaRPr>
          </a:p>
        </p:txBody>
      </p:sp>
      <p:sp>
        <p:nvSpPr>
          <p:cNvPr id="43011"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763651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633413" y="169863"/>
            <a:ext cx="8121651" cy="4568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noChangeArrowheads="1"/>
          </p:cNvSpPr>
          <p:nvPr>
            <p:ph type="body" idx="1"/>
          </p:nvPr>
        </p:nvSpPr>
        <p:spPr>
          <a:xfrm>
            <a:off x="417513" y="4770438"/>
            <a:ext cx="5945187" cy="3802062"/>
          </a:xfrm>
          <a:ln/>
        </p:spPr>
        <p:txBody>
          <a:bodyPr>
            <a:normAutofit lnSpcReduction="10000"/>
          </a:bodyPr>
          <a:lstStyle/>
          <a:p>
            <a:pPr defTabSz="400014">
              <a:tabLst>
                <a:tab pos="455573" algn="l"/>
              </a:tabLst>
              <a:defRPr/>
            </a:pPr>
            <a:r>
              <a:rPr lang="en-US" dirty="0"/>
              <a:t>Updating Rows (continued)</a:t>
            </a:r>
          </a:p>
          <a:p>
            <a:pPr lvl="1" defTabSz="400014">
              <a:tabLst>
                <a:tab pos="455573" algn="l"/>
              </a:tabLst>
              <a:defRPr/>
            </a:pPr>
            <a:r>
              <a:rPr lang="en-US" dirty="0"/>
              <a:t>The </a:t>
            </a:r>
            <a:r>
              <a:rPr lang="en-US" dirty="0">
                <a:solidFill>
                  <a:srgbClr val="FC0128"/>
                </a:solidFill>
                <a:latin typeface="Courier New" pitchFamily="49" charset="0"/>
              </a:rPr>
              <a:t>UPDATE</a:t>
            </a:r>
            <a:r>
              <a:rPr lang="en-US" dirty="0">
                <a:solidFill>
                  <a:srgbClr val="FC0128"/>
                </a:solidFill>
              </a:rPr>
              <a:t> statement</a:t>
            </a:r>
            <a:r>
              <a:rPr lang="en-US" dirty="0"/>
              <a:t> modifies specific rows if the </a:t>
            </a:r>
            <a:r>
              <a:rPr lang="en-US" dirty="0">
                <a:latin typeface="Courier New" pitchFamily="49" charset="0"/>
              </a:rPr>
              <a:t>WHERE</a:t>
            </a:r>
            <a:r>
              <a:rPr lang="en-US" dirty="0"/>
              <a:t> clause is specified. The slide example transfers employee 113 (Popp) to department 70.  </a:t>
            </a:r>
          </a:p>
          <a:p>
            <a:pPr lvl="1" defTabSz="400014">
              <a:tabLst>
                <a:tab pos="455573" algn="l"/>
              </a:tabLst>
              <a:defRPr/>
            </a:pPr>
            <a:r>
              <a:rPr lang="en-US" dirty="0"/>
              <a:t>If you omit the </a:t>
            </a:r>
            <a:r>
              <a:rPr lang="en-US" dirty="0">
                <a:latin typeface="Courier New" pitchFamily="49" charset="0"/>
              </a:rPr>
              <a:t>WHERE</a:t>
            </a:r>
            <a:r>
              <a:rPr lang="en-US" dirty="0"/>
              <a:t> clause, all the rows in the table are modified.</a:t>
            </a:r>
          </a:p>
          <a:p>
            <a:pPr lvl="1" defTabSz="400014">
              <a:spcBef>
                <a:spcPct val="0"/>
              </a:spcBef>
              <a:tabLst>
                <a:tab pos="455573" algn="l"/>
              </a:tabLst>
              <a:defRPr/>
            </a:pPr>
            <a:r>
              <a:rPr lang="en-US" dirty="0">
                <a:latin typeface="Courier New" pitchFamily="49" charset="0"/>
              </a:rPr>
              <a:t>   SELECT </a:t>
            </a:r>
            <a:r>
              <a:rPr lang="en-US" dirty="0" err="1">
                <a:latin typeface="Courier New" pitchFamily="49" charset="0"/>
              </a:rPr>
              <a:t>last_name</a:t>
            </a:r>
            <a:r>
              <a:rPr lang="en-US" dirty="0">
                <a:latin typeface="Courier New" pitchFamily="49" charset="0"/>
              </a:rPr>
              <a:t>, </a:t>
            </a:r>
            <a:r>
              <a:rPr lang="en-US" dirty="0" err="1">
                <a:latin typeface="Courier New" pitchFamily="49" charset="0"/>
              </a:rPr>
              <a:t>department_id</a:t>
            </a:r>
            <a:endParaRPr lang="en-US" dirty="0">
              <a:latin typeface="Courier New" pitchFamily="49" charset="0"/>
            </a:endParaRPr>
          </a:p>
          <a:p>
            <a:pPr lvl="1" defTabSz="400014">
              <a:spcBef>
                <a:spcPct val="0"/>
              </a:spcBef>
              <a:tabLst>
                <a:tab pos="455573" algn="l"/>
              </a:tabLst>
              <a:defRPr/>
            </a:pPr>
            <a:r>
              <a:rPr lang="en-US" dirty="0">
                <a:latin typeface="Courier New" pitchFamily="49" charset="0"/>
              </a:rPr>
              <a:t>   FROM   </a:t>
            </a:r>
            <a:r>
              <a:rPr lang="en-US" dirty="0" err="1">
                <a:latin typeface="Courier New" pitchFamily="49" charset="0"/>
              </a:rPr>
              <a:t>copy_emp</a:t>
            </a:r>
            <a:r>
              <a:rPr lang="en-US" dirty="0">
                <a:latin typeface="Courier New" pitchFamily="49" charset="0"/>
              </a:rPr>
              <a:t>;</a:t>
            </a:r>
          </a:p>
          <a:p>
            <a:pPr lvl="1" defTabSz="400014">
              <a:spcBef>
                <a:spcPct val="0"/>
              </a:spcBef>
              <a:tabLst>
                <a:tab pos="455573" algn="l"/>
              </a:tabLst>
              <a:defRPr/>
            </a:pPr>
            <a:r>
              <a:rPr lang="en-US" dirty="0">
                <a:latin typeface="Courier New" pitchFamily="49" charset="0"/>
              </a:rPr>
              <a:t>   </a:t>
            </a:r>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r>
              <a:rPr lang="en-US" b="1" dirty="0"/>
              <a:t>Note:</a:t>
            </a:r>
            <a:r>
              <a:rPr lang="en-US" dirty="0"/>
              <a:t> The </a:t>
            </a:r>
            <a:r>
              <a:rPr lang="en-US" dirty="0">
                <a:latin typeface="Courier New" pitchFamily="49" charset="0"/>
              </a:rPr>
              <a:t>COPY_EMP</a:t>
            </a:r>
            <a:r>
              <a:rPr lang="en-US" dirty="0"/>
              <a:t> table has the same data as the </a:t>
            </a:r>
            <a:r>
              <a:rPr lang="en-US" dirty="0">
                <a:latin typeface="Courier New" pitchFamily="49" charset="0"/>
              </a:rPr>
              <a:t>EMPLOYEES</a:t>
            </a:r>
            <a:r>
              <a:rPr lang="en-US" dirty="0"/>
              <a:t> table. </a:t>
            </a:r>
          </a:p>
        </p:txBody>
      </p:sp>
      <p:sp useBgFill="1">
        <p:nvSpPr>
          <p:cNvPr id="44036" name="Freeform 7"/>
          <p:cNvSpPr>
            <a:spLocks/>
          </p:cNvSpPr>
          <p:nvPr/>
        </p:nvSpPr>
        <p:spPr bwMode="auto">
          <a:xfrm>
            <a:off x="392113" y="7578725"/>
            <a:ext cx="5462587" cy="331788"/>
          </a:xfrm>
          <a:custGeom>
            <a:avLst/>
            <a:gdLst>
              <a:gd name="T0" fmla="*/ 0 w 3614"/>
              <a:gd name="T1" fmla="*/ 0 h 216"/>
              <a:gd name="T2" fmla="*/ 2147483647 w 3614"/>
              <a:gd name="T3" fmla="*/ 0 h 216"/>
              <a:gd name="T4" fmla="*/ 2147483647 w 3614"/>
              <a:gd name="T5" fmla="*/ 2147483647 h 216"/>
              <a:gd name="T6" fmla="*/ 2147483647 w 3614"/>
              <a:gd name="T7" fmla="*/ 2147483647 h 216"/>
              <a:gd name="T8" fmla="*/ 2147483647 w 3614"/>
              <a:gd name="T9" fmla="*/ 2147483647 h 216"/>
              <a:gd name="T10" fmla="*/ 2147483647 w 3614"/>
              <a:gd name="T11" fmla="*/ 2147483647 h 216"/>
              <a:gd name="T12" fmla="*/ 2147483647 w 3614"/>
              <a:gd name="T13" fmla="*/ 2147483647 h 216"/>
              <a:gd name="T14" fmla="*/ 2147483647 w 3614"/>
              <a:gd name="T15" fmla="*/ 2147483647 h 216"/>
              <a:gd name="T16" fmla="*/ 2147483647 w 3614"/>
              <a:gd name="T17" fmla="*/ 2147483647 h 216"/>
              <a:gd name="T18" fmla="*/ 2147483647 w 3614"/>
              <a:gd name="T19" fmla="*/ 2147483647 h 216"/>
              <a:gd name="T20" fmla="*/ 2147483647 w 3614"/>
              <a:gd name="T21" fmla="*/ 2147483647 h 216"/>
              <a:gd name="T22" fmla="*/ 2147483647 w 3614"/>
              <a:gd name="T23" fmla="*/ 2147483647 h 216"/>
              <a:gd name="T24" fmla="*/ 2147483647 w 3614"/>
              <a:gd name="T25" fmla="*/ 2147483647 h 216"/>
              <a:gd name="T26" fmla="*/ 2147483647 w 3614"/>
              <a:gd name="T27" fmla="*/ 2147483647 h 216"/>
              <a:gd name="T28" fmla="*/ 2147483647 w 3614"/>
              <a:gd name="T29" fmla="*/ 2147483647 h 216"/>
              <a:gd name="T30" fmla="*/ 2147483647 w 3614"/>
              <a:gd name="T31" fmla="*/ 2147483647 h 216"/>
              <a:gd name="T32" fmla="*/ 2147483647 w 3614"/>
              <a:gd name="T33" fmla="*/ 2147483647 h 216"/>
              <a:gd name="T34" fmla="*/ 2147483647 w 3614"/>
              <a:gd name="T35" fmla="*/ 2147483647 h 216"/>
              <a:gd name="T36" fmla="*/ 2147483647 w 3614"/>
              <a:gd name="T37" fmla="*/ 2147483647 h 216"/>
              <a:gd name="T38" fmla="*/ 2147483647 w 3614"/>
              <a:gd name="T39" fmla="*/ 2147483647 h 216"/>
              <a:gd name="T40" fmla="*/ 2147483647 w 3614"/>
              <a:gd name="T41" fmla="*/ 2147483647 h 216"/>
              <a:gd name="T42" fmla="*/ 0 w 3614"/>
              <a:gd name="T43" fmla="*/ 2147483647 h 216"/>
              <a:gd name="T44" fmla="*/ 0 w 3614"/>
              <a:gd name="T45" fmla="*/ 0 h 2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614"/>
              <a:gd name="T70" fmla="*/ 0 h 216"/>
              <a:gd name="T71" fmla="*/ 3614 w 3614"/>
              <a:gd name="T72" fmla="*/ 216 h 2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614" h="216">
                <a:moveTo>
                  <a:pt x="0" y="0"/>
                </a:moveTo>
                <a:lnTo>
                  <a:pt x="3613" y="0"/>
                </a:lnTo>
                <a:lnTo>
                  <a:pt x="3613" y="177"/>
                </a:lnTo>
                <a:lnTo>
                  <a:pt x="3461" y="107"/>
                </a:lnTo>
                <a:lnTo>
                  <a:pt x="3380" y="202"/>
                </a:lnTo>
                <a:lnTo>
                  <a:pt x="3062" y="107"/>
                </a:lnTo>
                <a:lnTo>
                  <a:pt x="2840" y="177"/>
                </a:lnTo>
                <a:lnTo>
                  <a:pt x="2634" y="120"/>
                </a:lnTo>
                <a:lnTo>
                  <a:pt x="2487" y="177"/>
                </a:lnTo>
                <a:lnTo>
                  <a:pt x="2280" y="107"/>
                </a:lnTo>
                <a:lnTo>
                  <a:pt x="2104" y="170"/>
                </a:lnTo>
                <a:lnTo>
                  <a:pt x="1836" y="101"/>
                </a:lnTo>
                <a:lnTo>
                  <a:pt x="1634" y="215"/>
                </a:lnTo>
                <a:lnTo>
                  <a:pt x="1438" y="107"/>
                </a:lnTo>
                <a:lnTo>
                  <a:pt x="1221" y="145"/>
                </a:lnTo>
                <a:lnTo>
                  <a:pt x="1064" y="82"/>
                </a:lnTo>
                <a:lnTo>
                  <a:pt x="908" y="170"/>
                </a:lnTo>
                <a:lnTo>
                  <a:pt x="767" y="94"/>
                </a:lnTo>
                <a:lnTo>
                  <a:pt x="539" y="170"/>
                </a:lnTo>
                <a:lnTo>
                  <a:pt x="378" y="88"/>
                </a:lnTo>
                <a:lnTo>
                  <a:pt x="247" y="132"/>
                </a:lnTo>
                <a:lnTo>
                  <a:pt x="0" y="82"/>
                </a:lnTo>
                <a:lnTo>
                  <a:pt x="0" y="0"/>
                </a:lnTo>
              </a:path>
            </a:pathLst>
          </a:custGeom>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91432" tIns="45716" rIns="91432" bIns="45716"/>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4403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863" y="6000750"/>
            <a:ext cx="4699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4403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7567613"/>
            <a:ext cx="47339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4039" name="Text Box 10"/>
          <p:cNvSpPr txBox="1">
            <a:spLocks noChangeArrowheads="1"/>
          </p:cNvSpPr>
          <p:nvPr/>
        </p:nvSpPr>
        <p:spPr bwMode="auto">
          <a:xfrm>
            <a:off x="915988" y="7267575"/>
            <a:ext cx="3492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154" tIns="12154" rIns="12154" bIns="12154">
            <a:spAutoFit/>
          </a:bodyPr>
          <a:lstStyle>
            <a:lvl1pPr defTabSz="785813" eaLnBrk="0" hangingPunct="0">
              <a:defRPr>
                <a:solidFill>
                  <a:schemeClr val="tx1"/>
                </a:solidFill>
                <a:latin typeface="Arial" panose="020B0604020202020204" pitchFamily="34" charset="0"/>
              </a:defRPr>
            </a:lvl1pPr>
            <a:lvl2pPr marL="742950" indent="-285750" defTabSz="785813" eaLnBrk="0" hangingPunct="0">
              <a:defRPr>
                <a:solidFill>
                  <a:schemeClr val="tx1"/>
                </a:solidFill>
                <a:latin typeface="Arial" panose="020B0604020202020204" pitchFamily="34" charset="0"/>
              </a:defRPr>
            </a:lvl2pPr>
            <a:lvl3pPr marL="1143000" indent="-228600" defTabSz="785813" eaLnBrk="0" hangingPunct="0">
              <a:defRPr>
                <a:solidFill>
                  <a:schemeClr val="tx1"/>
                </a:solidFill>
                <a:latin typeface="Arial" panose="020B0604020202020204" pitchFamily="34" charset="0"/>
              </a:defRPr>
            </a:lvl3pPr>
            <a:lvl4pPr marL="1600200" indent="-228600" defTabSz="785813" eaLnBrk="0" hangingPunct="0">
              <a:defRPr>
                <a:solidFill>
                  <a:schemeClr val="tx1"/>
                </a:solidFill>
                <a:latin typeface="Arial" panose="020B0604020202020204" pitchFamily="34" charset="0"/>
              </a:defRPr>
            </a:lvl4pPr>
            <a:lvl5pPr marL="2057400" indent="-228600" defTabSz="785813" eaLnBrk="0" hangingPunct="0">
              <a:defRPr>
                <a:solidFill>
                  <a:schemeClr val="tx1"/>
                </a:solidFill>
                <a:latin typeface="Arial" panose="020B0604020202020204" pitchFamily="34" charset="0"/>
              </a:defRPr>
            </a:lvl5pPr>
            <a:lvl6pPr marL="2514600" indent="-228600" defTabSz="785813" eaLnBrk="0" fontAlgn="base" hangingPunct="0">
              <a:spcBef>
                <a:spcPct val="0"/>
              </a:spcBef>
              <a:spcAft>
                <a:spcPct val="0"/>
              </a:spcAft>
              <a:defRPr>
                <a:solidFill>
                  <a:schemeClr val="tx1"/>
                </a:solidFill>
                <a:latin typeface="Arial" panose="020B0604020202020204" pitchFamily="34" charset="0"/>
              </a:defRPr>
            </a:lvl6pPr>
            <a:lvl7pPr marL="2971800" indent="-228600" defTabSz="785813" eaLnBrk="0" fontAlgn="base" hangingPunct="0">
              <a:spcBef>
                <a:spcPct val="0"/>
              </a:spcBef>
              <a:spcAft>
                <a:spcPct val="0"/>
              </a:spcAft>
              <a:defRPr>
                <a:solidFill>
                  <a:schemeClr val="tx1"/>
                </a:solidFill>
                <a:latin typeface="Arial" panose="020B0604020202020204" pitchFamily="34" charset="0"/>
              </a:defRPr>
            </a:lvl7pPr>
            <a:lvl8pPr marL="3429000" indent="-228600" defTabSz="785813" eaLnBrk="0" fontAlgn="base" hangingPunct="0">
              <a:spcBef>
                <a:spcPct val="0"/>
              </a:spcBef>
              <a:spcAft>
                <a:spcPct val="0"/>
              </a:spcAft>
              <a:defRPr>
                <a:solidFill>
                  <a:schemeClr val="tx1"/>
                </a:solidFill>
                <a:latin typeface="Arial" panose="020B0604020202020204" pitchFamily="34" charset="0"/>
              </a:defRPr>
            </a:lvl8pPr>
            <a:lvl9pPr marL="3886200" indent="-228600" defTabSz="785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pPr>
            <a:r>
              <a:rPr lang="en-US"/>
              <a:t>…</a:t>
            </a:r>
          </a:p>
        </p:txBody>
      </p:sp>
    </p:spTree>
    <p:extLst>
      <p:ext uri="{BB962C8B-B14F-4D97-AF65-F5344CB8AC3E}">
        <p14:creationId xmlns:p14="http://schemas.microsoft.com/office/powerpoint/2010/main" val="2911148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84613" y="-1588"/>
            <a:ext cx="2973387"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5059" name="Rectangle 3"/>
          <p:cNvSpPr>
            <a:spLocks noChangeArrowheads="1"/>
          </p:cNvSpPr>
          <p:nvPr/>
        </p:nvSpPr>
        <p:spPr bwMode="auto">
          <a:xfrm>
            <a:off x="-1588" y="-1588"/>
            <a:ext cx="2968626"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0964" name="Rectangle 4"/>
          <p:cNvSpPr>
            <a:spLocks noGrp="1" noChangeArrowheads="1"/>
          </p:cNvSpPr>
          <p:nvPr>
            <p:ph type="body" idx="1"/>
          </p:nvPr>
        </p:nvSpPr>
        <p:spPr>
          <a:xfrm>
            <a:off x="377825" y="4770438"/>
            <a:ext cx="5937250" cy="3802062"/>
          </a:xfrm>
          <a:ln/>
        </p:spPr>
        <p:txBody>
          <a:bodyPr>
            <a:normAutofit/>
          </a:bodyPr>
          <a:lstStyle/>
          <a:p>
            <a:pPr defTabSz="400014">
              <a:tabLst>
                <a:tab pos="455573" algn="l"/>
              </a:tabLst>
              <a:defRPr/>
            </a:pPr>
            <a:r>
              <a:rPr lang="en-US" dirty="0"/>
              <a:t>Removing a Row from a Table</a:t>
            </a:r>
          </a:p>
          <a:p>
            <a:pPr lvl="1" defTabSz="400014">
              <a:tabLst>
                <a:tab pos="455573" algn="l"/>
              </a:tabLst>
              <a:defRPr/>
            </a:pPr>
            <a:r>
              <a:rPr lang="en-US" dirty="0"/>
              <a:t>The slide graphic removes the Finance department from the </a:t>
            </a:r>
            <a:r>
              <a:rPr lang="en-US" dirty="0">
                <a:latin typeface="Courier New" pitchFamily="49" charset="0"/>
              </a:rPr>
              <a:t>DEPARTMENTS</a:t>
            </a:r>
            <a:r>
              <a:rPr lang="en-US" dirty="0"/>
              <a:t> table (assuming that there are no constraints defined on the </a:t>
            </a:r>
            <a:r>
              <a:rPr lang="en-US" dirty="0">
                <a:latin typeface="Courier New" pitchFamily="49" charset="0"/>
              </a:rPr>
              <a:t>DEPARTMENTS</a:t>
            </a:r>
            <a:r>
              <a:rPr lang="en-US" dirty="0"/>
              <a:t> table).</a:t>
            </a:r>
          </a:p>
          <a:p>
            <a:pPr lvl="1" defTabSz="400014">
              <a:tabLst>
                <a:tab pos="455573" algn="l"/>
              </a:tabLst>
              <a:defRPr/>
            </a:pPr>
            <a:endParaRPr lang="en-US" dirty="0"/>
          </a:p>
          <a:p>
            <a:pPr lvl="1" defTabSz="400014">
              <a:tabLst>
                <a:tab pos="455573" algn="l"/>
              </a:tabLst>
              <a:defRPr/>
            </a:pPr>
            <a:endParaRPr lang="en-US" dirty="0"/>
          </a:p>
          <a:p>
            <a:pPr lvl="1" defTabSz="400014">
              <a:tabLst>
                <a:tab pos="455573" algn="l"/>
              </a:tabLst>
              <a:defRPr/>
            </a:pPr>
            <a:endParaRPr lang="en-US" dirty="0"/>
          </a:p>
          <a:p>
            <a:pPr lvl="1" defTabSz="400014">
              <a:tabLst>
                <a:tab pos="455573" algn="l"/>
              </a:tabLst>
              <a:defRPr/>
            </a:pPr>
            <a:endParaRPr lang="en-US" dirty="0"/>
          </a:p>
          <a:p>
            <a:pPr lvl="1" defTabSz="400014">
              <a:tabLst>
                <a:tab pos="455573" algn="l"/>
              </a:tabLst>
              <a:defRPr/>
            </a:pPr>
            <a:endParaRPr lang="en-US" dirty="0"/>
          </a:p>
          <a:p>
            <a:pPr defTabSz="400014">
              <a:tabLst>
                <a:tab pos="455573" algn="l"/>
              </a:tabLst>
              <a:defRPr/>
            </a:pPr>
            <a:r>
              <a:rPr lang="en-US" dirty="0">
                <a:solidFill>
                  <a:srgbClr val="0000FF"/>
                </a:solidFill>
              </a:rPr>
              <a:t>Instructor Note</a:t>
            </a:r>
          </a:p>
          <a:p>
            <a:pPr lvl="1" defTabSz="400014">
              <a:tabLst>
                <a:tab pos="455573" algn="l"/>
              </a:tabLst>
              <a:defRPr/>
            </a:pPr>
            <a:r>
              <a:rPr lang="en-US" dirty="0">
                <a:solidFill>
                  <a:srgbClr val="0000FF"/>
                </a:solidFill>
              </a:rPr>
              <a:t>After all the rows have been eliminated with the </a:t>
            </a:r>
            <a:r>
              <a:rPr lang="en-US" dirty="0">
                <a:solidFill>
                  <a:srgbClr val="0000FF"/>
                </a:solidFill>
                <a:latin typeface="Courier New" pitchFamily="49" charset="0"/>
              </a:rPr>
              <a:t>DELETE</a:t>
            </a:r>
            <a:r>
              <a:rPr lang="en-US" dirty="0">
                <a:solidFill>
                  <a:srgbClr val="0000FF"/>
                </a:solidFill>
              </a:rPr>
              <a:t> statement, only the data structure of the table remains. A more efficient method of emptying a table is with the </a:t>
            </a:r>
            <a:r>
              <a:rPr lang="en-US" dirty="0">
                <a:solidFill>
                  <a:srgbClr val="0000FF"/>
                </a:solidFill>
                <a:latin typeface="Courier New" pitchFamily="49" charset="0"/>
              </a:rPr>
              <a:t>TRUNCATE</a:t>
            </a:r>
            <a:r>
              <a:rPr lang="en-US" dirty="0">
                <a:solidFill>
                  <a:srgbClr val="0000FF"/>
                </a:solidFill>
              </a:rPr>
              <a:t> statement.</a:t>
            </a:r>
            <a:br>
              <a:rPr lang="en-US" dirty="0">
                <a:solidFill>
                  <a:srgbClr val="0000FF"/>
                </a:solidFill>
              </a:rPr>
            </a:br>
            <a:r>
              <a:rPr lang="en-US" dirty="0">
                <a:solidFill>
                  <a:srgbClr val="0000FF"/>
                </a:solidFill>
              </a:rPr>
              <a:t>You can use the </a:t>
            </a:r>
            <a:r>
              <a:rPr lang="en-US" dirty="0">
                <a:solidFill>
                  <a:srgbClr val="0000FF"/>
                </a:solidFill>
                <a:latin typeface="Courier New" pitchFamily="49" charset="0"/>
              </a:rPr>
              <a:t>TRUNCATE</a:t>
            </a:r>
            <a:r>
              <a:rPr lang="en-US" dirty="0">
                <a:solidFill>
                  <a:srgbClr val="0000FF"/>
                </a:solidFill>
              </a:rPr>
              <a:t> statement to quickly remove all rows from a table or cluster. Removing rows with the </a:t>
            </a:r>
            <a:r>
              <a:rPr lang="en-US" dirty="0">
                <a:solidFill>
                  <a:srgbClr val="0000FF"/>
                </a:solidFill>
                <a:latin typeface="Courier New" pitchFamily="49" charset="0"/>
              </a:rPr>
              <a:t>TRUNCATE</a:t>
            </a:r>
            <a:r>
              <a:rPr lang="en-US" dirty="0">
                <a:solidFill>
                  <a:srgbClr val="0000FF"/>
                </a:solidFill>
              </a:rPr>
              <a:t> statement is faster than removing them with the </a:t>
            </a:r>
            <a:r>
              <a:rPr lang="en-US" dirty="0">
                <a:solidFill>
                  <a:srgbClr val="0000FF"/>
                </a:solidFill>
                <a:latin typeface="Courier New" pitchFamily="49" charset="0"/>
              </a:rPr>
              <a:t>DELETE</a:t>
            </a:r>
            <a:r>
              <a:rPr lang="en-US" dirty="0">
                <a:solidFill>
                  <a:srgbClr val="0000FF"/>
                </a:solidFill>
              </a:rPr>
              <a:t> statement for the following reasons:</a:t>
            </a:r>
          </a:p>
          <a:p>
            <a:pPr marL="449223" lvl="2" indent="-207945" defTabSz="400014">
              <a:tabLst>
                <a:tab pos="455573" algn="l"/>
              </a:tabLst>
              <a:defRPr/>
            </a:pPr>
            <a:r>
              <a:rPr lang="en-US" dirty="0">
                <a:solidFill>
                  <a:srgbClr val="0000FF"/>
                </a:solidFill>
              </a:rPr>
              <a:t>The </a:t>
            </a:r>
            <a:r>
              <a:rPr lang="en-US" dirty="0">
                <a:solidFill>
                  <a:srgbClr val="0000FF"/>
                </a:solidFill>
                <a:latin typeface="Courier New" pitchFamily="49" charset="0"/>
              </a:rPr>
              <a:t>TRUNCATE</a:t>
            </a:r>
            <a:r>
              <a:rPr lang="en-US" dirty="0">
                <a:solidFill>
                  <a:srgbClr val="0000FF"/>
                </a:solidFill>
              </a:rPr>
              <a:t> statement is a data definition language (DDL) statement and generates no rollback information. It is covered in a subsequent lesson.</a:t>
            </a:r>
          </a:p>
          <a:p>
            <a:pPr marL="449223" lvl="2" indent="-207945" defTabSz="400014">
              <a:tabLst>
                <a:tab pos="455573" algn="l"/>
              </a:tabLst>
              <a:defRPr/>
            </a:pPr>
            <a:r>
              <a:rPr lang="en-US" dirty="0">
                <a:solidFill>
                  <a:srgbClr val="0000FF"/>
                </a:solidFill>
              </a:rPr>
              <a:t>Truncating a table does not fire the delete triggers of the table. </a:t>
            </a:r>
          </a:p>
          <a:p>
            <a:pPr marL="449223" lvl="2" indent="-207945" defTabSz="400014">
              <a:tabLst>
                <a:tab pos="455573" algn="l"/>
              </a:tabLst>
              <a:defRPr/>
            </a:pPr>
            <a:r>
              <a:rPr lang="en-US" dirty="0">
                <a:solidFill>
                  <a:srgbClr val="0000FF"/>
                </a:solidFill>
              </a:rPr>
              <a:t>If the table is the parent of a referential integrity constraint, you cannot truncate the table. Disable the constraint before issuing the </a:t>
            </a:r>
            <a:r>
              <a:rPr lang="en-US" dirty="0">
                <a:solidFill>
                  <a:srgbClr val="0000FF"/>
                </a:solidFill>
                <a:latin typeface="Courier New" pitchFamily="49" charset="0"/>
              </a:rPr>
              <a:t>TRUNCATE</a:t>
            </a:r>
            <a:r>
              <a:rPr lang="en-US" dirty="0">
                <a:solidFill>
                  <a:srgbClr val="0000FF"/>
                </a:solidFill>
              </a:rPr>
              <a:t> statement.</a:t>
            </a:r>
          </a:p>
        </p:txBody>
      </p:sp>
      <p:sp>
        <p:nvSpPr>
          <p:cNvPr id="45061" name="Rectangle 5"/>
          <p:cNvSpPr>
            <a:spLocks noGrp="1" noRot="1" noChangeAspect="1" noChangeArrowheads="1" noTextEdit="1"/>
          </p:cNvSpPr>
          <p:nvPr>
            <p:ph type="sldImg"/>
          </p:nvPr>
        </p:nvSpPr>
        <p:spPr bwMode="auto">
          <a:xfrm>
            <a:off x="-528638" y="169863"/>
            <a:ext cx="7912101" cy="445135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83459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3025" y="-1588"/>
            <a:ext cx="297497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6083" name="Rectangle 3"/>
          <p:cNvSpPr>
            <a:spLocks noChangeArrowheads="1"/>
          </p:cNvSpPr>
          <p:nvPr/>
        </p:nvSpPr>
        <p:spPr bwMode="auto">
          <a:xfrm>
            <a:off x="-1588" y="-1588"/>
            <a:ext cx="2970213"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6084" name="Rectangle 4"/>
          <p:cNvSpPr>
            <a:spLocks noGrp="1" noChangeArrowheads="1"/>
          </p:cNvSpPr>
          <p:nvPr>
            <p:ph type="body" idx="1"/>
          </p:nvPr>
        </p:nvSpPr>
        <p:spPr bwMode="auto">
          <a:xfrm>
            <a:off x="388938" y="4773613"/>
            <a:ext cx="6027737"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Deleting Rows</a:t>
            </a:r>
          </a:p>
          <a:p>
            <a:pPr lvl="1"/>
            <a:r>
              <a:rPr lang="en-US"/>
              <a:t>You can remove existing rows by using the </a:t>
            </a:r>
            <a:r>
              <a:rPr lang="en-US">
                <a:solidFill>
                  <a:srgbClr val="FC0128"/>
                </a:solidFill>
                <a:latin typeface="Courier New" panose="02070309020205020404" pitchFamily="49" charset="0"/>
              </a:rPr>
              <a:t>DELETE</a:t>
            </a:r>
            <a:r>
              <a:rPr lang="en-US">
                <a:solidFill>
                  <a:srgbClr val="FC0128"/>
                </a:solidFill>
              </a:rPr>
              <a:t> statement</a:t>
            </a:r>
            <a:r>
              <a:rPr lang="en-US"/>
              <a:t>.</a:t>
            </a:r>
          </a:p>
          <a:p>
            <a:pPr lvl="1"/>
            <a:r>
              <a:rPr lang="en-US"/>
              <a:t>In the syntax:</a:t>
            </a:r>
          </a:p>
          <a:p>
            <a:pPr lvl="1"/>
            <a:r>
              <a:rPr lang="en-US"/>
              <a:t>	</a:t>
            </a:r>
            <a:r>
              <a:rPr lang="en-US" i="1">
                <a:latin typeface="Courier New" panose="02070309020205020404" pitchFamily="49" charset="0"/>
              </a:rPr>
              <a:t>table</a:t>
            </a:r>
            <a:r>
              <a:rPr lang="en-US" i="1"/>
              <a:t>		</a:t>
            </a:r>
            <a:r>
              <a:rPr lang="en-US"/>
              <a:t>is the table name</a:t>
            </a:r>
            <a:br>
              <a:rPr lang="en-US"/>
            </a:br>
            <a:r>
              <a:rPr lang="en-US"/>
              <a:t>	</a:t>
            </a:r>
            <a:r>
              <a:rPr lang="en-US" i="1">
                <a:latin typeface="Courier New" panose="02070309020205020404" pitchFamily="49" charset="0"/>
              </a:rPr>
              <a:t>condition</a:t>
            </a:r>
            <a:r>
              <a:rPr lang="en-US"/>
              <a:t>		identifies the rows to be deleted and is composed of column names, 					expressions, constants, subqueries, and comparison operators</a:t>
            </a:r>
          </a:p>
          <a:p>
            <a:pPr lvl="1"/>
            <a:endParaRPr lang="en-US"/>
          </a:p>
          <a:p>
            <a:pPr lvl="1"/>
            <a:r>
              <a:rPr lang="en-US" b="1"/>
              <a:t>Note:</a:t>
            </a:r>
            <a:r>
              <a:rPr lang="en-US"/>
              <a:t> If no rows are deleted, a message “</a:t>
            </a:r>
            <a:r>
              <a:rPr lang="en-US">
                <a:latin typeface="Courier New" panose="02070309020205020404" pitchFamily="49" charset="0"/>
              </a:rPr>
              <a:t>0 rows deleted</a:t>
            </a:r>
            <a:r>
              <a:rPr lang="en-US"/>
              <a:t>.” is returned:</a:t>
            </a:r>
          </a:p>
          <a:p>
            <a:pPr lvl="1"/>
            <a:r>
              <a:rPr lang="en-US"/>
              <a:t>For more information, see </a:t>
            </a:r>
            <a:r>
              <a:rPr lang="en-US" i="1"/>
              <a:t>Oracle9i SQL Reference</a:t>
            </a:r>
            <a:r>
              <a:rPr lang="en-US"/>
              <a:t>, “</a:t>
            </a:r>
            <a:r>
              <a:rPr lang="en-US">
                <a:latin typeface="Courier New" panose="02070309020205020404" pitchFamily="49" charset="0"/>
              </a:rPr>
              <a:t>DELETE</a:t>
            </a:r>
            <a:r>
              <a:rPr lang="en-US"/>
              <a:t>.”</a:t>
            </a:r>
          </a:p>
          <a:p>
            <a:pPr lvl="1"/>
            <a:endParaRPr lang="en-US"/>
          </a:p>
          <a:p>
            <a:pPr lvl="1"/>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The </a:t>
            </a:r>
            <a:r>
              <a:rPr lang="en-US">
                <a:solidFill>
                  <a:srgbClr val="0000FF"/>
                </a:solidFill>
                <a:latin typeface="Courier New" panose="02070309020205020404" pitchFamily="49" charset="0"/>
              </a:rPr>
              <a:t>DELETE</a:t>
            </a:r>
            <a:r>
              <a:rPr lang="en-US">
                <a:solidFill>
                  <a:srgbClr val="0000FF"/>
                </a:solidFill>
              </a:rPr>
              <a:t> statement does not ask for confirmation. However, the delete operation is not made permanent until the data transaction is committed. Therefore, you can undo the operation with the </a:t>
            </a:r>
            <a:r>
              <a:rPr lang="en-US">
                <a:solidFill>
                  <a:srgbClr val="0000FF"/>
                </a:solidFill>
                <a:latin typeface="Courier New" panose="02070309020205020404" pitchFamily="49" charset="0"/>
              </a:rPr>
              <a:t>ROLLBACK</a:t>
            </a:r>
            <a:r>
              <a:rPr lang="en-US">
                <a:solidFill>
                  <a:srgbClr val="0000FF"/>
                </a:solidFill>
              </a:rPr>
              <a:t> statement if you make a mistake.</a:t>
            </a:r>
          </a:p>
        </p:txBody>
      </p:sp>
      <p:sp>
        <p:nvSpPr>
          <p:cNvPr id="46085" name="Rectangle 5"/>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07922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a:xfrm>
            <a:off x="374650" y="4773613"/>
            <a:ext cx="6030913" cy="3756025"/>
          </a:xfrm>
          <a:ln/>
        </p:spPr>
        <p:txBody>
          <a:bodyPr>
            <a:normAutofit fontScale="92500" lnSpcReduction="10000"/>
          </a:bodyPr>
          <a:lstStyle/>
          <a:p>
            <a:pPr>
              <a:defRPr/>
            </a:pPr>
            <a:r>
              <a:rPr lang="en-US" dirty="0"/>
              <a:t>Deleting Rows (continued)</a:t>
            </a:r>
          </a:p>
          <a:p>
            <a:pPr lvl="1">
              <a:defRPr/>
            </a:pPr>
            <a:r>
              <a:rPr lang="en-US" dirty="0"/>
              <a:t>You can delete specific rows by specifying the </a:t>
            </a:r>
            <a:r>
              <a:rPr lang="en-US" dirty="0">
                <a:latin typeface="Courier New" pitchFamily="49" charset="0"/>
              </a:rPr>
              <a:t>WHERE</a:t>
            </a:r>
            <a:r>
              <a:rPr lang="en-US" dirty="0"/>
              <a:t> clause in the </a:t>
            </a:r>
            <a:r>
              <a:rPr lang="en-US" dirty="0">
                <a:solidFill>
                  <a:srgbClr val="FC0128"/>
                </a:solidFill>
                <a:latin typeface="Courier New" pitchFamily="49" charset="0"/>
              </a:rPr>
              <a:t>DELETE</a:t>
            </a:r>
            <a:r>
              <a:rPr lang="en-US" dirty="0">
                <a:solidFill>
                  <a:srgbClr val="FC0128"/>
                </a:solidFill>
              </a:rPr>
              <a:t> statement</a:t>
            </a:r>
            <a:r>
              <a:rPr lang="en-US" dirty="0"/>
              <a:t>. The slide example deletes the Finance department from the </a:t>
            </a:r>
            <a:r>
              <a:rPr lang="en-US" dirty="0">
                <a:latin typeface="Courier New" pitchFamily="49" charset="0"/>
              </a:rPr>
              <a:t>DEPARTMENTS</a:t>
            </a:r>
            <a:r>
              <a:rPr lang="en-US" dirty="0"/>
              <a:t> table. You can c</a:t>
            </a:r>
            <a:r>
              <a:rPr lang="en-US" dirty="0">
                <a:latin typeface="Times" pitchFamily="18" charset="0"/>
              </a:rPr>
              <a:t>onfirm the delete operation by displaying the deleted rows using the </a:t>
            </a:r>
            <a:r>
              <a:rPr lang="en-US" dirty="0">
                <a:latin typeface="Courier New" pitchFamily="49" charset="0"/>
              </a:rPr>
              <a:t>SELECT</a:t>
            </a:r>
            <a:r>
              <a:rPr lang="en-US" dirty="0">
                <a:latin typeface="Times" pitchFamily="18" charset="0"/>
              </a:rPr>
              <a:t> statement. </a:t>
            </a:r>
          </a:p>
          <a:p>
            <a:pPr lvl="1">
              <a:defRPr/>
            </a:pPr>
            <a:endParaRPr lang="en-US" sz="500" dirty="0">
              <a:latin typeface="Times" pitchFamily="18" charset="0"/>
            </a:endParaRPr>
          </a:p>
          <a:p>
            <a:pPr>
              <a:lnSpc>
                <a:spcPct val="95000"/>
              </a:lnSpc>
              <a:spcBef>
                <a:spcPct val="0"/>
              </a:spcBef>
              <a:defRPr/>
            </a:pPr>
            <a:r>
              <a:rPr lang="en-US" dirty="0">
                <a:latin typeface="Courier New" pitchFamily="49" charset="0"/>
              </a:rPr>
              <a:t>    SELECT  *</a:t>
            </a:r>
          </a:p>
          <a:p>
            <a:pPr>
              <a:lnSpc>
                <a:spcPct val="95000"/>
              </a:lnSpc>
              <a:spcBef>
                <a:spcPct val="0"/>
              </a:spcBef>
              <a:defRPr/>
            </a:pPr>
            <a:r>
              <a:rPr lang="en-US" dirty="0">
                <a:latin typeface="Courier New" pitchFamily="49" charset="0"/>
              </a:rPr>
              <a:t>    FROM    departments</a:t>
            </a:r>
          </a:p>
          <a:p>
            <a:pPr>
              <a:lnSpc>
                <a:spcPct val="95000"/>
              </a:lnSpc>
              <a:spcBef>
                <a:spcPct val="0"/>
              </a:spcBef>
              <a:defRPr/>
            </a:pPr>
            <a:r>
              <a:rPr lang="en-US" dirty="0">
                <a:latin typeface="Courier New" pitchFamily="49" charset="0"/>
              </a:rPr>
              <a:t>    WHERE   </a:t>
            </a:r>
            <a:r>
              <a:rPr lang="en-US" dirty="0" err="1">
                <a:latin typeface="Courier New" pitchFamily="49" charset="0"/>
              </a:rPr>
              <a:t>department_name</a:t>
            </a:r>
            <a:r>
              <a:rPr lang="en-US" dirty="0">
                <a:latin typeface="Courier New" pitchFamily="49" charset="0"/>
              </a:rPr>
              <a:t> = </a:t>
            </a:r>
            <a:r>
              <a:rPr lang="en-US" dirty="0">
                <a:solidFill>
                  <a:srgbClr val="000000"/>
                </a:solidFill>
                <a:latin typeface="Courier New" pitchFamily="49" charset="0"/>
              </a:rPr>
              <a:t>'</a:t>
            </a:r>
            <a:r>
              <a:rPr lang="en-US" dirty="0">
                <a:latin typeface="Courier New" pitchFamily="49" charset="0"/>
              </a:rPr>
              <a:t>Finance</a:t>
            </a:r>
            <a:r>
              <a:rPr lang="en-US" dirty="0">
                <a:solidFill>
                  <a:srgbClr val="000000"/>
                </a:solidFill>
                <a:latin typeface="Courier New" pitchFamily="49" charset="0"/>
              </a:rPr>
              <a:t>';</a:t>
            </a:r>
          </a:p>
          <a:p>
            <a:pPr>
              <a:lnSpc>
                <a:spcPct val="95000"/>
              </a:lnSpc>
              <a:spcBef>
                <a:spcPct val="40000"/>
              </a:spcBef>
              <a:defRPr/>
            </a:pPr>
            <a:r>
              <a:rPr lang="en-US" dirty="0">
                <a:latin typeface="Courier New" pitchFamily="49" charset="0"/>
              </a:rPr>
              <a:t>    no rows selected.</a:t>
            </a:r>
          </a:p>
          <a:p>
            <a:pPr lvl="1">
              <a:defRPr/>
            </a:pPr>
            <a:r>
              <a:rPr lang="en-US" dirty="0"/>
              <a:t>If you omit the </a:t>
            </a:r>
            <a:r>
              <a:rPr lang="en-US" dirty="0">
                <a:latin typeface="Courier New" pitchFamily="49" charset="0"/>
              </a:rPr>
              <a:t>WHERE</a:t>
            </a:r>
            <a:r>
              <a:rPr lang="en-US" dirty="0"/>
              <a:t> clause, all rows in the table are deleted. The second example on the slide deletes all the rows from the </a:t>
            </a:r>
            <a:r>
              <a:rPr lang="en-US" dirty="0">
                <a:latin typeface="Courier New" pitchFamily="49" charset="0"/>
              </a:rPr>
              <a:t>COPY_EMP</a:t>
            </a:r>
            <a:r>
              <a:rPr lang="en-US" dirty="0"/>
              <a:t> table, because no </a:t>
            </a:r>
            <a:r>
              <a:rPr lang="en-US" dirty="0">
                <a:latin typeface="Courier New" pitchFamily="49" charset="0"/>
              </a:rPr>
              <a:t>WHERE</a:t>
            </a:r>
            <a:r>
              <a:rPr lang="en-US" dirty="0"/>
              <a:t> clause has been specified.</a:t>
            </a:r>
          </a:p>
          <a:p>
            <a:pPr lvl="1">
              <a:defRPr/>
            </a:pPr>
            <a:r>
              <a:rPr lang="en-US" b="1" dirty="0"/>
              <a:t>Example</a:t>
            </a:r>
          </a:p>
          <a:p>
            <a:pPr lvl="1">
              <a:spcBef>
                <a:spcPct val="15000"/>
              </a:spcBef>
              <a:defRPr/>
            </a:pPr>
            <a:r>
              <a:rPr lang="en-US" dirty="0"/>
              <a:t>Remove rows identified in the </a:t>
            </a:r>
            <a:r>
              <a:rPr lang="en-US" dirty="0">
                <a:latin typeface="Courier New" pitchFamily="49" charset="0"/>
              </a:rPr>
              <a:t>WHERE</a:t>
            </a:r>
            <a:r>
              <a:rPr lang="en-US" dirty="0"/>
              <a:t> clause.</a:t>
            </a:r>
          </a:p>
          <a:p>
            <a:pPr lvl="1">
              <a:defRPr/>
            </a:pPr>
            <a:endParaRPr lang="en-US" sz="500" dirty="0"/>
          </a:p>
          <a:p>
            <a:pPr>
              <a:lnSpc>
                <a:spcPct val="95000"/>
              </a:lnSpc>
              <a:spcBef>
                <a:spcPct val="0"/>
              </a:spcBef>
              <a:defRPr/>
            </a:pPr>
            <a:r>
              <a:rPr lang="en-US" dirty="0">
                <a:latin typeface="Courier New" pitchFamily="49" charset="0"/>
              </a:rPr>
              <a:t>    DELETE FROM  employees</a:t>
            </a:r>
          </a:p>
          <a:p>
            <a:pPr>
              <a:lnSpc>
                <a:spcPct val="95000"/>
              </a:lnSpc>
              <a:spcBef>
                <a:spcPct val="0"/>
              </a:spcBef>
              <a:defRPr/>
            </a:pPr>
            <a:r>
              <a:rPr lang="en-US" dirty="0">
                <a:latin typeface="Courier New" pitchFamily="49" charset="0"/>
              </a:rPr>
              <a:t>    WHERE        </a:t>
            </a:r>
            <a:r>
              <a:rPr lang="en-US" dirty="0" err="1">
                <a:latin typeface="Courier New" pitchFamily="49" charset="0"/>
              </a:rPr>
              <a:t>employee_id</a:t>
            </a:r>
            <a:r>
              <a:rPr lang="en-US" dirty="0">
                <a:latin typeface="Courier New" pitchFamily="49" charset="0"/>
              </a:rPr>
              <a:t> = 114;</a:t>
            </a:r>
          </a:p>
          <a:p>
            <a:pPr>
              <a:lnSpc>
                <a:spcPct val="95000"/>
              </a:lnSpc>
              <a:spcBef>
                <a:spcPct val="0"/>
              </a:spcBef>
              <a:defRPr/>
            </a:pPr>
            <a:endParaRPr lang="en-US" dirty="0">
              <a:latin typeface="Courier New" pitchFamily="49" charset="0"/>
            </a:endParaRPr>
          </a:p>
          <a:p>
            <a:pPr>
              <a:lnSpc>
                <a:spcPct val="95000"/>
              </a:lnSpc>
              <a:spcBef>
                <a:spcPct val="0"/>
              </a:spcBef>
              <a:defRPr/>
            </a:pPr>
            <a:r>
              <a:rPr lang="en-US" dirty="0">
                <a:latin typeface="Courier New" pitchFamily="49" charset="0"/>
              </a:rPr>
              <a:t>    1 row deleted.</a:t>
            </a:r>
          </a:p>
          <a:p>
            <a:pPr>
              <a:lnSpc>
                <a:spcPct val="95000"/>
              </a:lnSpc>
              <a:spcBef>
                <a:spcPct val="0"/>
              </a:spcBef>
              <a:defRPr/>
            </a:pPr>
            <a:endParaRPr lang="en-US" dirty="0">
              <a:latin typeface="Courier New" pitchFamily="49" charset="0"/>
            </a:endParaRPr>
          </a:p>
          <a:p>
            <a:pPr>
              <a:lnSpc>
                <a:spcPct val="95000"/>
              </a:lnSpc>
              <a:spcBef>
                <a:spcPct val="0"/>
              </a:spcBef>
              <a:defRPr/>
            </a:pPr>
            <a:r>
              <a:rPr lang="en-US" dirty="0">
                <a:latin typeface="Courier New" pitchFamily="49" charset="0"/>
              </a:rPr>
              <a:t>    DELETE FROM  departments</a:t>
            </a:r>
          </a:p>
          <a:p>
            <a:pPr>
              <a:lnSpc>
                <a:spcPct val="95000"/>
              </a:lnSpc>
              <a:spcBef>
                <a:spcPct val="0"/>
              </a:spcBef>
              <a:defRPr/>
            </a:pPr>
            <a:r>
              <a:rPr lang="en-US" dirty="0">
                <a:latin typeface="Courier New" pitchFamily="49" charset="0"/>
              </a:rPr>
              <a:t>    WHERE        </a:t>
            </a:r>
            <a:r>
              <a:rPr lang="en-US" dirty="0" err="1">
                <a:latin typeface="Courier New" pitchFamily="49" charset="0"/>
              </a:rPr>
              <a:t>department_id</a:t>
            </a:r>
            <a:r>
              <a:rPr lang="en-US" dirty="0">
                <a:latin typeface="Courier New" pitchFamily="49" charset="0"/>
              </a:rPr>
              <a:t> IN (30, 40);</a:t>
            </a:r>
          </a:p>
          <a:p>
            <a:pPr>
              <a:lnSpc>
                <a:spcPct val="95000"/>
              </a:lnSpc>
              <a:spcBef>
                <a:spcPct val="0"/>
              </a:spcBef>
              <a:defRPr/>
            </a:pPr>
            <a:endParaRPr lang="en-US" dirty="0">
              <a:latin typeface="Courier New" pitchFamily="49" charset="0"/>
            </a:endParaRPr>
          </a:p>
          <a:p>
            <a:pPr>
              <a:lnSpc>
                <a:spcPct val="95000"/>
              </a:lnSpc>
              <a:spcBef>
                <a:spcPct val="0"/>
              </a:spcBef>
              <a:defRPr/>
            </a:pPr>
            <a:r>
              <a:rPr lang="en-US" dirty="0">
                <a:latin typeface="Courier New" pitchFamily="49" charset="0"/>
              </a:rPr>
              <a:t>    2 rows deleted.</a:t>
            </a:r>
          </a:p>
        </p:txBody>
      </p:sp>
      <p:sp>
        <p:nvSpPr>
          <p:cNvPr id="47108" name="Rectangle 4"/>
          <p:cNvSpPr>
            <a:spLocks noChangeArrowheads="1"/>
          </p:cNvSpPr>
          <p:nvPr/>
        </p:nvSpPr>
        <p:spPr bwMode="auto">
          <a:xfrm>
            <a:off x="565150" y="6973888"/>
            <a:ext cx="56340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2578707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4613" y="-1588"/>
            <a:ext cx="2973387"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3795" name="Rectangle 3"/>
          <p:cNvSpPr>
            <a:spLocks noChangeArrowheads="1"/>
          </p:cNvSpPr>
          <p:nvPr/>
        </p:nvSpPr>
        <p:spPr bwMode="auto">
          <a:xfrm>
            <a:off x="-1588" y="-1588"/>
            <a:ext cx="2968626"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3796" name="Rectangle 4"/>
          <p:cNvSpPr>
            <a:spLocks noGrp="1" noChangeArrowheads="1"/>
          </p:cNvSpPr>
          <p:nvPr>
            <p:ph type="body" idx="1"/>
          </p:nvPr>
        </p:nvSpPr>
        <p:spPr bwMode="auto">
          <a:xfrm>
            <a:off x="454025" y="4770438"/>
            <a:ext cx="5911850"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71488">
              <a:tabLst>
                <a:tab pos="446088" algn="l"/>
              </a:tabLst>
            </a:pPr>
            <a:r>
              <a:rPr lang="en-US"/>
              <a:t>Adding a New Row to a Table</a:t>
            </a:r>
          </a:p>
          <a:p>
            <a:pPr lvl="1" defTabSz="471488">
              <a:tabLst>
                <a:tab pos="446088" algn="l"/>
              </a:tabLst>
            </a:pPr>
            <a:r>
              <a:rPr lang="en-US"/>
              <a:t>The slide graphic illustrates adding a new department to the </a:t>
            </a:r>
            <a:r>
              <a:rPr lang="en-US">
                <a:latin typeface="Courier New" panose="02070309020205020404" pitchFamily="49" charset="0"/>
              </a:rPr>
              <a:t>DEPARTMENTS</a:t>
            </a:r>
            <a:r>
              <a:rPr lang="en-US"/>
              <a:t> table. </a:t>
            </a:r>
            <a:endParaRPr lang="en-US">
              <a:solidFill>
                <a:schemeClr val="accent1"/>
              </a:solidFill>
            </a:endParaRPr>
          </a:p>
          <a:p>
            <a:pPr defTabSz="471488">
              <a:tabLst>
                <a:tab pos="446088" algn="l"/>
              </a:tabLst>
            </a:pPr>
            <a:endParaRPr lang="en-US">
              <a:solidFill>
                <a:schemeClr val="accent1"/>
              </a:solidFill>
            </a:endParaRPr>
          </a:p>
          <a:p>
            <a:pPr defTabSz="471488">
              <a:tabLst>
                <a:tab pos="446088" algn="l"/>
              </a:tabLst>
            </a:pPr>
            <a:endParaRPr lang="en-US"/>
          </a:p>
          <a:p>
            <a:pPr defTabSz="471488">
              <a:tabLst>
                <a:tab pos="446088" algn="l"/>
              </a:tabLst>
            </a:pPr>
            <a:endParaRPr lang="en-US"/>
          </a:p>
          <a:p>
            <a:pPr defTabSz="471488">
              <a:tabLst>
                <a:tab pos="446088" algn="l"/>
              </a:tabLst>
            </a:pPr>
            <a:endParaRPr lang="en-US"/>
          </a:p>
          <a:p>
            <a:pPr defTabSz="471488">
              <a:tabLst>
                <a:tab pos="446088" algn="l"/>
              </a:tabLst>
            </a:pPr>
            <a:endParaRPr lang="en-US"/>
          </a:p>
          <a:p>
            <a:pPr defTabSz="471488">
              <a:tabLst>
                <a:tab pos="446088" algn="l"/>
              </a:tabLst>
            </a:pPr>
            <a:endParaRPr lang="en-US"/>
          </a:p>
          <a:p>
            <a:pPr defTabSz="471488">
              <a:tabLst>
                <a:tab pos="446088" algn="l"/>
              </a:tabLst>
            </a:pPr>
            <a:endParaRPr lang="en-US"/>
          </a:p>
          <a:p>
            <a:pPr defTabSz="471488">
              <a:tabLst>
                <a:tab pos="446088" algn="l"/>
              </a:tabLst>
            </a:pPr>
            <a:endParaRPr lang="en-US"/>
          </a:p>
          <a:p>
            <a:pPr defTabSz="471488">
              <a:tabLst>
                <a:tab pos="446088" algn="l"/>
              </a:tabLst>
            </a:pPr>
            <a:endParaRPr lang="en-US"/>
          </a:p>
          <a:p>
            <a:pPr defTabSz="471488">
              <a:tabLst>
                <a:tab pos="446088" algn="l"/>
              </a:tabLst>
            </a:pPr>
            <a:endParaRPr lang="en-US"/>
          </a:p>
        </p:txBody>
      </p:sp>
      <p:sp>
        <p:nvSpPr>
          <p:cNvPr id="33797" name="Rectangle 5"/>
          <p:cNvSpPr>
            <a:spLocks noGrp="1" noRot="1" noChangeAspect="1" noChangeArrowheads="1" noTextEdit="1"/>
          </p:cNvSpPr>
          <p:nvPr>
            <p:ph type="sldImg"/>
          </p:nvPr>
        </p:nvSpPr>
        <p:spPr bwMode="auto">
          <a:xfrm>
            <a:off x="-527050" y="173038"/>
            <a:ext cx="7907338" cy="44481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655887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3025" y="-1588"/>
            <a:ext cx="297497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4819" name="Rectangle 3"/>
          <p:cNvSpPr>
            <a:spLocks noChangeArrowheads="1"/>
          </p:cNvSpPr>
          <p:nvPr/>
        </p:nvSpPr>
        <p:spPr bwMode="auto">
          <a:xfrm>
            <a:off x="-1588" y="-1588"/>
            <a:ext cx="2970213"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4820"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Adding a New Row to a Table (continued)</a:t>
            </a:r>
          </a:p>
          <a:p>
            <a:pPr lvl="1"/>
            <a:r>
              <a:rPr lang="en-US"/>
              <a:t>You can add new rows to a table by issuing the </a:t>
            </a:r>
            <a:r>
              <a:rPr lang="en-US">
                <a:solidFill>
                  <a:srgbClr val="FC0128"/>
                </a:solidFill>
                <a:latin typeface="Courier New" panose="02070309020205020404" pitchFamily="49" charset="0"/>
              </a:rPr>
              <a:t>INSERT</a:t>
            </a:r>
            <a:r>
              <a:rPr lang="en-US">
                <a:solidFill>
                  <a:srgbClr val="FC0128"/>
                </a:solidFill>
              </a:rPr>
              <a:t> statement</a:t>
            </a:r>
            <a:r>
              <a:rPr lang="en-US"/>
              <a:t>. </a:t>
            </a:r>
          </a:p>
          <a:p>
            <a:pPr lvl="1"/>
            <a:r>
              <a:rPr lang="en-US"/>
              <a:t>In the syntax:</a:t>
            </a:r>
          </a:p>
          <a:p>
            <a:pPr lvl="1"/>
            <a:r>
              <a:rPr lang="en-US"/>
              <a:t>	</a:t>
            </a:r>
            <a:r>
              <a:rPr lang="en-US" i="1"/>
              <a:t>table			</a:t>
            </a:r>
            <a:r>
              <a:rPr lang="en-US"/>
              <a:t>is the name of the table</a:t>
            </a:r>
          </a:p>
          <a:p>
            <a:pPr lvl="1"/>
            <a:r>
              <a:rPr lang="en-US"/>
              <a:t>	</a:t>
            </a:r>
            <a:r>
              <a:rPr lang="en-US" i="1"/>
              <a:t>column		</a:t>
            </a:r>
            <a:r>
              <a:rPr lang="en-US"/>
              <a:t>is the name of the column in the table to populate</a:t>
            </a:r>
          </a:p>
          <a:p>
            <a:pPr lvl="1"/>
            <a:r>
              <a:rPr lang="en-US"/>
              <a:t>	</a:t>
            </a:r>
            <a:r>
              <a:rPr lang="en-US" i="1"/>
              <a:t>value			</a:t>
            </a:r>
            <a:r>
              <a:rPr lang="en-US"/>
              <a:t>is the corresponding value for the column</a:t>
            </a:r>
          </a:p>
          <a:p>
            <a:pPr lvl="1"/>
            <a:r>
              <a:rPr lang="en-US" b="1"/>
              <a:t>Note:</a:t>
            </a:r>
            <a:r>
              <a:rPr lang="en-US"/>
              <a:t> This statement with the </a:t>
            </a:r>
            <a:r>
              <a:rPr lang="en-US">
                <a:solidFill>
                  <a:srgbClr val="FC0128"/>
                </a:solidFill>
                <a:latin typeface="Courier New" panose="02070309020205020404" pitchFamily="49" charset="0"/>
              </a:rPr>
              <a:t>VALUES</a:t>
            </a:r>
            <a:r>
              <a:rPr lang="en-US">
                <a:solidFill>
                  <a:srgbClr val="FC0128"/>
                </a:solidFill>
              </a:rPr>
              <a:t> clause</a:t>
            </a:r>
            <a:r>
              <a:rPr lang="en-US"/>
              <a:t> adds only one row at a time to a table.</a:t>
            </a:r>
          </a:p>
          <a:p>
            <a:pPr lvl="1"/>
            <a:endParaRPr lang="en-US"/>
          </a:p>
          <a:p>
            <a:endParaRPr lang="en-US">
              <a:latin typeface="Times New Roman" panose="02020603050405020304" pitchFamily="18" charset="0"/>
            </a:endParaRPr>
          </a:p>
        </p:txBody>
      </p:sp>
      <p:sp>
        <p:nvSpPr>
          <p:cNvPr id="34821" name="Rectangle 5"/>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083178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Adding a New Row to a Table (continued)</a:t>
            </a:r>
          </a:p>
          <a:p>
            <a:pPr lvl="1"/>
            <a:r>
              <a:rPr lang="en-US"/>
              <a:t>Because you can insert a new row that contains values for each column, the column list is not required in the </a:t>
            </a:r>
            <a:r>
              <a:rPr lang="en-US">
                <a:solidFill>
                  <a:srgbClr val="FC0128"/>
                </a:solidFill>
                <a:latin typeface="Courier New" panose="02070309020205020404" pitchFamily="49" charset="0"/>
              </a:rPr>
              <a:t>INSERT</a:t>
            </a:r>
            <a:r>
              <a:rPr lang="en-US">
                <a:solidFill>
                  <a:srgbClr val="FC0128"/>
                </a:solidFill>
              </a:rPr>
              <a:t> clause</a:t>
            </a:r>
            <a:r>
              <a:rPr lang="en-US"/>
              <a:t>. However, if you do not use the column list, the values must be listed according to the default order of the columns in the table, and a value must be provided for each column. </a:t>
            </a:r>
          </a:p>
          <a:p>
            <a:pPr lvl="1"/>
            <a:endParaRPr lang="en-US" sz="500"/>
          </a:p>
          <a:p>
            <a:pPr lvl="1">
              <a:spcBef>
                <a:spcPct val="0"/>
              </a:spcBef>
            </a:pPr>
            <a:r>
              <a:rPr lang="en-US">
                <a:latin typeface="Courier New" panose="02070309020205020404" pitchFamily="49" charset="0"/>
              </a:rPr>
              <a:t>   DESCRIBE  departments</a:t>
            </a:r>
            <a:endParaRPr lang="en-US" b="1">
              <a:latin typeface="Courier New" panose="02070309020205020404" pitchFamily="49" charset="0"/>
            </a:endParaRPr>
          </a:p>
          <a:p>
            <a:pPr lvl="1">
              <a:spcBef>
                <a:spcPct val="0"/>
              </a:spcBef>
            </a:pPr>
            <a:r>
              <a:rPr lang="en-US">
                <a:latin typeface="Courier New" panose="02070309020205020404" pitchFamily="49" charset="0"/>
              </a:rPr>
              <a:t>     </a:t>
            </a:r>
          </a:p>
          <a:p>
            <a:pPr lvl="1">
              <a:spcBef>
                <a:spcPct val="0"/>
              </a:spcBef>
            </a:pPr>
            <a:r>
              <a:rPr lang="en-US">
                <a:latin typeface="Courier New" panose="02070309020205020404" pitchFamily="49" charset="0"/>
              </a:rPr>
              <a:t>   </a:t>
            </a:r>
          </a:p>
          <a:p>
            <a:pPr lvl="1"/>
            <a:endParaRPr lang="en-US"/>
          </a:p>
          <a:p>
            <a:pPr lvl="1"/>
            <a:endParaRPr lang="en-US"/>
          </a:p>
          <a:p>
            <a:pPr lvl="1"/>
            <a:endParaRPr lang="en-US"/>
          </a:p>
          <a:p>
            <a:pPr lvl="1"/>
            <a:endParaRPr lang="en-US"/>
          </a:p>
          <a:p>
            <a:pPr lvl="1"/>
            <a:endParaRPr lang="en-US"/>
          </a:p>
          <a:p>
            <a:pPr lvl="1"/>
            <a:r>
              <a:rPr lang="en-US"/>
              <a:t>For clarity, use the column list in the </a:t>
            </a:r>
            <a:r>
              <a:rPr lang="en-US">
                <a:latin typeface="Courier New" panose="02070309020205020404" pitchFamily="49" charset="0"/>
              </a:rPr>
              <a:t>INSERT</a:t>
            </a:r>
            <a:r>
              <a:rPr lang="en-US"/>
              <a:t> clause.</a:t>
            </a:r>
            <a:br>
              <a:rPr lang="en-US"/>
            </a:br>
            <a:r>
              <a:rPr lang="en-US"/>
              <a:t>Enclose character and date values within single quotation marks; it is not recommended to enclose numeric values within single quotation marks.</a:t>
            </a:r>
          </a:p>
          <a:p>
            <a:pPr lvl="1"/>
            <a:r>
              <a:rPr lang="en-US"/>
              <a:t>Number values should not be enclosed in single quotes, because implicit conversion may take place for numeric values assigned to </a:t>
            </a:r>
            <a:r>
              <a:rPr lang="en-US">
                <a:latin typeface="Courier New" panose="02070309020205020404" pitchFamily="49" charset="0"/>
              </a:rPr>
              <a:t>NUMBER</a:t>
            </a:r>
            <a:r>
              <a:rPr lang="en-US"/>
              <a:t> data type columns if single quotes are included.  </a:t>
            </a:r>
          </a:p>
        </p:txBody>
      </p:sp>
      <p:sp>
        <p:nvSpPr>
          <p:cNvPr id="35844" name="Rectangle 4"/>
          <p:cNvSpPr>
            <a:spLocks noChangeArrowheads="1"/>
          </p:cNvSpPr>
          <p:nvPr/>
        </p:nvSpPr>
        <p:spPr bwMode="auto">
          <a:xfrm>
            <a:off x="625475" y="5957888"/>
            <a:ext cx="5575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358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263" y="5822950"/>
            <a:ext cx="50609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720371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Rot="1" noChangeAspect="1" noChangeArrowheads="1" noTextEdit="1"/>
          </p:cNvSpPr>
          <p:nvPr>
            <p:ph type="sldImg"/>
          </p:nvPr>
        </p:nvSpPr>
        <p:spPr bwMode="auto">
          <a:xfrm>
            <a:off x="-495300" y="150813"/>
            <a:ext cx="7824788" cy="440213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Methods for Inserting Null Values</a:t>
            </a:r>
          </a:p>
          <a:p>
            <a:endParaRPr lang="en-US"/>
          </a:p>
          <a:p>
            <a:endParaRPr lang="en-US"/>
          </a:p>
          <a:p>
            <a:endParaRPr lang="en-US"/>
          </a:p>
          <a:p>
            <a:endParaRPr lang="en-US"/>
          </a:p>
          <a:p>
            <a:pPr lvl="1"/>
            <a:endParaRPr lang="en-US"/>
          </a:p>
          <a:p>
            <a:pPr lvl="1"/>
            <a:r>
              <a:rPr lang="en-US"/>
              <a:t>Be sure that you can use null values in the targeted column by verifying the </a:t>
            </a:r>
            <a:r>
              <a:rPr lang="en-US">
                <a:latin typeface="Courier New" panose="02070309020205020404" pitchFamily="49" charset="0"/>
              </a:rPr>
              <a:t>Null?</a:t>
            </a:r>
            <a:r>
              <a:rPr lang="en-US"/>
              <a:t> status with the </a:t>
            </a:r>
            <a:r>
              <a:rPr lang="en-US" i="1"/>
              <a:t>i</a:t>
            </a:r>
            <a:r>
              <a:rPr lang="en-US"/>
              <a:t>SQL*Plus </a:t>
            </a:r>
            <a:r>
              <a:rPr lang="en-US">
                <a:solidFill>
                  <a:srgbClr val="FC0128"/>
                </a:solidFill>
                <a:latin typeface="Courier New" panose="02070309020205020404" pitchFamily="49" charset="0"/>
              </a:rPr>
              <a:t>DESCRIBE</a:t>
            </a:r>
            <a:r>
              <a:rPr lang="en-US">
                <a:solidFill>
                  <a:srgbClr val="FC0128"/>
                </a:solidFill>
              </a:rPr>
              <a:t> command</a:t>
            </a:r>
            <a:r>
              <a:rPr lang="en-US"/>
              <a:t>.</a:t>
            </a:r>
          </a:p>
          <a:p>
            <a:pPr lvl="1"/>
            <a:r>
              <a:rPr lang="en-US"/>
              <a:t>The Oracle Server automatically enforces all data types, data ranges, and data integrity constraints. Any column that is not listed explicitly obtains a null value in the new row.</a:t>
            </a:r>
          </a:p>
          <a:p>
            <a:pPr lvl="1"/>
            <a:r>
              <a:rPr lang="en-US"/>
              <a:t>Common errors that can occur during user input: </a:t>
            </a:r>
          </a:p>
          <a:p>
            <a:pPr lvl="2"/>
            <a:r>
              <a:rPr lang="en-US"/>
              <a:t>Mandatory value missing for a </a:t>
            </a:r>
            <a:r>
              <a:rPr lang="en-US">
                <a:latin typeface="Courier New" panose="02070309020205020404" pitchFamily="49" charset="0"/>
              </a:rPr>
              <a:t>NOT NULL</a:t>
            </a:r>
            <a:r>
              <a:rPr lang="en-US"/>
              <a:t> column</a:t>
            </a:r>
          </a:p>
          <a:p>
            <a:pPr lvl="2"/>
            <a:r>
              <a:rPr lang="en-US"/>
              <a:t>Duplicate value violates uniqueness constraint</a:t>
            </a:r>
          </a:p>
          <a:p>
            <a:pPr lvl="2"/>
            <a:r>
              <a:rPr lang="en-US"/>
              <a:t>Foreign key constraint violated</a:t>
            </a:r>
          </a:p>
          <a:p>
            <a:pPr lvl="2"/>
            <a:r>
              <a:rPr lang="en-US">
                <a:latin typeface="Courier New" panose="02070309020205020404" pitchFamily="49" charset="0"/>
              </a:rPr>
              <a:t>CHECK</a:t>
            </a:r>
            <a:r>
              <a:rPr lang="en-US"/>
              <a:t> constraint violated</a:t>
            </a:r>
          </a:p>
          <a:p>
            <a:pPr lvl="2"/>
            <a:r>
              <a:rPr lang="en-US"/>
              <a:t>Data type mismatch</a:t>
            </a:r>
          </a:p>
          <a:p>
            <a:pPr lvl="2"/>
            <a:r>
              <a:rPr lang="en-US"/>
              <a:t>Value too wide to fit in column</a:t>
            </a:r>
          </a:p>
        </p:txBody>
      </p:sp>
      <p:graphicFrame>
        <p:nvGraphicFramePr>
          <p:cNvPr id="1026" name="Object 2"/>
          <p:cNvGraphicFramePr>
            <a:graphicFrameLocks/>
          </p:cNvGraphicFramePr>
          <p:nvPr/>
        </p:nvGraphicFramePr>
        <p:xfrm>
          <a:off x="419100" y="5013325"/>
          <a:ext cx="5957888" cy="1458913"/>
        </p:xfrm>
        <a:graphic>
          <a:graphicData uri="http://schemas.openxmlformats.org/presentationml/2006/ole">
            <mc:AlternateContent xmlns:mc="http://schemas.openxmlformats.org/markup-compatibility/2006">
              <mc:Choice xmlns:v="urn:schemas-microsoft-com:vml" Requires="v">
                <p:oleObj spid="_x0000_s1035" name="Document" r:id="rId4" imgW="6184900" imgH="1514475" progId="Word.Document.8">
                  <p:embed/>
                </p:oleObj>
              </mc:Choice>
              <mc:Fallback>
                <p:oleObj name="Document" r:id="rId4" imgW="6184900" imgH="1514475" progId="Word.Document.8">
                  <p:embed/>
                  <p:pic>
                    <p:nvPicPr>
                      <p:cNvPr id="1026"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 y="5013325"/>
                        <a:ext cx="5957888"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59013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tabLst>
                <a:tab pos="1292225" algn="l"/>
              </a:tabLst>
            </a:pPr>
            <a:r>
              <a:rPr lang="en-US"/>
              <a:t>Inserting Special Values by Using SQL Functions</a:t>
            </a:r>
          </a:p>
          <a:p>
            <a:pPr lvl="1">
              <a:tabLst>
                <a:tab pos="1292225" algn="l"/>
              </a:tabLst>
            </a:pPr>
            <a:r>
              <a:rPr lang="en-US"/>
              <a:t>You can use functions to enter special values in your table. </a:t>
            </a:r>
          </a:p>
          <a:p>
            <a:pPr lvl="1">
              <a:tabLst>
                <a:tab pos="1292225" algn="l"/>
              </a:tabLst>
            </a:pPr>
            <a:r>
              <a:rPr lang="en-US"/>
              <a:t>The slide example records information for employee Popp in the </a:t>
            </a:r>
            <a:r>
              <a:rPr lang="en-US">
                <a:latin typeface="Courier New" panose="02070309020205020404" pitchFamily="49" charset="0"/>
              </a:rPr>
              <a:t>EMPLOYEES</a:t>
            </a:r>
            <a:r>
              <a:rPr lang="en-US"/>
              <a:t> table. It supplies the current date and time in the </a:t>
            </a:r>
            <a:r>
              <a:rPr lang="en-US">
                <a:latin typeface="Courier New" panose="02070309020205020404" pitchFamily="49" charset="0"/>
              </a:rPr>
              <a:t>HIRE_DATE</a:t>
            </a:r>
            <a:r>
              <a:rPr lang="en-US"/>
              <a:t> column. It uses the </a:t>
            </a:r>
            <a:r>
              <a:rPr lang="en-US">
                <a:latin typeface="Courier New" panose="02070309020205020404" pitchFamily="49" charset="0"/>
              </a:rPr>
              <a:t>SYSDATE</a:t>
            </a:r>
            <a:r>
              <a:rPr lang="en-US"/>
              <a:t> function for current date and time. </a:t>
            </a:r>
          </a:p>
          <a:p>
            <a:pPr lvl="1">
              <a:tabLst>
                <a:tab pos="1292225" algn="l"/>
              </a:tabLst>
            </a:pPr>
            <a:r>
              <a:rPr lang="en-US"/>
              <a:t>You can also use the </a:t>
            </a:r>
            <a:r>
              <a:rPr lang="en-US">
                <a:latin typeface="Courier New" panose="02070309020205020404" pitchFamily="49" charset="0"/>
              </a:rPr>
              <a:t>USER</a:t>
            </a:r>
            <a:r>
              <a:rPr lang="en-US"/>
              <a:t> function when inserting rows in a table. The </a:t>
            </a:r>
            <a:r>
              <a:rPr lang="en-US">
                <a:latin typeface="Courier New" panose="02070309020205020404" pitchFamily="49" charset="0"/>
              </a:rPr>
              <a:t>USER</a:t>
            </a:r>
            <a:r>
              <a:rPr lang="en-US"/>
              <a:t> function records the current username.</a:t>
            </a:r>
          </a:p>
          <a:p>
            <a:pPr lvl="1">
              <a:tabLst>
                <a:tab pos="1292225" algn="l"/>
              </a:tabLst>
            </a:pPr>
            <a:r>
              <a:rPr lang="en-US" b="1"/>
              <a:t>Confirming Additions to the Table</a:t>
            </a:r>
          </a:p>
          <a:p>
            <a:pPr>
              <a:spcBef>
                <a:spcPct val="0"/>
              </a:spcBef>
              <a:tabLst>
                <a:tab pos="1292225" algn="l"/>
              </a:tabLst>
            </a:pPr>
            <a:endParaRPr lang="en-US">
              <a:latin typeface="Courier New" panose="02070309020205020404" pitchFamily="49" charset="0"/>
            </a:endParaRPr>
          </a:p>
          <a:p>
            <a:pPr>
              <a:spcBef>
                <a:spcPct val="0"/>
              </a:spcBef>
              <a:tabLst>
                <a:tab pos="1292225" algn="l"/>
              </a:tabLst>
            </a:pPr>
            <a:r>
              <a:rPr lang="en-US">
                <a:latin typeface="Courier New" panose="02070309020205020404" pitchFamily="49" charset="0"/>
              </a:rPr>
              <a:t>    SELECT employee_id, last_name, job_id, hire_date, commission_pct</a:t>
            </a:r>
          </a:p>
          <a:p>
            <a:pPr>
              <a:spcBef>
                <a:spcPct val="0"/>
              </a:spcBef>
              <a:tabLst>
                <a:tab pos="1292225" algn="l"/>
              </a:tabLst>
            </a:pPr>
            <a:r>
              <a:rPr lang="en-US">
                <a:latin typeface="Courier New" panose="02070309020205020404" pitchFamily="49" charset="0"/>
              </a:rPr>
              <a:t>    FROM   employees</a:t>
            </a:r>
          </a:p>
          <a:p>
            <a:pPr>
              <a:spcBef>
                <a:spcPct val="0"/>
              </a:spcBef>
              <a:tabLst>
                <a:tab pos="1292225" algn="l"/>
              </a:tabLst>
            </a:pPr>
            <a:r>
              <a:rPr lang="en-US">
                <a:latin typeface="Courier New" panose="02070309020205020404" pitchFamily="49" charset="0"/>
              </a:rPr>
              <a:t>    WHERE  employee_id = 113;</a:t>
            </a:r>
          </a:p>
          <a:p>
            <a:pPr>
              <a:spcBef>
                <a:spcPct val="0"/>
              </a:spcBef>
              <a:tabLst>
                <a:tab pos="1292225" algn="l"/>
              </a:tabLst>
            </a:pPr>
            <a:endParaRPr lang="en-US">
              <a:latin typeface="Courier New" panose="02070309020205020404" pitchFamily="49" charset="0"/>
            </a:endParaRPr>
          </a:p>
          <a:p>
            <a:pPr>
              <a:spcBef>
                <a:spcPct val="0"/>
              </a:spcBef>
              <a:tabLst>
                <a:tab pos="1292225" algn="l"/>
              </a:tabLst>
            </a:pPr>
            <a:endParaRPr lang="en-US">
              <a:latin typeface="Courier New" panose="02070309020205020404" pitchFamily="49" charset="0"/>
            </a:endParaRPr>
          </a:p>
          <a:p>
            <a:pPr>
              <a:spcBef>
                <a:spcPct val="0"/>
              </a:spcBef>
              <a:tabLst>
                <a:tab pos="1292225" algn="l"/>
              </a:tabLst>
            </a:pPr>
            <a:endParaRPr lang="en-US">
              <a:latin typeface="Courier New" panose="02070309020205020404" pitchFamily="49" charset="0"/>
            </a:endParaRPr>
          </a:p>
        </p:txBody>
      </p:sp>
      <p:sp>
        <p:nvSpPr>
          <p:cNvPr id="36868" name="Rectangle 4"/>
          <p:cNvSpPr>
            <a:spLocks noChangeArrowheads="1"/>
          </p:cNvSpPr>
          <p:nvPr/>
        </p:nvSpPr>
        <p:spPr bwMode="auto">
          <a:xfrm>
            <a:off x="615950" y="6251575"/>
            <a:ext cx="55848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6869" name="Rectangle 5"/>
          <p:cNvSpPr>
            <a:spLocks noChangeArrowheads="1"/>
          </p:cNvSpPr>
          <p:nvPr/>
        </p:nvSpPr>
        <p:spPr bwMode="auto">
          <a:xfrm>
            <a:off x="615950" y="6951663"/>
            <a:ext cx="558323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3687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7115175"/>
            <a:ext cx="5033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51290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xfrm>
            <a:off x="412750" y="4773613"/>
            <a:ext cx="6191250" cy="3873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Copying Rows from Another Table </a:t>
            </a:r>
          </a:p>
          <a:p>
            <a:pPr lvl="1"/>
            <a:r>
              <a:rPr lang="en-US"/>
              <a:t>You can use the </a:t>
            </a:r>
            <a:r>
              <a:rPr lang="en-US">
                <a:solidFill>
                  <a:srgbClr val="FC0128"/>
                </a:solidFill>
                <a:latin typeface="Courier New" panose="02070309020205020404" pitchFamily="49" charset="0"/>
              </a:rPr>
              <a:t>INSERT</a:t>
            </a:r>
            <a:r>
              <a:rPr lang="en-US">
                <a:solidFill>
                  <a:srgbClr val="FC0128"/>
                </a:solidFill>
              </a:rPr>
              <a:t> statement</a:t>
            </a:r>
            <a:r>
              <a:rPr lang="en-US"/>
              <a:t> to add rows to a table where the values are derived from existing tables. In place of the </a:t>
            </a:r>
            <a:r>
              <a:rPr lang="en-US">
                <a:latin typeface="Courier New" panose="02070309020205020404" pitchFamily="49" charset="0"/>
              </a:rPr>
              <a:t>VALUES</a:t>
            </a:r>
            <a:r>
              <a:rPr lang="en-US"/>
              <a:t> clause, you use a subquery. </a:t>
            </a:r>
          </a:p>
          <a:p>
            <a:pPr lvl="1"/>
            <a:r>
              <a:rPr lang="en-US" b="1"/>
              <a:t>Syntax</a:t>
            </a:r>
            <a:endParaRPr lang="en-US"/>
          </a:p>
          <a:p>
            <a:pPr algn="just">
              <a:lnSpc>
                <a:spcPct val="70000"/>
              </a:lnSpc>
              <a:spcBef>
                <a:spcPct val="15000"/>
              </a:spcBef>
            </a:pPr>
            <a:r>
              <a:rPr lang="en-US">
                <a:latin typeface="Times" panose="02020603050405020304" pitchFamily="18" charset="0"/>
              </a:rPr>
              <a:t> </a:t>
            </a:r>
            <a:r>
              <a:rPr lang="en-US">
                <a:latin typeface="Courier New" panose="02070309020205020404" pitchFamily="49" charset="0"/>
              </a:rPr>
              <a:t>    INSERT INTO </a:t>
            </a:r>
            <a:r>
              <a:rPr lang="en-US" i="1">
                <a:latin typeface="Courier New" panose="02070309020205020404" pitchFamily="49" charset="0"/>
              </a:rPr>
              <a:t>table</a:t>
            </a:r>
            <a:r>
              <a:rPr lang="en-US">
                <a:latin typeface="Courier New" panose="02070309020205020404" pitchFamily="49" charset="0"/>
              </a:rPr>
              <a:t> [ </a:t>
            </a:r>
            <a:r>
              <a:rPr lang="en-US" i="1">
                <a:latin typeface="Courier New" panose="02070309020205020404" pitchFamily="49" charset="0"/>
              </a:rPr>
              <a:t>column</a:t>
            </a:r>
            <a:r>
              <a:rPr lang="en-US">
                <a:latin typeface="Courier New" panose="02070309020205020404" pitchFamily="49" charset="0"/>
              </a:rPr>
              <a:t> (, </a:t>
            </a:r>
            <a:r>
              <a:rPr lang="en-US" i="1">
                <a:latin typeface="Courier New" panose="02070309020205020404" pitchFamily="49" charset="0"/>
              </a:rPr>
              <a:t>column</a:t>
            </a:r>
            <a:r>
              <a:rPr lang="en-US">
                <a:latin typeface="Courier New" panose="02070309020205020404" pitchFamily="49" charset="0"/>
              </a:rPr>
              <a:t>) ] </a:t>
            </a:r>
            <a:r>
              <a:rPr lang="en-US" i="1">
                <a:latin typeface="Courier New" panose="02070309020205020404" pitchFamily="49" charset="0"/>
              </a:rPr>
              <a:t>subquery;</a:t>
            </a:r>
            <a:r>
              <a:rPr lang="en-US">
                <a:latin typeface="Times" panose="02020603050405020304" pitchFamily="18" charset="0"/>
              </a:rPr>
              <a:t> </a:t>
            </a:r>
          </a:p>
          <a:p>
            <a:pPr lvl="1"/>
            <a:r>
              <a:rPr lang="en-US"/>
              <a:t>In the syntax:</a:t>
            </a:r>
            <a:endParaRPr lang="en-US" b="1"/>
          </a:p>
          <a:p>
            <a:pPr lvl="1"/>
            <a:r>
              <a:rPr lang="en-US" b="1"/>
              <a:t>	</a:t>
            </a:r>
            <a:r>
              <a:rPr lang="en-US" i="1">
                <a:latin typeface="Courier New" panose="02070309020205020404" pitchFamily="49" charset="0"/>
              </a:rPr>
              <a:t>table</a:t>
            </a:r>
            <a:r>
              <a:rPr lang="en-US" i="1"/>
              <a:t>		</a:t>
            </a:r>
            <a:r>
              <a:rPr lang="en-US"/>
              <a:t>is the table name</a:t>
            </a:r>
          </a:p>
          <a:p>
            <a:pPr lvl="1"/>
            <a:r>
              <a:rPr lang="en-US"/>
              <a:t>	</a:t>
            </a:r>
            <a:r>
              <a:rPr lang="en-US" i="1">
                <a:latin typeface="Courier New" panose="02070309020205020404" pitchFamily="49" charset="0"/>
              </a:rPr>
              <a:t>column</a:t>
            </a:r>
            <a:r>
              <a:rPr lang="en-US" i="1"/>
              <a:t>		</a:t>
            </a:r>
            <a:r>
              <a:rPr lang="en-US"/>
              <a:t>is the name of the column in the table to populate</a:t>
            </a:r>
          </a:p>
          <a:p>
            <a:pPr lvl="1"/>
            <a:r>
              <a:rPr lang="en-US"/>
              <a:t>	</a:t>
            </a:r>
            <a:r>
              <a:rPr lang="en-US" i="1">
                <a:latin typeface="Courier New" panose="02070309020205020404" pitchFamily="49" charset="0"/>
              </a:rPr>
              <a:t>subquery</a:t>
            </a:r>
            <a:r>
              <a:rPr lang="en-US"/>
              <a:t>		is the subquery that returns rows into the table</a:t>
            </a:r>
          </a:p>
          <a:p>
            <a:pPr lvl="1">
              <a:spcBef>
                <a:spcPct val="65000"/>
              </a:spcBef>
            </a:pPr>
            <a:r>
              <a:rPr lang="en-US"/>
              <a:t>The number of columns and their data types in the column list of the </a:t>
            </a:r>
            <a:r>
              <a:rPr lang="en-US">
                <a:latin typeface="Courier New" panose="02070309020205020404" pitchFamily="49" charset="0"/>
              </a:rPr>
              <a:t>INSERT</a:t>
            </a:r>
            <a:r>
              <a:rPr lang="en-US"/>
              <a:t> clause must match the number of values and their data types in the subquery. To create a copy of the rows of a table, use </a:t>
            </a:r>
            <a:r>
              <a:rPr lang="en-US">
                <a:latin typeface="Courier New" panose="02070309020205020404" pitchFamily="49" charset="0"/>
              </a:rPr>
              <a:t>SELECT</a:t>
            </a:r>
            <a:r>
              <a:rPr lang="en-US"/>
              <a:t> * in the subquery.</a:t>
            </a:r>
          </a:p>
          <a:p>
            <a:pPr lvl="1">
              <a:spcBef>
                <a:spcPct val="40000"/>
              </a:spcBef>
            </a:pPr>
            <a:r>
              <a:rPr lang="en-US"/>
              <a:t>      </a:t>
            </a:r>
            <a:r>
              <a:rPr lang="en-US">
                <a:latin typeface="Courier New" panose="02070309020205020404" pitchFamily="49" charset="0"/>
              </a:rPr>
              <a:t>INSERT INTO copy_emp</a:t>
            </a:r>
          </a:p>
          <a:p>
            <a:pPr lvl="1">
              <a:spcBef>
                <a:spcPct val="0"/>
              </a:spcBef>
            </a:pPr>
            <a:r>
              <a:rPr lang="en-US">
                <a:latin typeface="Courier New" panose="02070309020205020404" pitchFamily="49" charset="0"/>
              </a:rPr>
              <a:t>     SELECT * </a:t>
            </a:r>
          </a:p>
          <a:p>
            <a:pPr lvl="1">
              <a:spcBef>
                <a:spcPct val="0"/>
              </a:spcBef>
            </a:pPr>
            <a:r>
              <a:rPr lang="en-US">
                <a:latin typeface="Courier New" panose="02070309020205020404" pitchFamily="49" charset="0"/>
              </a:rPr>
              <a:t>     FROM   employees;</a:t>
            </a:r>
          </a:p>
          <a:p>
            <a:pPr lvl="1"/>
            <a:r>
              <a:rPr lang="en-US"/>
              <a:t>For more information, see </a:t>
            </a:r>
            <a:r>
              <a:rPr lang="en-US" i="1"/>
              <a:t>Oracle9i SQL Reference</a:t>
            </a:r>
            <a:r>
              <a:rPr lang="en-US"/>
              <a:t>, “</a:t>
            </a:r>
            <a:r>
              <a:rPr lang="en-US">
                <a:latin typeface="Courier New" panose="02070309020205020404" pitchFamily="49" charset="0"/>
              </a:rPr>
              <a:t>SELECT</a:t>
            </a:r>
            <a:r>
              <a:rPr lang="en-US"/>
              <a:t>,” subqueries section.</a:t>
            </a:r>
          </a:p>
          <a:p>
            <a:r>
              <a:rPr lang="en-US">
                <a:solidFill>
                  <a:srgbClr val="0000FF"/>
                </a:solidFill>
              </a:rPr>
              <a:t>Instructor Note</a:t>
            </a:r>
          </a:p>
          <a:p>
            <a:pPr lvl="1"/>
            <a:r>
              <a:rPr lang="en-US">
                <a:solidFill>
                  <a:srgbClr val="0000FF"/>
                </a:solidFill>
              </a:rPr>
              <a:t>Please run the script </a:t>
            </a:r>
            <a:r>
              <a:rPr lang="en-US">
                <a:solidFill>
                  <a:srgbClr val="0000FF"/>
                </a:solidFill>
                <a:latin typeface="Courier New" panose="02070309020205020404" pitchFamily="49" charset="0"/>
              </a:rPr>
              <a:t>8_cretabs.sql</a:t>
            </a:r>
            <a:r>
              <a:rPr lang="en-US">
                <a:solidFill>
                  <a:srgbClr val="0000FF"/>
                </a:solidFill>
              </a:rPr>
              <a:t> to create the </a:t>
            </a:r>
            <a:r>
              <a:rPr lang="en-US">
                <a:solidFill>
                  <a:srgbClr val="0000FF"/>
                </a:solidFill>
                <a:latin typeface="Courier New" panose="02070309020205020404" pitchFamily="49" charset="0"/>
              </a:rPr>
              <a:t>COPY_EMP</a:t>
            </a:r>
            <a:r>
              <a:rPr lang="en-US">
                <a:solidFill>
                  <a:srgbClr val="0000FF"/>
                </a:solidFill>
              </a:rPr>
              <a:t> and </a:t>
            </a:r>
            <a:r>
              <a:rPr lang="en-US">
                <a:solidFill>
                  <a:srgbClr val="0000FF"/>
                </a:solidFill>
                <a:latin typeface="Courier New" panose="02070309020205020404" pitchFamily="49" charset="0"/>
              </a:rPr>
              <a:t>SALES_REPS</a:t>
            </a:r>
            <a:r>
              <a:rPr lang="en-US">
                <a:solidFill>
                  <a:srgbClr val="0000FF"/>
                </a:solidFill>
              </a:rPr>
              <a:t> tables before demonstrating the code examples. Do not get into too many details on copying rows from another table.</a:t>
            </a:r>
          </a:p>
        </p:txBody>
      </p:sp>
    </p:spTree>
    <p:extLst>
      <p:ext uri="{BB962C8B-B14F-4D97-AF65-F5344CB8AC3E}">
        <p14:creationId xmlns:p14="http://schemas.microsoft.com/office/powerpoint/2010/main" val="3289190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xfrm>
            <a:off x="412750" y="4773613"/>
            <a:ext cx="6191250" cy="3873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Copying Rows from Another Table </a:t>
            </a:r>
          </a:p>
          <a:p>
            <a:pPr lvl="1"/>
            <a:r>
              <a:rPr lang="en-US"/>
              <a:t>You can use the </a:t>
            </a:r>
            <a:r>
              <a:rPr lang="en-US">
                <a:solidFill>
                  <a:srgbClr val="FC0128"/>
                </a:solidFill>
                <a:latin typeface="Courier New" panose="02070309020205020404" pitchFamily="49" charset="0"/>
              </a:rPr>
              <a:t>INSERT</a:t>
            </a:r>
            <a:r>
              <a:rPr lang="en-US">
                <a:solidFill>
                  <a:srgbClr val="FC0128"/>
                </a:solidFill>
              </a:rPr>
              <a:t> statement</a:t>
            </a:r>
            <a:r>
              <a:rPr lang="en-US"/>
              <a:t> to add rows to a table where the values are derived from existing tables. In place of the </a:t>
            </a:r>
            <a:r>
              <a:rPr lang="en-US">
                <a:latin typeface="Courier New" panose="02070309020205020404" pitchFamily="49" charset="0"/>
              </a:rPr>
              <a:t>VALUES</a:t>
            </a:r>
            <a:r>
              <a:rPr lang="en-US"/>
              <a:t> clause, you use a subquery. </a:t>
            </a:r>
          </a:p>
          <a:p>
            <a:pPr lvl="1"/>
            <a:r>
              <a:rPr lang="en-US" b="1"/>
              <a:t>Syntax</a:t>
            </a:r>
            <a:endParaRPr lang="en-US"/>
          </a:p>
          <a:p>
            <a:pPr algn="just">
              <a:lnSpc>
                <a:spcPct val="70000"/>
              </a:lnSpc>
              <a:spcBef>
                <a:spcPct val="15000"/>
              </a:spcBef>
            </a:pPr>
            <a:r>
              <a:rPr lang="en-US">
                <a:latin typeface="Times" panose="02020603050405020304" pitchFamily="18" charset="0"/>
              </a:rPr>
              <a:t> </a:t>
            </a:r>
            <a:r>
              <a:rPr lang="en-US">
                <a:latin typeface="Courier New" panose="02070309020205020404" pitchFamily="49" charset="0"/>
              </a:rPr>
              <a:t>    INSERT INTO </a:t>
            </a:r>
            <a:r>
              <a:rPr lang="en-US" i="1">
                <a:latin typeface="Courier New" panose="02070309020205020404" pitchFamily="49" charset="0"/>
              </a:rPr>
              <a:t>table</a:t>
            </a:r>
            <a:r>
              <a:rPr lang="en-US">
                <a:latin typeface="Courier New" panose="02070309020205020404" pitchFamily="49" charset="0"/>
              </a:rPr>
              <a:t> [ </a:t>
            </a:r>
            <a:r>
              <a:rPr lang="en-US" i="1">
                <a:latin typeface="Courier New" panose="02070309020205020404" pitchFamily="49" charset="0"/>
              </a:rPr>
              <a:t>column</a:t>
            </a:r>
            <a:r>
              <a:rPr lang="en-US">
                <a:latin typeface="Courier New" panose="02070309020205020404" pitchFamily="49" charset="0"/>
              </a:rPr>
              <a:t> (, </a:t>
            </a:r>
            <a:r>
              <a:rPr lang="en-US" i="1">
                <a:latin typeface="Courier New" panose="02070309020205020404" pitchFamily="49" charset="0"/>
              </a:rPr>
              <a:t>column</a:t>
            </a:r>
            <a:r>
              <a:rPr lang="en-US">
                <a:latin typeface="Courier New" panose="02070309020205020404" pitchFamily="49" charset="0"/>
              </a:rPr>
              <a:t>) ] </a:t>
            </a:r>
            <a:r>
              <a:rPr lang="en-US" i="1">
                <a:latin typeface="Courier New" panose="02070309020205020404" pitchFamily="49" charset="0"/>
              </a:rPr>
              <a:t>subquery;</a:t>
            </a:r>
            <a:r>
              <a:rPr lang="en-US">
                <a:latin typeface="Times" panose="02020603050405020304" pitchFamily="18" charset="0"/>
              </a:rPr>
              <a:t> </a:t>
            </a:r>
          </a:p>
          <a:p>
            <a:pPr lvl="1"/>
            <a:r>
              <a:rPr lang="en-US"/>
              <a:t>In the syntax:</a:t>
            </a:r>
            <a:endParaRPr lang="en-US" b="1"/>
          </a:p>
          <a:p>
            <a:pPr lvl="1"/>
            <a:r>
              <a:rPr lang="en-US" b="1"/>
              <a:t>	</a:t>
            </a:r>
            <a:r>
              <a:rPr lang="en-US" i="1">
                <a:latin typeface="Courier New" panose="02070309020205020404" pitchFamily="49" charset="0"/>
              </a:rPr>
              <a:t>table</a:t>
            </a:r>
            <a:r>
              <a:rPr lang="en-US" i="1"/>
              <a:t>		</a:t>
            </a:r>
            <a:r>
              <a:rPr lang="en-US"/>
              <a:t>is the table name</a:t>
            </a:r>
          </a:p>
          <a:p>
            <a:pPr lvl="1"/>
            <a:r>
              <a:rPr lang="en-US"/>
              <a:t>	</a:t>
            </a:r>
            <a:r>
              <a:rPr lang="en-US" i="1">
                <a:latin typeface="Courier New" panose="02070309020205020404" pitchFamily="49" charset="0"/>
              </a:rPr>
              <a:t>column</a:t>
            </a:r>
            <a:r>
              <a:rPr lang="en-US" i="1"/>
              <a:t>		</a:t>
            </a:r>
            <a:r>
              <a:rPr lang="en-US"/>
              <a:t>is the name of the column in the table to populate</a:t>
            </a:r>
          </a:p>
          <a:p>
            <a:pPr lvl="1"/>
            <a:r>
              <a:rPr lang="en-US"/>
              <a:t>	</a:t>
            </a:r>
            <a:r>
              <a:rPr lang="en-US" i="1">
                <a:latin typeface="Courier New" panose="02070309020205020404" pitchFamily="49" charset="0"/>
              </a:rPr>
              <a:t>subquery</a:t>
            </a:r>
            <a:r>
              <a:rPr lang="en-US"/>
              <a:t>		is the subquery that returns rows into the table</a:t>
            </a:r>
          </a:p>
          <a:p>
            <a:pPr lvl="1">
              <a:spcBef>
                <a:spcPct val="65000"/>
              </a:spcBef>
            </a:pPr>
            <a:r>
              <a:rPr lang="en-US"/>
              <a:t>The number of columns and their data types in the column list of the </a:t>
            </a:r>
            <a:r>
              <a:rPr lang="en-US">
                <a:latin typeface="Courier New" panose="02070309020205020404" pitchFamily="49" charset="0"/>
              </a:rPr>
              <a:t>INSERT</a:t>
            </a:r>
            <a:r>
              <a:rPr lang="en-US"/>
              <a:t> clause must match the number of values and their data types in the subquery. To create a copy of the rows of a table, use </a:t>
            </a:r>
            <a:r>
              <a:rPr lang="en-US">
                <a:latin typeface="Courier New" panose="02070309020205020404" pitchFamily="49" charset="0"/>
              </a:rPr>
              <a:t>SELECT</a:t>
            </a:r>
            <a:r>
              <a:rPr lang="en-US"/>
              <a:t> * in the subquery.</a:t>
            </a:r>
          </a:p>
          <a:p>
            <a:pPr lvl="1">
              <a:spcBef>
                <a:spcPct val="40000"/>
              </a:spcBef>
            </a:pPr>
            <a:r>
              <a:rPr lang="en-US"/>
              <a:t>      </a:t>
            </a:r>
            <a:r>
              <a:rPr lang="en-US">
                <a:latin typeface="Courier New" panose="02070309020205020404" pitchFamily="49" charset="0"/>
              </a:rPr>
              <a:t>INSERT INTO copy_emp</a:t>
            </a:r>
          </a:p>
          <a:p>
            <a:pPr lvl="1">
              <a:spcBef>
                <a:spcPct val="0"/>
              </a:spcBef>
            </a:pPr>
            <a:r>
              <a:rPr lang="en-US">
                <a:latin typeface="Courier New" panose="02070309020205020404" pitchFamily="49" charset="0"/>
              </a:rPr>
              <a:t>     SELECT * </a:t>
            </a:r>
          </a:p>
          <a:p>
            <a:pPr lvl="1">
              <a:spcBef>
                <a:spcPct val="0"/>
              </a:spcBef>
            </a:pPr>
            <a:r>
              <a:rPr lang="en-US">
                <a:latin typeface="Courier New" panose="02070309020205020404" pitchFamily="49" charset="0"/>
              </a:rPr>
              <a:t>     FROM   employees;</a:t>
            </a:r>
          </a:p>
          <a:p>
            <a:pPr lvl="1"/>
            <a:r>
              <a:rPr lang="en-US"/>
              <a:t>For more information, see </a:t>
            </a:r>
            <a:r>
              <a:rPr lang="en-US" i="1"/>
              <a:t>Oracle9i SQL Reference</a:t>
            </a:r>
            <a:r>
              <a:rPr lang="en-US"/>
              <a:t>, “</a:t>
            </a:r>
            <a:r>
              <a:rPr lang="en-US">
                <a:latin typeface="Courier New" panose="02070309020205020404" pitchFamily="49" charset="0"/>
              </a:rPr>
              <a:t>SELECT</a:t>
            </a:r>
            <a:r>
              <a:rPr lang="en-US"/>
              <a:t>,” subqueries section.</a:t>
            </a:r>
          </a:p>
          <a:p>
            <a:r>
              <a:rPr lang="en-US">
                <a:solidFill>
                  <a:srgbClr val="0000FF"/>
                </a:solidFill>
              </a:rPr>
              <a:t>Instructor Note</a:t>
            </a:r>
          </a:p>
          <a:p>
            <a:pPr lvl="1"/>
            <a:r>
              <a:rPr lang="en-US">
                <a:solidFill>
                  <a:srgbClr val="0000FF"/>
                </a:solidFill>
              </a:rPr>
              <a:t>Please run the script </a:t>
            </a:r>
            <a:r>
              <a:rPr lang="en-US">
                <a:solidFill>
                  <a:srgbClr val="0000FF"/>
                </a:solidFill>
                <a:latin typeface="Courier New" panose="02070309020205020404" pitchFamily="49" charset="0"/>
              </a:rPr>
              <a:t>8_cretabs.sql</a:t>
            </a:r>
            <a:r>
              <a:rPr lang="en-US">
                <a:solidFill>
                  <a:srgbClr val="0000FF"/>
                </a:solidFill>
              </a:rPr>
              <a:t> to create the </a:t>
            </a:r>
            <a:r>
              <a:rPr lang="en-US">
                <a:solidFill>
                  <a:srgbClr val="0000FF"/>
                </a:solidFill>
                <a:latin typeface="Courier New" panose="02070309020205020404" pitchFamily="49" charset="0"/>
              </a:rPr>
              <a:t>COPY_EMP</a:t>
            </a:r>
            <a:r>
              <a:rPr lang="en-US">
                <a:solidFill>
                  <a:srgbClr val="0000FF"/>
                </a:solidFill>
              </a:rPr>
              <a:t> and </a:t>
            </a:r>
            <a:r>
              <a:rPr lang="en-US">
                <a:solidFill>
                  <a:srgbClr val="0000FF"/>
                </a:solidFill>
                <a:latin typeface="Courier New" panose="02070309020205020404" pitchFamily="49" charset="0"/>
              </a:rPr>
              <a:t>SALES_REPS</a:t>
            </a:r>
            <a:r>
              <a:rPr lang="en-US">
                <a:solidFill>
                  <a:srgbClr val="0000FF"/>
                </a:solidFill>
              </a:rPr>
              <a:t> tables before demonstrating the code examples. Do not get into too many details on copying rows from another table.</a:t>
            </a:r>
          </a:p>
        </p:txBody>
      </p:sp>
    </p:spTree>
    <p:extLst>
      <p:ext uri="{BB962C8B-B14F-4D97-AF65-F5344CB8AC3E}">
        <p14:creationId xmlns:p14="http://schemas.microsoft.com/office/powerpoint/2010/main" val="3718509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noChangeArrowheads="1"/>
          </p:cNvSpPr>
          <p:nvPr>
            <p:ph type="body" idx="1"/>
          </p:nvPr>
        </p:nvSpPr>
        <p:spPr bwMode="auto">
          <a:xfrm>
            <a:off x="412750" y="4773613"/>
            <a:ext cx="6191250" cy="3873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Copying Rows from Another Table </a:t>
            </a:r>
          </a:p>
          <a:p>
            <a:pPr lvl="1"/>
            <a:r>
              <a:rPr lang="en-US"/>
              <a:t>You can use the </a:t>
            </a:r>
            <a:r>
              <a:rPr lang="en-US">
                <a:solidFill>
                  <a:srgbClr val="FC0128"/>
                </a:solidFill>
                <a:latin typeface="Courier New" panose="02070309020205020404" pitchFamily="49" charset="0"/>
              </a:rPr>
              <a:t>INSERT</a:t>
            </a:r>
            <a:r>
              <a:rPr lang="en-US">
                <a:solidFill>
                  <a:srgbClr val="FC0128"/>
                </a:solidFill>
              </a:rPr>
              <a:t> statement</a:t>
            </a:r>
            <a:r>
              <a:rPr lang="en-US"/>
              <a:t> to add rows to a table where the values are derived from existing tables. In place of the </a:t>
            </a:r>
            <a:r>
              <a:rPr lang="en-US">
                <a:latin typeface="Courier New" panose="02070309020205020404" pitchFamily="49" charset="0"/>
              </a:rPr>
              <a:t>VALUES</a:t>
            </a:r>
            <a:r>
              <a:rPr lang="en-US"/>
              <a:t> clause, you use a subquery. </a:t>
            </a:r>
          </a:p>
          <a:p>
            <a:pPr lvl="1"/>
            <a:r>
              <a:rPr lang="en-US" b="1"/>
              <a:t>Syntax</a:t>
            </a:r>
            <a:endParaRPr lang="en-US"/>
          </a:p>
          <a:p>
            <a:pPr algn="just">
              <a:lnSpc>
                <a:spcPct val="70000"/>
              </a:lnSpc>
              <a:spcBef>
                <a:spcPct val="15000"/>
              </a:spcBef>
            </a:pPr>
            <a:r>
              <a:rPr lang="en-US">
                <a:latin typeface="Times" panose="02020603050405020304" pitchFamily="18" charset="0"/>
              </a:rPr>
              <a:t> </a:t>
            </a:r>
            <a:r>
              <a:rPr lang="en-US">
                <a:latin typeface="Courier New" panose="02070309020205020404" pitchFamily="49" charset="0"/>
              </a:rPr>
              <a:t>    INSERT INTO </a:t>
            </a:r>
            <a:r>
              <a:rPr lang="en-US" i="1">
                <a:latin typeface="Courier New" panose="02070309020205020404" pitchFamily="49" charset="0"/>
              </a:rPr>
              <a:t>table</a:t>
            </a:r>
            <a:r>
              <a:rPr lang="en-US">
                <a:latin typeface="Courier New" panose="02070309020205020404" pitchFamily="49" charset="0"/>
              </a:rPr>
              <a:t> [ </a:t>
            </a:r>
            <a:r>
              <a:rPr lang="en-US" i="1">
                <a:latin typeface="Courier New" panose="02070309020205020404" pitchFamily="49" charset="0"/>
              </a:rPr>
              <a:t>column</a:t>
            </a:r>
            <a:r>
              <a:rPr lang="en-US">
                <a:latin typeface="Courier New" panose="02070309020205020404" pitchFamily="49" charset="0"/>
              </a:rPr>
              <a:t> (, </a:t>
            </a:r>
            <a:r>
              <a:rPr lang="en-US" i="1">
                <a:latin typeface="Courier New" panose="02070309020205020404" pitchFamily="49" charset="0"/>
              </a:rPr>
              <a:t>column</a:t>
            </a:r>
            <a:r>
              <a:rPr lang="en-US">
                <a:latin typeface="Courier New" panose="02070309020205020404" pitchFamily="49" charset="0"/>
              </a:rPr>
              <a:t>) ] </a:t>
            </a:r>
            <a:r>
              <a:rPr lang="en-US" i="1">
                <a:latin typeface="Courier New" panose="02070309020205020404" pitchFamily="49" charset="0"/>
              </a:rPr>
              <a:t>subquery;</a:t>
            </a:r>
            <a:r>
              <a:rPr lang="en-US">
                <a:latin typeface="Times" panose="02020603050405020304" pitchFamily="18" charset="0"/>
              </a:rPr>
              <a:t> </a:t>
            </a:r>
          </a:p>
          <a:p>
            <a:pPr lvl="1"/>
            <a:r>
              <a:rPr lang="en-US"/>
              <a:t>In the syntax:</a:t>
            </a:r>
            <a:endParaRPr lang="en-US" b="1"/>
          </a:p>
          <a:p>
            <a:pPr lvl="1"/>
            <a:r>
              <a:rPr lang="en-US" b="1"/>
              <a:t>	</a:t>
            </a:r>
            <a:r>
              <a:rPr lang="en-US" i="1">
                <a:latin typeface="Courier New" panose="02070309020205020404" pitchFamily="49" charset="0"/>
              </a:rPr>
              <a:t>table</a:t>
            </a:r>
            <a:r>
              <a:rPr lang="en-US" i="1"/>
              <a:t>		</a:t>
            </a:r>
            <a:r>
              <a:rPr lang="en-US"/>
              <a:t>is the table name</a:t>
            </a:r>
          </a:p>
          <a:p>
            <a:pPr lvl="1"/>
            <a:r>
              <a:rPr lang="en-US"/>
              <a:t>	</a:t>
            </a:r>
            <a:r>
              <a:rPr lang="en-US" i="1">
                <a:latin typeface="Courier New" panose="02070309020205020404" pitchFamily="49" charset="0"/>
              </a:rPr>
              <a:t>column</a:t>
            </a:r>
            <a:r>
              <a:rPr lang="en-US" i="1"/>
              <a:t>		</a:t>
            </a:r>
            <a:r>
              <a:rPr lang="en-US"/>
              <a:t>is the name of the column in the table to populate</a:t>
            </a:r>
          </a:p>
          <a:p>
            <a:pPr lvl="1"/>
            <a:r>
              <a:rPr lang="en-US"/>
              <a:t>	</a:t>
            </a:r>
            <a:r>
              <a:rPr lang="en-US" i="1">
                <a:latin typeface="Courier New" panose="02070309020205020404" pitchFamily="49" charset="0"/>
              </a:rPr>
              <a:t>subquery</a:t>
            </a:r>
            <a:r>
              <a:rPr lang="en-US"/>
              <a:t>		is the subquery that returns rows into the table</a:t>
            </a:r>
          </a:p>
          <a:p>
            <a:pPr lvl="1">
              <a:spcBef>
                <a:spcPct val="65000"/>
              </a:spcBef>
            </a:pPr>
            <a:r>
              <a:rPr lang="en-US"/>
              <a:t>The number of columns and their data types in the column list of the </a:t>
            </a:r>
            <a:r>
              <a:rPr lang="en-US">
                <a:latin typeface="Courier New" panose="02070309020205020404" pitchFamily="49" charset="0"/>
              </a:rPr>
              <a:t>INSERT</a:t>
            </a:r>
            <a:r>
              <a:rPr lang="en-US"/>
              <a:t> clause must match the number of values and their data types in the subquery. To create a copy of the rows of a table, use </a:t>
            </a:r>
            <a:r>
              <a:rPr lang="en-US">
                <a:latin typeface="Courier New" panose="02070309020205020404" pitchFamily="49" charset="0"/>
              </a:rPr>
              <a:t>SELECT</a:t>
            </a:r>
            <a:r>
              <a:rPr lang="en-US"/>
              <a:t> * in the subquery.</a:t>
            </a:r>
          </a:p>
          <a:p>
            <a:pPr lvl="1">
              <a:spcBef>
                <a:spcPct val="40000"/>
              </a:spcBef>
            </a:pPr>
            <a:r>
              <a:rPr lang="en-US"/>
              <a:t>      </a:t>
            </a:r>
            <a:r>
              <a:rPr lang="en-US">
                <a:latin typeface="Courier New" panose="02070309020205020404" pitchFamily="49" charset="0"/>
              </a:rPr>
              <a:t>INSERT INTO copy_emp</a:t>
            </a:r>
          </a:p>
          <a:p>
            <a:pPr lvl="1">
              <a:spcBef>
                <a:spcPct val="0"/>
              </a:spcBef>
            </a:pPr>
            <a:r>
              <a:rPr lang="en-US">
                <a:latin typeface="Courier New" panose="02070309020205020404" pitchFamily="49" charset="0"/>
              </a:rPr>
              <a:t>     SELECT * </a:t>
            </a:r>
          </a:p>
          <a:p>
            <a:pPr lvl="1">
              <a:spcBef>
                <a:spcPct val="0"/>
              </a:spcBef>
            </a:pPr>
            <a:r>
              <a:rPr lang="en-US">
                <a:latin typeface="Courier New" panose="02070309020205020404" pitchFamily="49" charset="0"/>
              </a:rPr>
              <a:t>     FROM   employees;</a:t>
            </a:r>
          </a:p>
          <a:p>
            <a:pPr lvl="1"/>
            <a:r>
              <a:rPr lang="en-US"/>
              <a:t>For more information, see </a:t>
            </a:r>
            <a:r>
              <a:rPr lang="en-US" i="1"/>
              <a:t>Oracle9i SQL Reference</a:t>
            </a:r>
            <a:r>
              <a:rPr lang="en-US"/>
              <a:t>, “</a:t>
            </a:r>
            <a:r>
              <a:rPr lang="en-US">
                <a:latin typeface="Courier New" panose="02070309020205020404" pitchFamily="49" charset="0"/>
              </a:rPr>
              <a:t>SELECT</a:t>
            </a:r>
            <a:r>
              <a:rPr lang="en-US"/>
              <a:t>,” subqueries section.</a:t>
            </a:r>
          </a:p>
          <a:p>
            <a:r>
              <a:rPr lang="en-US">
                <a:solidFill>
                  <a:srgbClr val="0000FF"/>
                </a:solidFill>
              </a:rPr>
              <a:t>Instructor Note</a:t>
            </a:r>
          </a:p>
          <a:p>
            <a:pPr lvl="1"/>
            <a:r>
              <a:rPr lang="en-US">
                <a:solidFill>
                  <a:srgbClr val="0000FF"/>
                </a:solidFill>
              </a:rPr>
              <a:t>Please run the script </a:t>
            </a:r>
            <a:r>
              <a:rPr lang="en-US">
                <a:solidFill>
                  <a:srgbClr val="0000FF"/>
                </a:solidFill>
                <a:latin typeface="Courier New" panose="02070309020205020404" pitchFamily="49" charset="0"/>
              </a:rPr>
              <a:t>8_cretabs.sql</a:t>
            </a:r>
            <a:r>
              <a:rPr lang="en-US">
                <a:solidFill>
                  <a:srgbClr val="0000FF"/>
                </a:solidFill>
              </a:rPr>
              <a:t> to create the </a:t>
            </a:r>
            <a:r>
              <a:rPr lang="en-US">
                <a:solidFill>
                  <a:srgbClr val="0000FF"/>
                </a:solidFill>
                <a:latin typeface="Courier New" panose="02070309020205020404" pitchFamily="49" charset="0"/>
              </a:rPr>
              <a:t>COPY_EMP</a:t>
            </a:r>
            <a:r>
              <a:rPr lang="en-US">
                <a:solidFill>
                  <a:srgbClr val="0000FF"/>
                </a:solidFill>
              </a:rPr>
              <a:t> and </a:t>
            </a:r>
            <a:r>
              <a:rPr lang="en-US">
                <a:solidFill>
                  <a:srgbClr val="0000FF"/>
                </a:solidFill>
                <a:latin typeface="Courier New" panose="02070309020205020404" pitchFamily="49" charset="0"/>
              </a:rPr>
              <a:t>SALES_REPS</a:t>
            </a:r>
            <a:r>
              <a:rPr lang="en-US">
                <a:solidFill>
                  <a:srgbClr val="0000FF"/>
                </a:solidFill>
              </a:rPr>
              <a:t> tables before demonstrating the code examples. Do not get into too many details on copying rows from another table.</a:t>
            </a:r>
          </a:p>
        </p:txBody>
      </p:sp>
    </p:spTree>
    <p:extLst>
      <p:ext uri="{BB962C8B-B14F-4D97-AF65-F5344CB8AC3E}">
        <p14:creationId xmlns:p14="http://schemas.microsoft.com/office/powerpoint/2010/main" val="2561125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D3513E5-07B4-4092-82ED-4FCE4F7207FD}" type="datetimeFigureOut">
              <a:rPr lang="en-GB" smtClean="0"/>
              <a:t>18/07/2020</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DB34E0F-34E2-4239-BF6E-C65BEC69F8A7}" type="slidenum">
              <a:rPr lang="en-GB" smtClean="0"/>
              <a:t>‹#›</a:t>
            </a:fld>
            <a:endParaRPr lang="en-GB"/>
          </a:p>
        </p:txBody>
      </p:sp>
    </p:spTree>
    <p:extLst>
      <p:ext uri="{BB962C8B-B14F-4D97-AF65-F5344CB8AC3E}">
        <p14:creationId xmlns:p14="http://schemas.microsoft.com/office/powerpoint/2010/main" val="1848466092"/>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513E5-07B4-4092-82ED-4FCE4F7207FD}" type="datetimeFigureOut">
              <a:rPr lang="en-GB" smtClean="0"/>
              <a:t>18/07/2020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2685573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D3513E5-07B4-4092-82ED-4FCE4F7207FD}" type="datetimeFigureOut">
              <a:rPr lang="en-GB" smtClean="0"/>
              <a:t>18/07/2020</a:t>
            </a:fld>
            <a:endParaRPr lang="en-GB"/>
          </a:p>
        </p:txBody>
      </p:sp>
      <p:sp>
        <p:nvSpPr>
          <p:cNvPr id="5" name="Footer Placeholder 4"/>
          <p:cNvSpPr>
            <a:spLocks noGrp="1"/>
          </p:cNvSpPr>
          <p:nvPr>
            <p:ph type="ftr" sz="quarter" idx="11"/>
          </p:nvPr>
        </p:nvSpPr>
        <p:spPr>
          <a:xfrm>
            <a:off x="774923" y="5951811"/>
            <a:ext cx="7896279" cy="365125"/>
          </a:xfrm>
        </p:spPr>
        <p:txBody>
          <a:bodyPr/>
          <a:lstStyle/>
          <a:p>
            <a:endParaRPr lang="en-GB"/>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DB34E0F-34E2-4239-BF6E-C65BEC69F8A7}" type="slidenum">
              <a:rPr lang="en-GB" smtClean="0"/>
              <a:t>‹#›</a:t>
            </a:fld>
            <a:endParaRPr lang="en-GB"/>
          </a:p>
        </p:txBody>
      </p:sp>
    </p:spTree>
    <p:extLst>
      <p:ext uri="{BB962C8B-B14F-4D97-AF65-F5344CB8AC3E}">
        <p14:creationId xmlns:p14="http://schemas.microsoft.com/office/powerpoint/2010/main" val="3525231601"/>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513E5-07B4-4092-82ED-4FCE4F7207FD}" type="datetimeFigureOut">
              <a:rPr lang="en-GB" smtClean="0"/>
              <a:t>18/07/2020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558300" y="5956137"/>
            <a:ext cx="1052508" cy="365125"/>
          </a:xfrm>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151866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D3513E5-07B4-4092-82ED-4FCE4F7207FD}" type="datetimeFigureOut">
              <a:rPr lang="en-GB" smtClean="0"/>
              <a:t>18/07/2020</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DB34E0F-34E2-4239-BF6E-C65BEC69F8A7}" type="slidenum">
              <a:rPr lang="en-GB" smtClean="0"/>
              <a:t>‹#›</a:t>
            </a:fld>
            <a:endParaRPr lang="en-GB"/>
          </a:p>
        </p:txBody>
      </p:sp>
    </p:spTree>
    <p:extLst>
      <p:ext uri="{BB962C8B-B14F-4D97-AF65-F5344CB8AC3E}">
        <p14:creationId xmlns:p14="http://schemas.microsoft.com/office/powerpoint/2010/main" val="230463092"/>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3513E5-07B4-4092-82ED-4FCE4F7207FD}" type="datetimeFigureOut">
              <a:rPr lang="en-GB" smtClean="0"/>
              <a:t>18/07/2020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256620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3513E5-07B4-4092-82ED-4FCE4F7207FD}" type="datetimeFigureOut">
              <a:rPr lang="en-GB" smtClean="0"/>
              <a:t>18/07/2020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326443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3513E5-07B4-4092-82ED-4FCE4F7207FD}" type="datetimeFigureOut">
              <a:rPr lang="en-GB" smtClean="0"/>
              <a:t>18/07/2020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408426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513E5-07B4-4092-82ED-4FCE4F7207FD}" type="datetimeFigureOut">
              <a:rPr lang="en-GB" smtClean="0"/>
              <a:t>18/07/2020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626979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D3513E5-07B4-4092-82ED-4FCE4F7207FD}" type="datetimeFigureOut">
              <a:rPr lang="en-GB" smtClean="0"/>
              <a:t>18/07/2020</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DB34E0F-34E2-4239-BF6E-C65BEC69F8A7}" type="slidenum">
              <a:rPr lang="en-GB" smtClean="0"/>
              <a:t>‹#›</a:t>
            </a:fld>
            <a:endParaRPr lang="en-GB"/>
          </a:p>
        </p:txBody>
      </p:sp>
    </p:spTree>
    <p:extLst>
      <p:ext uri="{BB962C8B-B14F-4D97-AF65-F5344CB8AC3E}">
        <p14:creationId xmlns:p14="http://schemas.microsoft.com/office/powerpoint/2010/main" val="86076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3513E5-07B4-4092-82ED-4FCE4F7207FD}" type="datetimeFigureOut">
              <a:rPr lang="en-GB" smtClean="0"/>
              <a:t>18/07/2020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1103186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D3513E5-07B4-4092-82ED-4FCE4F7207FD}" type="datetimeFigureOut">
              <a:rPr lang="en-GB" smtClean="0"/>
              <a:t>18/07/2020</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GB"/>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DB34E0F-34E2-4239-BF6E-C65BEC69F8A7}"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3054855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smillah -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762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506376" y="6596390"/>
            <a:ext cx="3685624" cy="261610"/>
          </a:xfrm>
          <a:prstGeom prst="rect">
            <a:avLst/>
          </a:prstGeom>
        </p:spPr>
        <p:txBody>
          <a:bodyPr wrap="none">
            <a:spAutoFit/>
          </a:bodyPr>
          <a:lstStyle/>
          <a:p>
            <a:r>
              <a:rPr lang="en-GB" sz="1100" dirty="0">
                <a:solidFill>
                  <a:srgbClr val="F8F8F8"/>
                </a:solidFill>
              </a:rPr>
              <a:t>https://sahibulsaif.wordpress.com/wisdom/bismillah-nature/</a:t>
            </a:r>
          </a:p>
        </p:txBody>
      </p:sp>
    </p:spTree>
    <p:extLst>
      <p:ext uri="{BB962C8B-B14F-4D97-AF65-F5344CB8AC3E}">
        <p14:creationId xmlns:p14="http://schemas.microsoft.com/office/powerpoint/2010/main" val="2971611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2380241" y="2924281"/>
            <a:ext cx="7481887" cy="3419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a:solidFill>
                <a:srgbClr val="000000"/>
              </a:solidFill>
              <a:latin typeface="Courier New" pitchFamily="49" charset="0"/>
            </a:endParaRPr>
          </a:p>
          <a:p>
            <a:pPr>
              <a:tabLst>
                <a:tab pos="1200150" algn="l"/>
              </a:tabLst>
              <a:defRPr/>
            </a:pPr>
            <a:endParaRPr lang="en-US">
              <a:solidFill>
                <a:srgbClr val="000000"/>
              </a:solidFill>
              <a:latin typeface="Courier New" pitchFamily="49" charset="0"/>
            </a:endParaRPr>
          </a:p>
        </p:txBody>
      </p:sp>
      <p:sp>
        <p:nvSpPr>
          <p:cNvPr id="19463" name="Rectangle 7"/>
          <p:cNvSpPr>
            <a:spLocks noChangeArrowheads="1"/>
          </p:cNvSpPr>
          <p:nvPr/>
        </p:nvSpPr>
        <p:spPr bwMode="blackWhite">
          <a:xfrm>
            <a:off x="2338966" y="3014769"/>
            <a:ext cx="6524625" cy="321627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dirty="0">
                <a:solidFill>
                  <a:srgbClr val="000000"/>
                </a:solidFill>
                <a:latin typeface="Courier New" pitchFamily="49" charset="0"/>
              </a:rPr>
              <a:t>INSERT INTO employees (</a:t>
            </a:r>
            <a:r>
              <a:rPr lang="en-US" dirty="0" err="1">
                <a:solidFill>
                  <a:srgbClr val="000000"/>
                </a:solidFill>
                <a:latin typeface="Courier New" pitchFamily="49" charset="0"/>
              </a:rPr>
              <a:t>employee_id</a:t>
            </a:r>
            <a:r>
              <a:rPr lang="en-US" dirty="0">
                <a:solidFill>
                  <a:srgbClr val="000000"/>
                </a:solidFill>
                <a:latin typeface="Courier New" pitchFamily="49" charset="0"/>
              </a:rPr>
              <a:t>, </a:t>
            </a:r>
          </a:p>
          <a:p>
            <a:pPr>
              <a:tabLst>
                <a:tab pos="1200150" algn="l"/>
              </a:tabLst>
              <a:defRPr/>
            </a:pPr>
            <a:r>
              <a:rPr lang="en-US" dirty="0">
                <a:solidFill>
                  <a:srgbClr val="000000"/>
                </a:solidFill>
                <a:latin typeface="Courier New" pitchFamily="49" charset="0"/>
              </a:rPr>
              <a:t>                 </a:t>
            </a:r>
            <a:r>
              <a:rPr lang="en-US" dirty="0" err="1">
                <a:solidFill>
                  <a:srgbClr val="000000"/>
                </a:solidFill>
                <a:latin typeface="Courier New" pitchFamily="49" charset="0"/>
              </a:rPr>
              <a:t>first_name</a:t>
            </a:r>
            <a:r>
              <a:rPr lang="en-US" dirty="0">
                <a:solidFill>
                  <a:srgbClr val="000000"/>
                </a:solidFill>
                <a:latin typeface="Courier New" pitchFamily="49" charset="0"/>
              </a:rPr>
              <a:t>, </a:t>
            </a:r>
            <a:r>
              <a:rPr lang="en-US" dirty="0" err="1">
                <a:solidFill>
                  <a:srgbClr val="000000"/>
                </a:solidFill>
                <a:latin typeface="Courier New" pitchFamily="49" charset="0"/>
              </a:rPr>
              <a:t>last_name</a:t>
            </a:r>
            <a:r>
              <a:rPr lang="en-US" dirty="0">
                <a:solidFill>
                  <a:srgbClr val="000000"/>
                </a:solidFill>
                <a:latin typeface="Courier New" pitchFamily="49" charset="0"/>
              </a:rPr>
              <a:t>, </a:t>
            </a:r>
          </a:p>
          <a:p>
            <a:pPr>
              <a:tabLst>
                <a:tab pos="1200150" algn="l"/>
              </a:tabLst>
              <a:defRPr/>
            </a:pPr>
            <a:r>
              <a:rPr lang="en-US" dirty="0">
                <a:solidFill>
                  <a:srgbClr val="000000"/>
                </a:solidFill>
                <a:latin typeface="Courier New" pitchFamily="49" charset="0"/>
              </a:rPr>
              <a:t>                 email, </a:t>
            </a:r>
            <a:r>
              <a:rPr lang="en-US" dirty="0" err="1">
                <a:solidFill>
                  <a:srgbClr val="000000"/>
                </a:solidFill>
                <a:latin typeface="Courier New" pitchFamily="49" charset="0"/>
              </a:rPr>
              <a:t>phone_number</a:t>
            </a:r>
            <a:r>
              <a:rPr lang="en-US" dirty="0">
                <a:solidFill>
                  <a:srgbClr val="000000"/>
                </a:solidFill>
                <a:latin typeface="Courier New" pitchFamily="49" charset="0"/>
              </a:rPr>
              <a:t>,</a:t>
            </a:r>
          </a:p>
          <a:p>
            <a:pPr>
              <a:tabLst>
                <a:tab pos="1200150" algn="l"/>
              </a:tabLst>
              <a:defRPr/>
            </a:pPr>
            <a:r>
              <a:rPr lang="en-US" dirty="0">
                <a:solidFill>
                  <a:srgbClr val="000000"/>
                </a:solidFill>
                <a:latin typeface="Courier New" pitchFamily="49" charset="0"/>
              </a:rPr>
              <a:t>                 </a:t>
            </a:r>
            <a:r>
              <a:rPr lang="en-US" dirty="0" err="1">
                <a:solidFill>
                  <a:srgbClr val="000000"/>
                </a:solidFill>
                <a:latin typeface="Courier New" pitchFamily="49" charset="0"/>
              </a:rPr>
              <a:t>hire_date</a:t>
            </a:r>
            <a:r>
              <a:rPr lang="en-US" dirty="0">
                <a:solidFill>
                  <a:srgbClr val="000000"/>
                </a:solidFill>
                <a:latin typeface="Courier New" pitchFamily="49" charset="0"/>
              </a:rPr>
              <a:t>, </a:t>
            </a:r>
            <a:r>
              <a:rPr lang="en-US" dirty="0" err="1">
                <a:solidFill>
                  <a:srgbClr val="000000"/>
                </a:solidFill>
                <a:latin typeface="Courier New" pitchFamily="49" charset="0"/>
              </a:rPr>
              <a:t>job_id</a:t>
            </a:r>
            <a:r>
              <a:rPr lang="en-US" dirty="0">
                <a:solidFill>
                  <a:srgbClr val="000000"/>
                </a:solidFill>
                <a:latin typeface="Courier New" pitchFamily="49" charset="0"/>
              </a:rPr>
              <a:t>, salary, </a:t>
            </a:r>
          </a:p>
          <a:p>
            <a:pPr>
              <a:tabLst>
                <a:tab pos="1200150" algn="l"/>
              </a:tabLst>
              <a:defRPr/>
            </a:pPr>
            <a:r>
              <a:rPr lang="en-US" dirty="0">
                <a:solidFill>
                  <a:srgbClr val="000000"/>
                </a:solidFill>
                <a:latin typeface="Courier New" pitchFamily="49" charset="0"/>
              </a:rPr>
              <a:t>                 </a:t>
            </a:r>
            <a:r>
              <a:rPr lang="en-US" dirty="0" err="1">
                <a:solidFill>
                  <a:srgbClr val="000000"/>
                </a:solidFill>
                <a:latin typeface="Courier New" pitchFamily="49" charset="0"/>
              </a:rPr>
              <a:t>commission_pct</a:t>
            </a:r>
            <a:r>
              <a:rPr lang="en-US" dirty="0">
                <a:solidFill>
                  <a:srgbClr val="000000"/>
                </a:solidFill>
                <a:latin typeface="Courier New" pitchFamily="49" charset="0"/>
              </a:rPr>
              <a:t>, </a:t>
            </a:r>
            <a:r>
              <a:rPr lang="en-US" dirty="0" err="1">
                <a:solidFill>
                  <a:srgbClr val="000000"/>
                </a:solidFill>
                <a:latin typeface="Courier New" pitchFamily="49" charset="0"/>
              </a:rPr>
              <a:t>manager_id</a:t>
            </a:r>
            <a:r>
              <a:rPr lang="en-US" dirty="0">
                <a:solidFill>
                  <a:srgbClr val="000000"/>
                </a:solidFill>
                <a:latin typeface="Courier New" pitchFamily="49" charset="0"/>
              </a:rPr>
              <a:t>,</a:t>
            </a:r>
          </a:p>
          <a:p>
            <a:pPr>
              <a:tabLst>
                <a:tab pos="1200150" algn="l"/>
              </a:tabLst>
              <a:defRPr/>
            </a:pPr>
            <a:r>
              <a:rPr lang="en-US" dirty="0">
                <a:solidFill>
                  <a:srgbClr val="000000"/>
                </a:solidFill>
                <a:latin typeface="Courier New" pitchFamily="49" charset="0"/>
              </a:rPr>
              <a:t>                 </a:t>
            </a:r>
            <a:r>
              <a:rPr lang="en-US" dirty="0" err="1">
                <a:solidFill>
                  <a:srgbClr val="000000"/>
                </a:solidFill>
                <a:latin typeface="Courier New" pitchFamily="49" charset="0"/>
              </a:rPr>
              <a:t>department_id</a:t>
            </a:r>
            <a:r>
              <a:rPr lang="en-US" dirty="0">
                <a:solidFill>
                  <a:srgbClr val="000000"/>
                </a:solidFill>
                <a:latin typeface="Courier New" pitchFamily="49" charset="0"/>
              </a:rPr>
              <a:t>)</a:t>
            </a:r>
          </a:p>
          <a:p>
            <a:pPr>
              <a:tabLst>
                <a:tab pos="1200150" algn="l"/>
              </a:tabLst>
              <a:defRPr/>
            </a:pPr>
            <a:r>
              <a:rPr lang="en-US" dirty="0">
                <a:solidFill>
                  <a:srgbClr val="000000"/>
                </a:solidFill>
                <a:latin typeface="Courier New" pitchFamily="49" charset="0"/>
              </a:rPr>
              <a:t>VALUES		   (113, </a:t>
            </a:r>
          </a:p>
          <a:p>
            <a:pPr>
              <a:tabLst>
                <a:tab pos="1200150" algn="l"/>
              </a:tabLst>
              <a:defRPr/>
            </a:pPr>
            <a:r>
              <a:rPr lang="en-US" dirty="0">
                <a:solidFill>
                  <a:srgbClr val="000000"/>
                </a:solidFill>
                <a:latin typeface="Courier New" pitchFamily="49" charset="0"/>
              </a:rPr>
              <a:t>                 'Louis', 'Popp', </a:t>
            </a:r>
          </a:p>
          <a:p>
            <a:pPr>
              <a:tabLst>
                <a:tab pos="1200150" algn="l"/>
              </a:tabLst>
              <a:defRPr/>
            </a:pPr>
            <a:r>
              <a:rPr lang="en-US" dirty="0">
                <a:solidFill>
                  <a:srgbClr val="000000"/>
                </a:solidFill>
                <a:latin typeface="Courier New" pitchFamily="49" charset="0"/>
              </a:rPr>
              <a:t>                 'LPOPP', '515.124.4567', </a:t>
            </a:r>
          </a:p>
          <a:p>
            <a:pPr>
              <a:tabLst>
                <a:tab pos="1200150" algn="l"/>
              </a:tabLst>
              <a:defRPr/>
            </a:pPr>
            <a:r>
              <a:rPr lang="en-US" dirty="0">
                <a:solidFill>
                  <a:srgbClr val="000000"/>
                </a:solidFill>
                <a:latin typeface="Courier New" pitchFamily="49" charset="0"/>
              </a:rPr>
              <a:t>                 SYSDATE, 'AC_ACCOUNT', 6900, </a:t>
            </a:r>
          </a:p>
          <a:p>
            <a:pPr>
              <a:tabLst>
                <a:tab pos="1200150" algn="l"/>
              </a:tabLst>
              <a:defRPr/>
            </a:pPr>
            <a:r>
              <a:rPr lang="en-US" dirty="0">
                <a:solidFill>
                  <a:srgbClr val="000000"/>
                </a:solidFill>
                <a:latin typeface="Courier New" pitchFamily="49" charset="0"/>
              </a:rPr>
              <a:t>                 NULL, 205, 100);</a:t>
            </a:r>
          </a:p>
          <a:p>
            <a:pPr>
              <a:tabLst>
                <a:tab pos="1200150" algn="l"/>
              </a:tabLst>
              <a:defRPr/>
            </a:pPr>
            <a:r>
              <a:rPr lang="en-US" dirty="0">
                <a:solidFill>
                  <a:srgbClr val="FF3300"/>
                </a:solidFill>
                <a:effectLst>
                  <a:outerShdw blurRad="38100" dist="38100" dir="2700000" algn="tl">
                    <a:srgbClr val="FFFFFF"/>
                  </a:outerShdw>
                </a:effectLst>
                <a:latin typeface="Courier New" pitchFamily="49" charset="0"/>
              </a:rPr>
              <a:t>1 row created.</a:t>
            </a:r>
          </a:p>
        </p:txBody>
      </p:sp>
      <p:sp>
        <p:nvSpPr>
          <p:cNvPr id="17412" name="Rectangle 3"/>
          <p:cNvSpPr>
            <a:spLocks noGrp="1" noChangeArrowheads="1"/>
          </p:cNvSpPr>
          <p:nvPr>
            <p:ph type="title"/>
          </p:nvPr>
        </p:nvSpPr>
        <p:spPr>
          <a:xfrm>
            <a:off x="1388064" y="716187"/>
            <a:ext cx="8153400" cy="990600"/>
          </a:xfrm>
        </p:spPr>
        <p:txBody>
          <a:bodyPr/>
          <a:lstStyle/>
          <a:p>
            <a:r>
              <a:rPr lang="en-US" dirty="0"/>
              <a:t>Inserting Special Values</a:t>
            </a:r>
          </a:p>
        </p:txBody>
      </p:sp>
      <p:sp>
        <p:nvSpPr>
          <p:cNvPr id="19460" name="Rectangle 4"/>
          <p:cNvSpPr>
            <a:spLocks noGrp="1" noChangeArrowheads="1"/>
          </p:cNvSpPr>
          <p:nvPr>
            <p:ph idx="1"/>
          </p:nvPr>
        </p:nvSpPr>
        <p:spPr>
          <a:xfrm>
            <a:off x="1388064" y="2144991"/>
            <a:ext cx="9034387" cy="644525"/>
          </a:xfrm>
        </p:spPr>
        <p:txBody>
          <a:bodyPr>
            <a:noAutofit/>
          </a:bodyPr>
          <a:lstStyle/>
          <a:p>
            <a:pPr>
              <a:lnSpc>
                <a:spcPct val="65000"/>
              </a:lnSpc>
              <a:buFont typeface="Arial" pitchFamily="34" charset="0"/>
              <a:buNone/>
              <a:defRPr/>
            </a:pPr>
            <a:r>
              <a:rPr lang="en-US" sz="2800" dirty="0"/>
              <a:t>The </a:t>
            </a:r>
            <a:r>
              <a:rPr lang="en-US" sz="2800" dirty="0">
                <a:latin typeface="Courier New" pitchFamily="49" charset="0"/>
              </a:rPr>
              <a:t>SYSDATE</a:t>
            </a:r>
            <a:r>
              <a:rPr lang="en-US" sz="2800" dirty="0"/>
              <a:t> function records the current date and time.</a:t>
            </a: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fld id="{A1B5A84A-E22E-433F-A529-E4A549942410}" type="slidenum">
              <a:rPr lang="en-US">
                <a:solidFill>
                  <a:srgbClr val="FFFFFF"/>
                </a:solidFill>
                <a:latin typeface="Tw Cen MT" panose="020B0602020104020603" pitchFamily="34" charset="0"/>
              </a:rPr>
              <a:pPr eaLnBrk="1" hangingPunct="1">
                <a:lnSpc>
                  <a:spcPct val="80000"/>
                </a:lnSpc>
              </a:pPr>
              <a:t>10</a:t>
            </a:fld>
            <a:endParaRPr lang="en-US">
              <a:solidFill>
                <a:srgbClr val="FFFFFF"/>
              </a:solidFill>
              <a:latin typeface="Tw Cen MT" panose="020B0602020104020603" pitchFamily="34" charset="0"/>
            </a:endParaRPr>
          </a:p>
        </p:txBody>
      </p:sp>
      <p:sp>
        <p:nvSpPr>
          <p:cNvPr id="17414" name="Rectangle 5"/>
          <p:cNvSpPr>
            <a:spLocks noChangeArrowheads="1"/>
          </p:cNvSpPr>
          <p:nvPr/>
        </p:nvSpPr>
        <p:spPr bwMode="ltGray">
          <a:xfrm>
            <a:off x="4456878" y="3857210"/>
            <a:ext cx="1639122" cy="271446"/>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7415" name="Rectangle 6"/>
          <p:cNvSpPr>
            <a:spLocks noChangeArrowheads="1"/>
          </p:cNvSpPr>
          <p:nvPr/>
        </p:nvSpPr>
        <p:spPr bwMode="ltGray">
          <a:xfrm>
            <a:off x="4465376" y="5436638"/>
            <a:ext cx="1339679" cy="28529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1947202008"/>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xfrm>
            <a:off x="1360141" y="598397"/>
            <a:ext cx="8153400" cy="990600"/>
          </a:xfrm>
        </p:spPr>
        <p:txBody>
          <a:bodyPr/>
          <a:lstStyle/>
          <a:p>
            <a:r>
              <a:rPr lang="en-US" dirty="0"/>
              <a:t>Copying Rows from Another Table</a:t>
            </a:r>
            <a:endParaRPr lang="en-US" sz="4800" dirty="0"/>
          </a:p>
        </p:txBody>
      </p:sp>
      <p:sp>
        <p:nvSpPr>
          <p:cNvPr id="19459" name="Rectangle 4"/>
          <p:cNvSpPr>
            <a:spLocks noGrp="1" noChangeArrowheads="1"/>
          </p:cNvSpPr>
          <p:nvPr>
            <p:ph idx="1"/>
          </p:nvPr>
        </p:nvSpPr>
        <p:spPr>
          <a:xfrm>
            <a:off x="1360141" y="1588997"/>
            <a:ext cx="8216153" cy="4960097"/>
          </a:xfrm>
        </p:spPr>
        <p:txBody>
          <a:bodyPr>
            <a:normAutofit/>
          </a:bodyPr>
          <a:lstStyle/>
          <a:p>
            <a:r>
              <a:rPr lang="en-US" sz="2800" dirty="0"/>
              <a:t>Write your </a:t>
            </a:r>
            <a:r>
              <a:rPr lang="en-US" sz="2800" dirty="0">
                <a:latin typeface="Courier New" panose="02070309020205020404" pitchFamily="49" charset="0"/>
              </a:rPr>
              <a:t>INSERT</a:t>
            </a:r>
            <a:r>
              <a:rPr lang="en-US" sz="2800" dirty="0"/>
              <a:t> statement with a subquery.</a:t>
            </a:r>
          </a:p>
          <a:p>
            <a:pPr marL="0" indent="0">
              <a:buNone/>
            </a:pP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endParaRPr lang="en-US" sz="2800" dirty="0"/>
          </a:p>
          <a:p>
            <a:r>
              <a:rPr lang="en-US" sz="2800" dirty="0"/>
              <a:t>Do not use the </a:t>
            </a:r>
            <a:r>
              <a:rPr lang="en-US" sz="2800" dirty="0">
                <a:latin typeface="Courier New" panose="02070309020205020404" pitchFamily="49" charset="0"/>
              </a:rPr>
              <a:t>VALUES</a:t>
            </a:r>
            <a:r>
              <a:rPr lang="en-US" sz="2800" dirty="0"/>
              <a:t> clause.</a:t>
            </a:r>
          </a:p>
          <a:p>
            <a:r>
              <a:rPr lang="en-US" sz="2800" dirty="0"/>
              <a:t>It copies all data from employees table into </a:t>
            </a:r>
            <a:r>
              <a:rPr lang="en-US" sz="2800" dirty="0" err="1"/>
              <a:t>emp</a:t>
            </a:r>
            <a:r>
              <a:rPr lang="en-US" sz="2800" dirty="0"/>
              <a:t> table</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fld id="{37AAB5F5-9B78-4EC8-88C8-2DBD45BA7E4E}" type="slidenum">
              <a:rPr lang="en-US">
                <a:solidFill>
                  <a:srgbClr val="FFFFFF"/>
                </a:solidFill>
                <a:latin typeface="Tw Cen MT" panose="020B0602020104020603" pitchFamily="34" charset="0"/>
              </a:rPr>
              <a:pPr eaLnBrk="1" hangingPunct="1">
                <a:lnSpc>
                  <a:spcPct val="80000"/>
                </a:lnSpc>
              </a:pPr>
              <a:t>11</a:t>
            </a:fld>
            <a:endParaRPr lang="en-US">
              <a:solidFill>
                <a:srgbClr val="FFFFFF"/>
              </a:solidFill>
              <a:latin typeface="Tw Cen MT" panose="020B0602020104020603" pitchFamily="34" charset="0"/>
            </a:endParaRPr>
          </a:p>
        </p:txBody>
      </p:sp>
      <p:sp>
        <p:nvSpPr>
          <p:cNvPr id="19460" name="Rectangle 2"/>
          <p:cNvSpPr>
            <a:spLocks noChangeArrowheads="1"/>
          </p:cNvSpPr>
          <p:nvPr/>
        </p:nvSpPr>
        <p:spPr bwMode="blackWhite">
          <a:xfrm>
            <a:off x="2136775" y="2673116"/>
            <a:ext cx="7032625" cy="19050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0000"/>
              </a:lnSpc>
              <a:tabLst>
                <a:tab pos="1200150" algn="l"/>
              </a:tabLst>
              <a:defRPr/>
            </a:pPr>
            <a:endParaRPr lang="en-US">
              <a:solidFill>
                <a:srgbClr val="000000"/>
              </a:solidFill>
              <a:latin typeface="Courier New" pitchFamily="49" charset="0"/>
            </a:endParaRPr>
          </a:p>
          <a:p>
            <a:pPr>
              <a:lnSpc>
                <a:spcPct val="90000"/>
              </a:lnSpc>
              <a:tabLst>
                <a:tab pos="1200150" algn="l"/>
              </a:tabLst>
              <a:defRPr/>
            </a:pPr>
            <a:endParaRPr lang="en-US">
              <a:solidFill>
                <a:srgbClr val="000000"/>
              </a:solidFill>
              <a:latin typeface="Courier New" pitchFamily="49" charset="0"/>
            </a:endParaRPr>
          </a:p>
        </p:txBody>
      </p:sp>
      <p:sp>
        <p:nvSpPr>
          <p:cNvPr id="25606" name="Rectangle 6"/>
          <p:cNvSpPr>
            <a:spLocks noChangeArrowheads="1"/>
          </p:cNvSpPr>
          <p:nvPr/>
        </p:nvSpPr>
        <p:spPr bwMode="blackWhite">
          <a:xfrm>
            <a:off x="2343150" y="2776210"/>
            <a:ext cx="6826250" cy="1828800"/>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b="1" dirty="0">
                <a:solidFill>
                  <a:srgbClr val="000000"/>
                </a:solidFill>
                <a:latin typeface="Courier New" pitchFamily="49" charset="0"/>
              </a:rPr>
              <a:t>INSERT INTO </a:t>
            </a:r>
            <a:r>
              <a:rPr lang="en-US" b="1" dirty="0" err="1">
                <a:solidFill>
                  <a:srgbClr val="000000"/>
                </a:solidFill>
                <a:latin typeface="Courier New" pitchFamily="49" charset="0"/>
              </a:rPr>
              <a:t>emp</a:t>
            </a:r>
            <a:endParaRPr lang="en-US" b="1" dirty="0">
              <a:solidFill>
                <a:srgbClr val="000000"/>
              </a:solidFill>
              <a:latin typeface="Courier New" pitchFamily="49" charset="0"/>
            </a:endParaRPr>
          </a:p>
          <a:p>
            <a:pPr>
              <a:tabLst>
                <a:tab pos="1200150" algn="l"/>
              </a:tabLst>
              <a:defRPr/>
            </a:pPr>
            <a:r>
              <a:rPr lang="en-US" b="1" dirty="0">
                <a:solidFill>
                  <a:srgbClr val="000000"/>
                </a:solidFill>
                <a:latin typeface="Courier New" pitchFamily="49" charset="0"/>
              </a:rPr>
              <a:t>  </a:t>
            </a:r>
          </a:p>
          <a:p>
            <a:pPr>
              <a:tabLst>
                <a:tab pos="1200150" algn="l"/>
              </a:tabLst>
              <a:defRPr/>
            </a:pPr>
            <a:r>
              <a:rPr lang="en-US" b="1" dirty="0">
                <a:solidFill>
                  <a:srgbClr val="000000"/>
                </a:solidFill>
                <a:latin typeface="Courier New" pitchFamily="49" charset="0"/>
              </a:rPr>
              <a:t>  SELECT * FROM  employees;</a:t>
            </a:r>
          </a:p>
          <a:p>
            <a:pPr>
              <a:tabLst>
                <a:tab pos="1200150" algn="l"/>
              </a:tabLst>
              <a:defRPr/>
            </a:pPr>
            <a:endParaRPr lang="en-US" b="1" dirty="0">
              <a:solidFill>
                <a:srgbClr val="FF3300"/>
              </a:solidFill>
              <a:effectLst>
                <a:outerShdw blurRad="38100" dist="38100" dir="2700000" algn="tl">
                  <a:srgbClr val="FFFFFF"/>
                </a:outerShdw>
              </a:effectLst>
              <a:latin typeface="Courier New" pitchFamily="49" charset="0"/>
            </a:endParaRPr>
          </a:p>
          <a:p>
            <a:pPr>
              <a:tabLst>
                <a:tab pos="1200150" algn="l"/>
              </a:tabLst>
              <a:defRPr/>
            </a:pPr>
            <a:r>
              <a:rPr lang="en-US" b="1" dirty="0">
                <a:solidFill>
                  <a:srgbClr val="FF3300"/>
                </a:solidFill>
                <a:effectLst>
                  <a:outerShdw blurRad="38100" dist="38100" dir="2700000" algn="tl">
                    <a:srgbClr val="FFFFFF"/>
                  </a:outerShdw>
                </a:effectLst>
                <a:latin typeface="Courier New" pitchFamily="49" charset="0"/>
              </a:rPr>
              <a:t>4 rows created.</a:t>
            </a:r>
          </a:p>
        </p:txBody>
      </p:sp>
      <p:sp>
        <p:nvSpPr>
          <p:cNvPr id="19462" name="Rectangle 5"/>
          <p:cNvSpPr>
            <a:spLocks noChangeArrowheads="1"/>
          </p:cNvSpPr>
          <p:nvPr/>
        </p:nvSpPr>
        <p:spPr bwMode="ltGray">
          <a:xfrm>
            <a:off x="2509838" y="3462010"/>
            <a:ext cx="3703637" cy="45720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2734988898"/>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a:xfrm>
            <a:off x="1402484" y="798973"/>
            <a:ext cx="8351116" cy="990600"/>
          </a:xfrm>
        </p:spPr>
        <p:txBody>
          <a:bodyPr>
            <a:normAutofit/>
          </a:bodyPr>
          <a:lstStyle/>
          <a:p>
            <a:r>
              <a:rPr lang="en-US" dirty="0"/>
              <a:t>Copying Specific Columns data from Another Table</a:t>
            </a:r>
          </a:p>
        </p:txBody>
      </p:sp>
      <p:sp>
        <p:nvSpPr>
          <p:cNvPr id="20483" name="Rectangle 4"/>
          <p:cNvSpPr>
            <a:spLocks noGrp="1" noChangeArrowheads="1"/>
          </p:cNvSpPr>
          <p:nvPr>
            <p:ph idx="1"/>
          </p:nvPr>
        </p:nvSpPr>
        <p:spPr>
          <a:xfrm>
            <a:off x="1291079" y="2825752"/>
            <a:ext cx="10307782" cy="4473575"/>
          </a:xfrm>
        </p:spPr>
        <p:txBody>
          <a:bodyPr>
            <a:normAutofit/>
          </a:bodyPr>
          <a:lstStyle/>
          <a:p>
            <a:pPr>
              <a:buFont typeface="Wingdings" panose="05000000000000000000" pitchFamily="2" charset="2"/>
              <a:buNone/>
            </a:pP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dirty="0"/>
          </a:p>
          <a:p>
            <a:r>
              <a:rPr lang="en-US" sz="2400" dirty="0"/>
              <a:t>Match the number of columns in the </a:t>
            </a:r>
            <a:r>
              <a:rPr lang="en-US" sz="2400" dirty="0">
                <a:latin typeface="Courier New" panose="02070309020205020404" pitchFamily="49" charset="0"/>
              </a:rPr>
              <a:t>INSERT</a:t>
            </a:r>
            <a:r>
              <a:rPr lang="en-US" sz="2400" dirty="0"/>
              <a:t> clause to those in the </a:t>
            </a:r>
            <a:r>
              <a:rPr lang="en-US" sz="2400" dirty="0" err="1"/>
              <a:t>subquery</a:t>
            </a:r>
            <a:r>
              <a:rPr lang="en-US" sz="2400" dirty="0"/>
              <a:t>.</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fld id="{F4627FDD-94F6-426E-B867-C6C9D733841F}" type="slidenum">
              <a:rPr lang="en-US">
                <a:solidFill>
                  <a:srgbClr val="FFFFFF"/>
                </a:solidFill>
                <a:latin typeface="Tw Cen MT" panose="020B0602020104020603" pitchFamily="34" charset="0"/>
              </a:rPr>
              <a:pPr eaLnBrk="1" hangingPunct="1">
                <a:lnSpc>
                  <a:spcPct val="80000"/>
                </a:lnSpc>
              </a:pPr>
              <a:t>12</a:t>
            </a:fld>
            <a:endParaRPr lang="en-US">
              <a:solidFill>
                <a:srgbClr val="FFFFFF"/>
              </a:solidFill>
              <a:latin typeface="Tw Cen MT" panose="020B0602020104020603" pitchFamily="34" charset="0"/>
            </a:endParaRPr>
          </a:p>
        </p:txBody>
      </p:sp>
      <p:sp>
        <p:nvSpPr>
          <p:cNvPr id="19460" name="Rectangle 2"/>
          <p:cNvSpPr>
            <a:spLocks noChangeArrowheads="1"/>
          </p:cNvSpPr>
          <p:nvPr/>
        </p:nvSpPr>
        <p:spPr bwMode="blackWhite">
          <a:xfrm>
            <a:off x="2293005" y="2742401"/>
            <a:ext cx="7032625" cy="24384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0000"/>
              </a:lnSpc>
              <a:tabLst>
                <a:tab pos="1200150" algn="l"/>
              </a:tabLst>
              <a:defRPr/>
            </a:pPr>
            <a:endParaRPr lang="en-US">
              <a:solidFill>
                <a:srgbClr val="000000"/>
              </a:solidFill>
              <a:latin typeface="Courier New" pitchFamily="49" charset="0"/>
            </a:endParaRPr>
          </a:p>
          <a:p>
            <a:pPr>
              <a:lnSpc>
                <a:spcPct val="90000"/>
              </a:lnSpc>
              <a:tabLst>
                <a:tab pos="1200150" algn="l"/>
              </a:tabLst>
              <a:defRPr/>
            </a:pPr>
            <a:endParaRPr lang="en-US">
              <a:solidFill>
                <a:srgbClr val="000000"/>
              </a:solidFill>
              <a:latin typeface="Courier New" pitchFamily="49" charset="0"/>
            </a:endParaRPr>
          </a:p>
        </p:txBody>
      </p:sp>
      <p:sp>
        <p:nvSpPr>
          <p:cNvPr id="25606" name="Rectangle 6"/>
          <p:cNvSpPr>
            <a:spLocks noChangeArrowheads="1"/>
          </p:cNvSpPr>
          <p:nvPr/>
        </p:nvSpPr>
        <p:spPr bwMode="blackWhite">
          <a:xfrm>
            <a:off x="2318404" y="2818601"/>
            <a:ext cx="6826250" cy="2300288"/>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b="1" dirty="0">
                <a:solidFill>
                  <a:srgbClr val="000000"/>
                </a:solidFill>
                <a:latin typeface="Courier New" pitchFamily="49" charset="0"/>
              </a:rPr>
              <a:t>INSERT INTO </a:t>
            </a:r>
            <a:r>
              <a:rPr lang="en-US" b="1" dirty="0" err="1">
                <a:solidFill>
                  <a:srgbClr val="000000"/>
                </a:solidFill>
                <a:latin typeface="Courier New" pitchFamily="49" charset="0"/>
              </a:rPr>
              <a:t>emp</a:t>
            </a:r>
            <a:r>
              <a:rPr lang="en-US" b="1" dirty="0">
                <a:solidFill>
                  <a:srgbClr val="000000"/>
                </a:solidFill>
                <a:latin typeface="Courier New" pitchFamily="49" charset="0"/>
              </a:rPr>
              <a:t>(id, name, salary)</a:t>
            </a:r>
          </a:p>
          <a:p>
            <a:pPr>
              <a:tabLst>
                <a:tab pos="1200150" algn="l"/>
              </a:tabLst>
              <a:defRPr/>
            </a:pPr>
            <a:endParaRPr lang="en-US" b="1" dirty="0">
              <a:solidFill>
                <a:srgbClr val="000000"/>
              </a:solidFill>
              <a:latin typeface="Courier New" pitchFamily="49" charset="0"/>
            </a:endParaRPr>
          </a:p>
          <a:p>
            <a:pPr>
              <a:tabLst>
                <a:tab pos="1200150" algn="l"/>
              </a:tabLst>
              <a:defRPr/>
            </a:pPr>
            <a:r>
              <a:rPr lang="en-US" b="1" dirty="0">
                <a:solidFill>
                  <a:srgbClr val="000000"/>
                </a:solidFill>
                <a:latin typeface="Courier New" pitchFamily="49" charset="0"/>
              </a:rPr>
              <a:t>  SELECT </a:t>
            </a:r>
            <a:r>
              <a:rPr lang="en-US" b="1" dirty="0" err="1">
                <a:solidFill>
                  <a:srgbClr val="000000"/>
                </a:solidFill>
                <a:latin typeface="Courier New" pitchFamily="49" charset="0"/>
              </a:rPr>
              <a:t>employee_id</a:t>
            </a:r>
            <a:r>
              <a:rPr lang="en-US" b="1" dirty="0">
                <a:solidFill>
                  <a:srgbClr val="000000"/>
                </a:solidFill>
                <a:latin typeface="Courier New" pitchFamily="49" charset="0"/>
              </a:rPr>
              <a:t>, </a:t>
            </a:r>
            <a:r>
              <a:rPr lang="en-US" b="1" dirty="0" err="1">
                <a:solidFill>
                  <a:srgbClr val="000000"/>
                </a:solidFill>
                <a:latin typeface="Courier New" pitchFamily="49" charset="0"/>
              </a:rPr>
              <a:t>last_name</a:t>
            </a:r>
            <a:r>
              <a:rPr lang="en-US" b="1" dirty="0">
                <a:solidFill>
                  <a:srgbClr val="000000"/>
                </a:solidFill>
                <a:latin typeface="Courier New" pitchFamily="49" charset="0"/>
              </a:rPr>
              <a:t>, salary</a:t>
            </a:r>
          </a:p>
          <a:p>
            <a:pPr>
              <a:tabLst>
                <a:tab pos="1200150" algn="l"/>
              </a:tabLst>
              <a:defRPr/>
            </a:pPr>
            <a:r>
              <a:rPr lang="en-US" b="1" dirty="0">
                <a:solidFill>
                  <a:srgbClr val="000000"/>
                </a:solidFill>
                <a:latin typeface="Courier New" pitchFamily="49" charset="0"/>
              </a:rPr>
              <a:t>  FROM   employees;</a:t>
            </a:r>
          </a:p>
          <a:p>
            <a:pPr>
              <a:tabLst>
                <a:tab pos="1200150" algn="l"/>
              </a:tabLst>
              <a:defRPr/>
            </a:pPr>
            <a:endParaRPr lang="en-US" b="1" dirty="0">
              <a:solidFill>
                <a:srgbClr val="FF3300"/>
              </a:solidFill>
              <a:effectLst>
                <a:outerShdw blurRad="38100" dist="38100" dir="2700000" algn="tl">
                  <a:srgbClr val="FFFFFF"/>
                </a:outerShdw>
              </a:effectLst>
              <a:latin typeface="Courier New" pitchFamily="49" charset="0"/>
            </a:endParaRPr>
          </a:p>
          <a:p>
            <a:pPr>
              <a:tabLst>
                <a:tab pos="1200150" algn="l"/>
              </a:tabLst>
              <a:defRPr/>
            </a:pPr>
            <a:r>
              <a:rPr lang="en-US" b="1" dirty="0">
                <a:solidFill>
                  <a:srgbClr val="FF3300"/>
                </a:solidFill>
                <a:effectLst>
                  <a:outerShdw blurRad="38100" dist="38100" dir="2700000" algn="tl">
                    <a:srgbClr val="FFFFFF"/>
                  </a:outerShdw>
                </a:effectLst>
                <a:latin typeface="Courier New" pitchFamily="49" charset="0"/>
              </a:rPr>
              <a:t>4 rows created.</a:t>
            </a:r>
          </a:p>
        </p:txBody>
      </p:sp>
      <p:sp>
        <p:nvSpPr>
          <p:cNvPr id="20486" name="Rectangle 5"/>
          <p:cNvSpPr>
            <a:spLocks noChangeArrowheads="1"/>
          </p:cNvSpPr>
          <p:nvPr/>
        </p:nvSpPr>
        <p:spPr bwMode="ltGray">
          <a:xfrm>
            <a:off x="2500173" y="3577426"/>
            <a:ext cx="6618288" cy="76835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2750964802"/>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a:xfrm>
            <a:off x="1371889" y="807251"/>
            <a:ext cx="8153400" cy="990600"/>
          </a:xfrm>
        </p:spPr>
        <p:txBody>
          <a:bodyPr>
            <a:normAutofit/>
          </a:bodyPr>
          <a:lstStyle/>
          <a:p>
            <a:r>
              <a:rPr lang="en-US" dirty="0"/>
              <a:t>Copying Specific Rows from Another Table</a:t>
            </a:r>
          </a:p>
        </p:txBody>
      </p:sp>
      <p:sp>
        <p:nvSpPr>
          <p:cNvPr id="21507" name="Rectangle 4"/>
          <p:cNvSpPr>
            <a:spLocks noGrp="1" noChangeArrowheads="1"/>
          </p:cNvSpPr>
          <p:nvPr>
            <p:ph idx="1"/>
          </p:nvPr>
        </p:nvSpPr>
        <p:spPr>
          <a:xfrm>
            <a:off x="480060" y="4553691"/>
            <a:ext cx="11333017" cy="1801905"/>
          </a:xfrm>
        </p:spPr>
        <p:txBody>
          <a:bodyPr>
            <a:normAutofit/>
          </a:bodyPr>
          <a:lstStyle/>
          <a:p>
            <a:r>
              <a:rPr lang="en-US" sz="2400" dirty="0"/>
              <a:t>You can filter rows before entering into new table</a:t>
            </a:r>
          </a:p>
          <a:p>
            <a:r>
              <a:rPr lang="en-US" sz="2400" dirty="0"/>
              <a:t>It first search out the CS employees and then insert its respective data (id, name, salary) into </a:t>
            </a:r>
            <a:r>
              <a:rPr lang="en-US" sz="2400" dirty="0" err="1"/>
              <a:t>emp_CS</a:t>
            </a:r>
            <a:r>
              <a:rPr lang="en-US" sz="2400" dirty="0"/>
              <a:t> table</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fld id="{145084D5-6253-40CB-A6A9-CC1E4A332D92}" type="slidenum">
              <a:rPr lang="en-US">
                <a:solidFill>
                  <a:srgbClr val="FFFFFF"/>
                </a:solidFill>
                <a:latin typeface="Tw Cen MT" panose="020B0602020104020603" pitchFamily="34" charset="0"/>
              </a:rPr>
              <a:pPr eaLnBrk="1" hangingPunct="1">
                <a:lnSpc>
                  <a:spcPct val="80000"/>
                </a:lnSpc>
              </a:pPr>
              <a:t>13</a:t>
            </a:fld>
            <a:endParaRPr lang="en-US">
              <a:solidFill>
                <a:srgbClr val="FFFFFF"/>
              </a:solidFill>
              <a:latin typeface="Tw Cen MT" panose="020B0602020104020603" pitchFamily="34" charset="0"/>
            </a:endParaRPr>
          </a:p>
        </p:txBody>
      </p:sp>
      <p:sp>
        <p:nvSpPr>
          <p:cNvPr id="19460" name="Rectangle 2"/>
          <p:cNvSpPr>
            <a:spLocks noChangeArrowheads="1"/>
          </p:cNvSpPr>
          <p:nvPr/>
        </p:nvSpPr>
        <p:spPr bwMode="blackWhite">
          <a:xfrm>
            <a:off x="2492664" y="1973506"/>
            <a:ext cx="7032625" cy="24384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0000"/>
              </a:lnSpc>
              <a:tabLst>
                <a:tab pos="1200150" algn="l"/>
              </a:tabLst>
              <a:defRPr/>
            </a:pPr>
            <a:endParaRPr lang="en-US">
              <a:solidFill>
                <a:srgbClr val="000000"/>
              </a:solidFill>
              <a:latin typeface="Courier New" pitchFamily="49" charset="0"/>
            </a:endParaRPr>
          </a:p>
          <a:p>
            <a:pPr>
              <a:lnSpc>
                <a:spcPct val="90000"/>
              </a:lnSpc>
              <a:tabLst>
                <a:tab pos="1200150" algn="l"/>
              </a:tabLst>
              <a:defRPr/>
            </a:pPr>
            <a:endParaRPr lang="en-US">
              <a:solidFill>
                <a:srgbClr val="000000"/>
              </a:solidFill>
              <a:latin typeface="Courier New" pitchFamily="49" charset="0"/>
            </a:endParaRPr>
          </a:p>
        </p:txBody>
      </p:sp>
      <p:sp>
        <p:nvSpPr>
          <p:cNvPr id="25606" name="Rectangle 6"/>
          <p:cNvSpPr>
            <a:spLocks noChangeArrowheads="1"/>
          </p:cNvSpPr>
          <p:nvPr/>
        </p:nvSpPr>
        <p:spPr bwMode="blackWhite">
          <a:xfrm>
            <a:off x="2518063" y="2049706"/>
            <a:ext cx="6826250" cy="2300288"/>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b="1" dirty="0">
                <a:solidFill>
                  <a:srgbClr val="000000"/>
                </a:solidFill>
                <a:latin typeface="Courier New" pitchFamily="49" charset="0"/>
              </a:rPr>
              <a:t>INSERT INTO </a:t>
            </a:r>
            <a:r>
              <a:rPr lang="en-US" b="1" dirty="0" err="1">
                <a:solidFill>
                  <a:srgbClr val="000000"/>
                </a:solidFill>
                <a:latin typeface="Courier New" pitchFamily="49" charset="0"/>
              </a:rPr>
              <a:t>emp_CS</a:t>
            </a:r>
            <a:r>
              <a:rPr lang="en-US" b="1" dirty="0">
                <a:solidFill>
                  <a:srgbClr val="000000"/>
                </a:solidFill>
                <a:latin typeface="Courier New" pitchFamily="49" charset="0"/>
              </a:rPr>
              <a:t>(id, name, salary)</a:t>
            </a:r>
          </a:p>
          <a:p>
            <a:pPr>
              <a:tabLst>
                <a:tab pos="1200150" algn="l"/>
              </a:tabLst>
              <a:defRPr/>
            </a:pPr>
            <a:endParaRPr lang="en-US" b="1" dirty="0">
              <a:solidFill>
                <a:srgbClr val="000000"/>
              </a:solidFill>
              <a:latin typeface="Courier New" pitchFamily="49" charset="0"/>
            </a:endParaRPr>
          </a:p>
          <a:p>
            <a:pPr>
              <a:tabLst>
                <a:tab pos="1200150" algn="l"/>
              </a:tabLst>
              <a:defRPr/>
            </a:pPr>
            <a:r>
              <a:rPr lang="en-US" b="1" dirty="0">
                <a:solidFill>
                  <a:srgbClr val="000000"/>
                </a:solidFill>
                <a:latin typeface="Courier New" pitchFamily="49" charset="0"/>
              </a:rPr>
              <a:t>  SELECT </a:t>
            </a:r>
            <a:r>
              <a:rPr lang="en-US" b="1" dirty="0" err="1">
                <a:solidFill>
                  <a:srgbClr val="000000"/>
                </a:solidFill>
                <a:latin typeface="Courier New" pitchFamily="49" charset="0"/>
              </a:rPr>
              <a:t>employee_id</a:t>
            </a:r>
            <a:r>
              <a:rPr lang="en-US" b="1" dirty="0">
                <a:solidFill>
                  <a:srgbClr val="000000"/>
                </a:solidFill>
                <a:latin typeface="Courier New" pitchFamily="49" charset="0"/>
              </a:rPr>
              <a:t>, </a:t>
            </a:r>
            <a:r>
              <a:rPr lang="en-US" b="1" dirty="0" err="1">
                <a:solidFill>
                  <a:srgbClr val="000000"/>
                </a:solidFill>
                <a:latin typeface="Courier New" pitchFamily="49" charset="0"/>
              </a:rPr>
              <a:t>last_name</a:t>
            </a:r>
            <a:r>
              <a:rPr lang="en-US" b="1" dirty="0">
                <a:solidFill>
                  <a:srgbClr val="000000"/>
                </a:solidFill>
                <a:latin typeface="Courier New" pitchFamily="49" charset="0"/>
              </a:rPr>
              <a:t>, salary</a:t>
            </a:r>
          </a:p>
          <a:p>
            <a:pPr>
              <a:tabLst>
                <a:tab pos="1200150" algn="l"/>
              </a:tabLst>
              <a:defRPr/>
            </a:pPr>
            <a:r>
              <a:rPr lang="en-US" b="1" dirty="0">
                <a:solidFill>
                  <a:srgbClr val="000000"/>
                </a:solidFill>
                <a:latin typeface="Courier New" pitchFamily="49" charset="0"/>
              </a:rPr>
              <a:t>  FROM   employees;</a:t>
            </a:r>
          </a:p>
          <a:p>
            <a:pPr>
              <a:tabLst>
                <a:tab pos="1200150" algn="l"/>
              </a:tabLst>
              <a:defRPr/>
            </a:pPr>
            <a:r>
              <a:rPr lang="en-US" b="1" dirty="0">
                <a:solidFill>
                  <a:srgbClr val="000000"/>
                </a:solidFill>
                <a:latin typeface="Courier New" pitchFamily="49" charset="0"/>
              </a:rPr>
              <a:t>  WHERE </a:t>
            </a:r>
            <a:r>
              <a:rPr lang="en-US" b="1" dirty="0" err="1">
                <a:solidFill>
                  <a:srgbClr val="000000"/>
                </a:solidFill>
                <a:latin typeface="Courier New" pitchFamily="49" charset="0"/>
              </a:rPr>
              <a:t>emp_dept</a:t>
            </a:r>
            <a:r>
              <a:rPr lang="en-US" b="1" dirty="0">
                <a:solidFill>
                  <a:srgbClr val="000000"/>
                </a:solidFill>
                <a:latin typeface="Courier New" pitchFamily="49" charset="0"/>
              </a:rPr>
              <a:t> = ‘CS’;</a:t>
            </a:r>
          </a:p>
          <a:p>
            <a:pPr>
              <a:tabLst>
                <a:tab pos="1200150" algn="l"/>
              </a:tabLst>
              <a:defRPr/>
            </a:pPr>
            <a:endParaRPr lang="en-US" b="1" dirty="0">
              <a:solidFill>
                <a:srgbClr val="FF3300"/>
              </a:solidFill>
              <a:effectLst>
                <a:outerShdw blurRad="38100" dist="38100" dir="2700000" algn="tl">
                  <a:srgbClr val="FFFFFF"/>
                </a:outerShdw>
              </a:effectLst>
              <a:latin typeface="Courier New" pitchFamily="49" charset="0"/>
            </a:endParaRPr>
          </a:p>
          <a:p>
            <a:pPr>
              <a:tabLst>
                <a:tab pos="1200150" algn="l"/>
              </a:tabLst>
              <a:defRPr/>
            </a:pPr>
            <a:r>
              <a:rPr lang="en-US" b="1" dirty="0">
                <a:solidFill>
                  <a:srgbClr val="FF3300"/>
                </a:solidFill>
                <a:effectLst>
                  <a:outerShdw blurRad="38100" dist="38100" dir="2700000" algn="tl">
                    <a:srgbClr val="FFFFFF"/>
                  </a:outerShdw>
                </a:effectLst>
                <a:latin typeface="Courier New" pitchFamily="49" charset="0"/>
              </a:rPr>
              <a:t>4 rows created.</a:t>
            </a:r>
          </a:p>
        </p:txBody>
      </p:sp>
      <p:sp>
        <p:nvSpPr>
          <p:cNvPr id="21510" name="Rectangle 5"/>
          <p:cNvSpPr>
            <a:spLocks noChangeArrowheads="1"/>
          </p:cNvSpPr>
          <p:nvPr/>
        </p:nvSpPr>
        <p:spPr bwMode="ltGray">
          <a:xfrm>
            <a:off x="2632363" y="2735506"/>
            <a:ext cx="6618288" cy="99060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2211927594"/>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136775" y="228600"/>
            <a:ext cx="8153400" cy="990600"/>
          </a:xfrm>
        </p:spPr>
        <p:txBody>
          <a:bodyPr/>
          <a:lstStyle/>
          <a:p>
            <a:r>
              <a:rPr lang="en-US"/>
              <a:t>Changing Data in a Table</a:t>
            </a:r>
          </a:p>
        </p:txBody>
      </p:sp>
      <p:sp>
        <p:nvSpPr>
          <p:cNvPr id="22531" name="Rectangle 3"/>
          <p:cNvSpPr>
            <a:spLocks noChangeArrowheads="1"/>
          </p:cNvSpPr>
          <p:nvPr/>
        </p:nvSpPr>
        <p:spPr bwMode="auto">
          <a:xfrm>
            <a:off x="304424" y="3271269"/>
            <a:ext cx="157094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dirty="0">
                <a:latin typeface="Courier New" panose="02070309020205020404" pitchFamily="49" charset="0"/>
              </a:rPr>
              <a:t>EMPLOYEES</a:t>
            </a:r>
          </a:p>
        </p:txBody>
      </p:sp>
      <p:sp>
        <p:nvSpPr>
          <p:cNvPr id="22532" name="Rectangle 4"/>
          <p:cNvSpPr>
            <a:spLocks noChangeArrowheads="1"/>
          </p:cNvSpPr>
          <p:nvPr/>
        </p:nvSpPr>
        <p:spPr bwMode="auto">
          <a:xfrm>
            <a:off x="2971424" y="4290440"/>
            <a:ext cx="5638800" cy="31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eaLnBrk="0" hangingPunct="0">
              <a:tabLst>
                <a:tab pos="576263" algn="l"/>
              </a:tabLst>
              <a:defRPr>
                <a:solidFill>
                  <a:schemeClr val="tx1"/>
                </a:solidFill>
                <a:latin typeface="Arial" panose="020B0604020202020204" pitchFamily="34" charset="0"/>
              </a:defRPr>
            </a:lvl1pPr>
            <a:lvl2pPr marL="742950" indent="-285750" defTabSz="346075" eaLnBrk="0" hangingPunct="0">
              <a:tabLst>
                <a:tab pos="576263" algn="l"/>
              </a:tabLst>
              <a:defRPr>
                <a:solidFill>
                  <a:schemeClr val="tx1"/>
                </a:solidFill>
                <a:latin typeface="Arial" panose="020B0604020202020204" pitchFamily="34" charset="0"/>
              </a:defRPr>
            </a:lvl2pPr>
            <a:lvl3pPr marL="1143000" indent="-228600" defTabSz="346075" eaLnBrk="0" hangingPunct="0">
              <a:tabLst>
                <a:tab pos="576263" algn="l"/>
              </a:tabLst>
              <a:defRPr>
                <a:solidFill>
                  <a:schemeClr val="tx1"/>
                </a:solidFill>
                <a:latin typeface="Arial" panose="020B0604020202020204" pitchFamily="34" charset="0"/>
              </a:defRPr>
            </a:lvl3pPr>
            <a:lvl4pPr marL="1600200" indent="-228600" defTabSz="346075" eaLnBrk="0" hangingPunct="0">
              <a:tabLst>
                <a:tab pos="576263" algn="l"/>
              </a:tabLst>
              <a:defRPr>
                <a:solidFill>
                  <a:schemeClr val="tx1"/>
                </a:solidFill>
                <a:latin typeface="Arial" panose="020B0604020202020204" pitchFamily="34" charset="0"/>
              </a:defRPr>
            </a:lvl4pPr>
            <a:lvl5pPr marL="2057400" indent="-228600" defTabSz="346075" eaLnBrk="0" hangingPunct="0">
              <a:tabLst>
                <a:tab pos="576263" algn="l"/>
              </a:tabLst>
              <a:defRPr>
                <a:solidFill>
                  <a:schemeClr val="tx1"/>
                </a:solidFill>
                <a:latin typeface="Arial" panose="020B0604020202020204" pitchFamily="34" charset="0"/>
              </a:defRPr>
            </a:lvl5pPr>
            <a:lvl6pPr marL="25146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6pPr>
            <a:lvl7pPr marL="29718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7pPr>
            <a:lvl8pPr marL="34290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8pPr>
            <a:lvl9pPr marL="38862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9pPr>
          </a:lstStyle>
          <a:p>
            <a:pPr eaLnBrk="1" hangingPunct="1">
              <a:lnSpc>
                <a:spcPct val="65000"/>
              </a:lnSpc>
              <a:spcBef>
                <a:spcPct val="35000"/>
              </a:spcBef>
            </a:pPr>
            <a:r>
              <a:rPr lang="en-US" sz="2200"/>
              <a:t>Update rows in the </a:t>
            </a:r>
            <a:r>
              <a:rPr lang="en-US" sz="2200">
                <a:latin typeface="Courier New" panose="02070309020205020404" pitchFamily="49" charset="0"/>
              </a:rPr>
              <a:t>EMPLOYEES</a:t>
            </a:r>
            <a:r>
              <a:rPr lang="en-US" sz="2200"/>
              <a:t> table.</a:t>
            </a:r>
          </a:p>
        </p:txBody>
      </p:sp>
      <p:sp>
        <p:nvSpPr>
          <p:cNvPr id="22533" name="Arc 5"/>
          <p:cNvSpPr>
            <a:spLocks/>
          </p:cNvSpPr>
          <p:nvPr/>
        </p:nvSpPr>
        <p:spPr bwMode="auto">
          <a:xfrm>
            <a:off x="8662613" y="4312664"/>
            <a:ext cx="1152525" cy="360362"/>
          </a:xfrm>
          <a:custGeom>
            <a:avLst/>
            <a:gdLst>
              <a:gd name="T0" fmla="*/ 0 w 21617"/>
              <a:gd name="T1" fmla="*/ 0 h 21600"/>
              <a:gd name="T2" fmla="*/ 2147483647 w 21617"/>
              <a:gd name="T3" fmla="*/ 2147483647 h 21600"/>
              <a:gd name="T4" fmla="*/ 2147483647 w 21617"/>
              <a:gd name="T5" fmla="*/ 2147483647 h 21600"/>
              <a:gd name="T6" fmla="*/ 0 60000 65536"/>
              <a:gd name="T7" fmla="*/ 0 60000 65536"/>
              <a:gd name="T8" fmla="*/ 0 60000 65536"/>
              <a:gd name="T9" fmla="*/ 0 w 21617"/>
              <a:gd name="T10" fmla="*/ 0 h 21600"/>
              <a:gd name="T11" fmla="*/ 21617 w 21617"/>
              <a:gd name="T12" fmla="*/ 21600 h 21600"/>
            </a:gdLst>
            <a:ahLst/>
            <a:cxnLst>
              <a:cxn ang="T6">
                <a:pos x="T0" y="T1"/>
              </a:cxn>
              <a:cxn ang="T7">
                <a:pos x="T2" y="T3"/>
              </a:cxn>
              <a:cxn ang="T8">
                <a:pos x="T4" y="T5"/>
              </a:cxn>
            </a:cxnLst>
            <a:rect l="T9" t="T10" r="T11" b="T12"/>
            <a:pathLst>
              <a:path w="21617" h="21600" fill="none" extrusionOk="0">
                <a:moveTo>
                  <a:pt x="0" y="0"/>
                </a:moveTo>
                <a:cubicBezTo>
                  <a:pt x="10" y="0"/>
                  <a:pt x="20" y="-1"/>
                  <a:pt x="30" y="0"/>
                </a:cubicBezTo>
                <a:cubicBezTo>
                  <a:pt x="11662" y="0"/>
                  <a:pt x="21206" y="9212"/>
                  <a:pt x="21616" y="20838"/>
                </a:cubicBezTo>
              </a:path>
              <a:path w="21617" h="21600" stroke="0" extrusionOk="0">
                <a:moveTo>
                  <a:pt x="0" y="0"/>
                </a:moveTo>
                <a:cubicBezTo>
                  <a:pt x="10" y="0"/>
                  <a:pt x="20" y="-1"/>
                  <a:pt x="30" y="0"/>
                </a:cubicBezTo>
                <a:cubicBezTo>
                  <a:pt x="11662" y="0"/>
                  <a:pt x="21206" y="9212"/>
                  <a:pt x="21616" y="20838"/>
                </a:cubicBezTo>
                <a:lnTo>
                  <a:pt x="30" y="21600"/>
                </a:lnTo>
                <a:lnTo>
                  <a:pt x="0" y="0"/>
                </a:lnTo>
                <a:close/>
              </a:path>
            </a:pathLst>
          </a:custGeom>
          <a:noFill/>
          <a:ln w="50800" cap="rnd">
            <a:solidFill>
              <a:srgbClr val="FFCC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253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6977" y="2149833"/>
            <a:ext cx="8393198" cy="191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2535"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3838" y="4720650"/>
            <a:ext cx="8265244" cy="1973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2536" name="Rectangle 23"/>
          <p:cNvSpPr>
            <a:spLocks noChangeArrowheads="1"/>
          </p:cNvSpPr>
          <p:nvPr/>
        </p:nvSpPr>
        <p:spPr bwMode="auto">
          <a:xfrm>
            <a:off x="10225724" y="5684228"/>
            <a:ext cx="438150" cy="718949"/>
          </a:xfrm>
          <a:prstGeom prst="rect">
            <a:avLst/>
          </a:prstGeom>
          <a:noFill/>
          <a:ln w="1905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2537" name="Rectangle 24"/>
          <p:cNvSpPr>
            <a:spLocks noChangeArrowheads="1"/>
          </p:cNvSpPr>
          <p:nvPr/>
        </p:nvSpPr>
        <p:spPr bwMode="auto">
          <a:xfrm>
            <a:off x="8818044" y="3162876"/>
            <a:ext cx="438150" cy="617538"/>
          </a:xfrm>
          <a:prstGeom prst="rect">
            <a:avLst/>
          </a:prstGeom>
          <a:noFill/>
          <a:ln w="1905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235452435"/>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318292" y="632298"/>
            <a:ext cx="8153400" cy="990600"/>
          </a:xfrm>
        </p:spPr>
        <p:txBody>
          <a:bodyPr/>
          <a:lstStyle/>
          <a:p>
            <a:r>
              <a:rPr lang="en-US" dirty="0"/>
              <a:t>The </a:t>
            </a:r>
            <a:r>
              <a:rPr lang="en-US" dirty="0">
                <a:latin typeface="Courier New" panose="02070309020205020404" pitchFamily="49" charset="0"/>
              </a:rPr>
              <a:t>UPDATE</a:t>
            </a:r>
            <a:r>
              <a:rPr lang="en-US" dirty="0"/>
              <a:t> Statement Syntax</a:t>
            </a:r>
          </a:p>
        </p:txBody>
      </p:sp>
      <p:sp>
        <p:nvSpPr>
          <p:cNvPr id="29699" name="Rectangle 3"/>
          <p:cNvSpPr>
            <a:spLocks noGrp="1" noChangeArrowheads="1"/>
          </p:cNvSpPr>
          <p:nvPr>
            <p:ph idx="1"/>
          </p:nvPr>
        </p:nvSpPr>
        <p:spPr>
          <a:xfrm>
            <a:off x="1567006" y="2179606"/>
            <a:ext cx="8934739" cy="3003550"/>
          </a:xfrm>
        </p:spPr>
        <p:txBody>
          <a:bodyPr>
            <a:noAutofit/>
          </a:bodyPr>
          <a:lstStyle/>
          <a:p>
            <a:pPr>
              <a:defRPr/>
            </a:pPr>
            <a:r>
              <a:rPr lang="en-US" sz="2800" dirty="0"/>
              <a:t>Modify existing rows with the </a:t>
            </a:r>
            <a:r>
              <a:rPr lang="en-US" sz="2800" dirty="0">
                <a:latin typeface="Courier New" pitchFamily="49" charset="0"/>
              </a:rPr>
              <a:t>UPDATE</a:t>
            </a:r>
            <a:r>
              <a:rPr lang="en-US" sz="2800" dirty="0"/>
              <a:t> statement.</a:t>
            </a:r>
          </a:p>
          <a:p>
            <a:pPr>
              <a:buFont typeface="Arial" pitchFamily="34" charset="0"/>
              <a:buNone/>
              <a:defRPr/>
            </a:pPr>
            <a:r>
              <a:rPr lang="en-US" sz="2800" dirty="0"/>
              <a:t/>
            </a:r>
            <a:br>
              <a:rPr lang="en-US" sz="2800" dirty="0"/>
            </a:br>
            <a:r>
              <a:rPr lang="en-US" sz="2800" dirty="0"/>
              <a:t/>
            </a:r>
            <a:br>
              <a:rPr lang="en-US" sz="2800" dirty="0"/>
            </a:br>
            <a:r>
              <a:rPr lang="en-US" sz="2800" dirty="0"/>
              <a:t/>
            </a:r>
            <a:br>
              <a:rPr lang="en-US" sz="2800" dirty="0"/>
            </a:br>
            <a:endParaRPr lang="en-US" sz="2800" dirty="0"/>
          </a:p>
          <a:p>
            <a:pPr>
              <a:defRPr/>
            </a:pPr>
            <a:r>
              <a:rPr lang="en-US" sz="2800" dirty="0"/>
              <a:t>Update more than one row at a time, if required.</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fld id="{67501D08-1AF6-4919-AE34-EBD3F965B32D}" type="slidenum">
              <a:rPr lang="en-US">
                <a:solidFill>
                  <a:srgbClr val="FFFFFF"/>
                </a:solidFill>
                <a:latin typeface="Tw Cen MT" panose="020B0602020104020603" pitchFamily="34" charset="0"/>
              </a:rPr>
              <a:pPr eaLnBrk="1" hangingPunct="1">
                <a:lnSpc>
                  <a:spcPct val="80000"/>
                </a:lnSpc>
              </a:pPr>
              <a:t>15</a:t>
            </a:fld>
            <a:endParaRPr lang="en-US">
              <a:solidFill>
                <a:srgbClr val="FFFFFF"/>
              </a:solidFill>
              <a:latin typeface="Tw Cen MT" panose="020B0602020104020603" pitchFamily="34" charset="0"/>
            </a:endParaRPr>
          </a:p>
        </p:txBody>
      </p:sp>
      <p:sp>
        <p:nvSpPr>
          <p:cNvPr id="21508" name="Rectangle 4"/>
          <p:cNvSpPr>
            <a:spLocks noChangeArrowheads="1"/>
          </p:cNvSpPr>
          <p:nvPr/>
        </p:nvSpPr>
        <p:spPr bwMode="blackWhite">
          <a:xfrm>
            <a:off x="2464594" y="3293022"/>
            <a:ext cx="7497762"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dirty="0">
                <a:solidFill>
                  <a:srgbClr val="000000"/>
                </a:solidFill>
                <a:latin typeface="Courier New" pitchFamily="49" charset="0"/>
              </a:rPr>
              <a:t>UPDATE		</a:t>
            </a:r>
            <a:r>
              <a:rPr lang="en-US" i="1" dirty="0">
                <a:solidFill>
                  <a:srgbClr val="000000"/>
                </a:solidFill>
                <a:latin typeface="Courier New" pitchFamily="49" charset="0"/>
              </a:rPr>
              <a:t>table</a:t>
            </a:r>
            <a:endParaRPr lang="en-US" dirty="0">
              <a:solidFill>
                <a:srgbClr val="000000"/>
              </a:solidFill>
              <a:latin typeface="Courier New" pitchFamily="49" charset="0"/>
            </a:endParaRPr>
          </a:p>
          <a:p>
            <a:pPr>
              <a:tabLst>
                <a:tab pos="1200150" algn="l"/>
              </a:tabLst>
              <a:defRPr/>
            </a:pPr>
            <a:r>
              <a:rPr lang="en-US" dirty="0">
                <a:solidFill>
                  <a:srgbClr val="000000"/>
                </a:solidFill>
                <a:latin typeface="Courier New" pitchFamily="49" charset="0"/>
              </a:rPr>
              <a:t>SET		</a:t>
            </a:r>
            <a:r>
              <a:rPr lang="en-US" i="1" dirty="0">
                <a:solidFill>
                  <a:srgbClr val="000000"/>
                </a:solidFill>
                <a:latin typeface="Courier New" pitchFamily="49" charset="0"/>
              </a:rPr>
              <a:t>column</a:t>
            </a:r>
            <a:r>
              <a:rPr lang="en-US" dirty="0">
                <a:solidFill>
                  <a:srgbClr val="000000"/>
                </a:solidFill>
                <a:latin typeface="Courier New" pitchFamily="49" charset="0"/>
              </a:rPr>
              <a:t> = </a:t>
            </a:r>
            <a:r>
              <a:rPr lang="en-US" i="1" dirty="0">
                <a:solidFill>
                  <a:srgbClr val="000000"/>
                </a:solidFill>
                <a:latin typeface="Courier New" pitchFamily="49" charset="0"/>
              </a:rPr>
              <a:t>value</a:t>
            </a:r>
            <a:r>
              <a:rPr lang="en-US" dirty="0">
                <a:solidFill>
                  <a:srgbClr val="000000"/>
                </a:solidFill>
                <a:latin typeface="Courier New" pitchFamily="49" charset="0"/>
              </a:rPr>
              <a:t> [, </a:t>
            </a:r>
            <a:r>
              <a:rPr lang="en-US" i="1" dirty="0">
                <a:solidFill>
                  <a:srgbClr val="000000"/>
                </a:solidFill>
                <a:latin typeface="Courier New" pitchFamily="49" charset="0"/>
              </a:rPr>
              <a:t>column </a:t>
            </a:r>
            <a:r>
              <a:rPr lang="en-US" dirty="0">
                <a:solidFill>
                  <a:srgbClr val="000000"/>
                </a:solidFill>
                <a:latin typeface="Courier New" pitchFamily="49" charset="0"/>
              </a:rPr>
              <a:t>= </a:t>
            </a:r>
            <a:r>
              <a:rPr lang="en-US" i="1" dirty="0">
                <a:solidFill>
                  <a:srgbClr val="000000"/>
                </a:solidFill>
                <a:latin typeface="Courier New" pitchFamily="49" charset="0"/>
              </a:rPr>
              <a:t>value, ...</a:t>
            </a:r>
            <a:r>
              <a:rPr lang="en-US" dirty="0">
                <a:solidFill>
                  <a:srgbClr val="000000"/>
                </a:solidFill>
                <a:latin typeface="Courier New" pitchFamily="49" charset="0"/>
              </a:rPr>
              <a:t>]</a:t>
            </a:r>
          </a:p>
          <a:p>
            <a:pPr>
              <a:tabLst>
                <a:tab pos="1200150" algn="l"/>
              </a:tabLst>
              <a:defRPr/>
            </a:pPr>
            <a:r>
              <a:rPr lang="en-US" dirty="0">
                <a:solidFill>
                  <a:srgbClr val="000000"/>
                </a:solidFill>
                <a:latin typeface="Courier New" pitchFamily="49" charset="0"/>
              </a:rPr>
              <a:t>[WHERE 		</a:t>
            </a:r>
            <a:r>
              <a:rPr lang="en-US" i="1" dirty="0">
                <a:solidFill>
                  <a:srgbClr val="000000"/>
                </a:solidFill>
                <a:latin typeface="Courier New" pitchFamily="49" charset="0"/>
              </a:rPr>
              <a:t>condition</a:t>
            </a:r>
            <a:r>
              <a:rPr lang="en-US" dirty="0">
                <a:solidFill>
                  <a:srgbClr val="000000"/>
                </a:solidFill>
                <a:latin typeface="Courier New" pitchFamily="49" charset="0"/>
              </a:rPr>
              <a:t>];</a:t>
            </a:r>
          </a:p>
        </p:txBody>
      </p:sp>
    </p:spTree>
    <p:extLst>
      <p:ext uri="{BB962C8B-B14F-4D97-AF65-F5344CB8AC3E}">
        <p14:creationId xmlns:p14="http://schemas.microsoft.com/office/powerpoint/2010/main" val="2675294638"/>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blackWhite">
          <a:xfrm>
            <a:off x="2546350" y="2410086"/>
            <a:ext cx="7778894" cy="1403784"/>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US">
              <a:latin typeface="Arial" charset="0"/>
            </a:endParaRPr>
          </a:p>
        </p:txBody>
      </p:sp>
      <p:sp>
        <p:nvSpPr>
          <p:cNvPr id="31751" name="Rectangle 7"/>
          <p:cNvSpPr>
            <a:spLocks noChangeArrowheads="1"/>
          </p:cNvSpPr>
          <p:nvPr/>
        </p:nvSpPr>
        <p:spPr bwMode="blackWhite">
          <a:xfrm>
            <a:off x="2671041" y="2557940"/>
            <a:ext cx="7529512" cy="110807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sz="2000" dirty="0">
                <a:solidFill>
                  <a:srgbClr val="000000"/>
                </a:solidFill>
                <a:latin typeface="Courier New" pitchFamily="49" charset="0"/>
              </a:rPr>
              <a:t>UPDATE employees</a:t>
            </a:r>
          </a:p>
          <a:p>
            <a:pPr>
              <a:tabLst>
                <a:tab pos="1200150" algn="l"/>
              </a:tabLst>
              <a:defRPr/>
            </a:pPr>
            <a:r>
              <a:rPr lang="en-US" sz="2000" dirty="0">
                <a:solidFill>
                  <a:srgbClr val="000000"/>
                </a:solidFill>
                <a:latin typeface="Courier New" pitchFamily="49" charset="0"/>
              </a:rPr>
              <a:t>SET    </a:t>
            </a:r>
            <a:r>
              <a:rPr lang="en-US" sz="2000" dirty="0" err="1">
                <a:solidFill>
                  <a:srgbClr val="000000"/>
                </a:solidFill>
                <a:latin typeface="Courier New" pitchFamily="49" charset="0"/>
              </a:rPr>
              <a:t>department_id</a:t>
            </a:r>
            <a:r>
              <a:rPr lang="en-US" sz="2000" dirty="0">
                <a:solidFill>
                  <a:srgbClr val="000000"/>
                </a:solidFill>
                <a:latin typeface="Courier New" pitchFamily="49" charset="0"/>
              </a:rPr>
              <a:t> = 70</a:t>
            </a:r>
          </a:p>
          <a:p>
            <a:pPr>
              <a:tabLst>
                <a:tab pos="1200150" algn="l"/>
              </a:tabLst>
              <a:defRPr/>
            </a:pPr>
            <a:r>
              <a:rPr lang="en-US" sz="2000" dirty="0">
                <a:solidFill>
                  <a:srgbClr val="000000"/>
                </a:solidFill>
                <a:latin typeface="Courier New" pitchFamily="49" charset="0"/>
              </a:rPr>
              <a:t>WHERE  </a:t>
            </a:r>
            <a:r>
              <a:rPr lang="en-US" sz="2000" dirty="0" err="1">
                <a:solidFill>
                  <a:srgbClr val="000000"/>
                </a:solidFill>
                <a:latin typeface="Courier New" pitchFamily="49" charset="0"/>
              </a:rPr>
              <a:t>employee_id</a:t>
            </a:r>
            <a:r>
              <a:rPr lang="en-US" sz="2000" dirty="0">
                <a:solidFill>
                  <a:srgbClr val="000000"/>
                </a:solidFill>
                <a:latin typeface="Courier New" pitchFamily="49" charset="0"/>
              </a:rPr>
              <a:t> = 113;</a:t>
            </a:r>
            <a:endParaRPr lang="en-US" sz="2000" dirty="0">
              <a:solidFill>
                <a:srgbClr val="FF3300"/>
              </a:solidFill>
              <a:effectLst>
                <a:outerShdw blurRad="38100" dist="38100" dir="2700000" algn="tl">
                  <a:srgbClr val="FFFFFF"/>
                </a:outerShdw>
              </a:effectLst>
              <a:latin typeface="Courier New" pitchFamily="49" charset="0"/>
            </a:endParaRPr>
          </a:p>
          <a:p>
            <a:pPr>
              <a:tabLst>
                <a:tab pos="1200150" algn="l"/>
              </a:tabLst>
              <a:defRPr/>
            </a:pPr>
            <a:r>
              <a:rPr lang="en-US" sz="2000" dirty="0">
                <a:solidFill>
                  <a:srgbClr val="FF3300"/>
                </a:solidFill>
                <a:effectLst>
                  <a:outerShdw blurRad="38100" dist="38100" dir="2700000" algn="tl">
                    <a:srgbClr val="FFFFFF"/>
                  </a:outerShdw>
                </a:effectLst>
                <a:latin typeface="Courier New" pitchFamily="49" charset="0"/>
              </a:rPr>
              <a:t>1 row updated.</a:t>
            </a:r>
          </a:p>
        </p:txBody>
      </p:sp>
      <p:sp>
        <p:nvSpPr>
          <p:cNvPr id="24580" name="Rectangle 4"/>
          <p:cNvSpPr>
            <a:spLocks noGrp="1" noChangeArrowheads="1"/>
          </p:cNvSpPr>
          <p:nvPr>
            <p:ph type="title"/>
          </p:nvPr>
        </p:nvSpPr>
        <p:spPr>
          <a:xfrm>
            <a:off x="1393394" y="870399"/>
            <a:ext cx="7316787" cy="682341"/>
          </a:xfrm>
        </p:spPr>
        <p:txBody>
          <a:bodyPr>
            <a:normAutofit/>
          </a:bodyPr>
          <a:lstStyle/>
          <a:p>
            <a:r>
              <a:rPr lang="en-US" dirty="0"/>
              <a:t>Updating Rows in a Table</a:t>
            </a:r>
          </a:p>
        </p:txBody>
      </p:sp>
      <p:sp>
        <p:nvSpPr>
          <p:cNvPr id="31746" name="Rectangle 2"/>
          <p:cNvSpPr>
            <a:spLocks noGrp="1" noChangeArrowheads="1"/>
          </p:cNvSpPr>
          <p:nvPr>
            <p:ph idx="1"/>
          </p:nvPr>
        </p:nvSpPr>
        <p:spPr>
          <a:xfrm>
            <a:off x="1661607" y="1886093"/>
            <a:ext cx="9268835" cy="3054350"/>
          </a:xfrm>
        </p:spPr>
        <p:txBody>
          <a:bodyPr>
            <a:noAutofit/>
          </a:bodyPr>
          <a:lstStyle/>
          <a:p>
            <a:pPr>
              <a:defRPr/>
            </a:pPr>
            <a:r>
              <a:rPr lang="en-US" sz="2400" dirty="0"/>
              <a:t>Specific row or rows are modified if you specify the </a:t>
            </a:r>
            <a:r>
              <a:rPr lang="en-US" sz="2400" dirty="0">
                <a:latin typeface="Courier New" pitchFamily="49" charset="0"/>
              </a:rPr>
              <a:t>WHERE</a:t>
            </a:r>
            <a:r>
              <a:rPr lang="en-US" sz="2400" dirty="0"/>
              <a:t> clause.</a:t>
            </a:r>
          </a:p>
          <a:p>
            <a:pPr>
              <a:buFont typeface="Arial" pitchFamily="34" charset="0"/>
              <a:buNone/>
              <a:defRPr/>
            </a:pPr>
            <a:endParaRPr lang="en-US" sz="2400" dirty="0"/>
          </a:p>
          <a:p>
            <a:pPr>
              <a:buFont typeface="Arial" pitchFamily="34" charset="0"/>
              <a:buNone/>
              <a:defRPr/>
            </a:pPr>
            <a:endParaRPr lang="en-US" sz="2400" dirty="0"/>
          </a:p>
          <a:p>
            <a:pPr>
              <a:buFont typeface="Arial" pitchFamily="34" charset="0"/>
              <a:buNone/>
              <a:defRPr/>
            </a:pPr>
            <a:endParaRPr lang="en-US" sz="2400" dirty="0"/>
          </a:p>
          <a:p>
            <a:pPr>
              <a:buFont typeface="Arial" pitchFamily="34" charset="0"/>
              <a:buNone/>
              <a:defRPr/>
            </a:pPr>
            <a:endParaRPr lang="en-US" sz="2400" dirty="0"/>
          </a:p>
          <a:p>
            <a:pPr>
              <a:defRPr/>
            </a:pPr>
            <a:r>
              <a:rPr lang="en-US" sz="2400" dirty="0"/>
              <a:t>All rows in the table are modified if you omit the </a:t>
            </a:r>
            <a:r>
              <a:rPr lang="en-US" sz="2400" dirty="0">
                <a:latin typeface="Courier New" pitchFamily="49" charset="0"/>
              </a:rPr>
              <a:t>WHERE</a:t>
            </a:r>
            <a:r>
              <a:rPr lang="en-US" sz="2400" dirty="0"/>
              <a:t> clause.</a:t>
            </a: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fld id="{52FA05C1-5163-4BDA-884B-D7CD603D140C}" type="slidenum">
              <a:rPr lang="en-US">
                <a:solidFill>
                  <a:srgbClr val="FFFFFF"/>
                </a:solidFill>
                <a:latin typeface="Tw Cen MT" panose="020B0602020104020603" pitchFamily="34" charset="0"/>
              </a:rPr>
              <a:pPr eaLnBrk="1" hangingPunct="1">
                <a:lnSpc>
                  <a:spcPct val="80000"/>
                </a:lnSpc>
              </a:pPr>
              <a:t>16</a:t>
            </a:fld>
            <a:endParaRPr lang="en-US">
              <a:solidFill>
                <a:srgbClr val="FFFFFF"/>
              </a:solidFill>
              <a:latin typeface="Tw Cen MT" panose="020B0602020104020603" pitchFamily="34" charset="0"/>
            </a:endParaRPr>
          </a:p>
        </p:txBody>
      </p:sp>
      <p:sp>
        <p:nvSpPr>
          <p:cNvPr id="24582" name="Rectangle 5"/>
          <p:cNvSpPr>
            <a:spLocks noChangeArrowheads="1"/>
          </p:cNvSpPr>
          <p:nvPr/>
        </p:nvSpPr>
        <p:spPr bwMode="ltGray">
          <a:xfrm>
            <a:off x="2671042" y="2813701"/>
            <a:ext cx="4117686" cy="289717"/>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1750" name="Rectangle 6"/>
          <p:cNvSpPr>
            <a:spLocks noChangeArrowheads="1"/>
          </p:cNvSpPr>
          <p:nvPr/>
        </p:nvSpPr>
        <p:spPr bwMode="blackWhite">
          <a:xfrm>
            <a:off x="2546350" y="5196204"/>
            <a:ext cx="7778894" cy="1203231"/>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2000" dirty="0">
                <a:solidFill>
                  <a:srgbClr val="000000"/>
                </a:solidFill>
                <a:latin typeface="Courier New" pitchFamily="49" charset="0"/>
              </a:rPr>
              <a:t>UPDATE 	</a:t>
            </a:r>
            <a:r>
              <a:rPr lang="en-US" sz="2000" dirty="0" err="1">
                <a:solidFill>
                  <a:srgbClr val="000000"/>
                </a:solidFill>
                <a:latin typeface="Courier New" pitchFamily="49" charset="0"/>
              </a:rPr>
              <a:t>copy_emp</a:t>
            </a:r>
            <a:endParaRPr lang="en-US" sz="2000" dirty="0">
              <a:solidFill>
                <a:srgbClr val="000000"/>
              </a:solidFill>
              <a:latin typeface="Courier New" pitchFamily="49" charset="0"/>
            </a:endParaRPr>
          </a:p>
          <a:p>
            <a:pPr>
              <a:tabLst>
                <a:tab pos="1200150" algn="l"/>
              </a:tabLst>
              <a:defRPr/>
            </a:pPr>
            <a:r>
              <a:rPr lang="en-US" sz="2000" dirty="0">
                <a:solidFill>
                  <a:srgbClr val="000000"/>
                </a:solidFill>
                <a:latin typeface="Courier New" pitchFamily="49" charset="0"/>
              </a:rPr>
              <a:t>SET    	</a:t>
            </a:r>
            <a:r>
              <a:rPr lang="en-US" sz="2000" dirty="0" err="1">
                <a:solidFill>
                  <a:srgbClr val="000000"/>
                </a:solidFill>
                <a:latin typeface="Courier New" pitchFamily="49" charset="0"/>
              </a:rPr>
              <a:t>department_id</a:t>
            </a:r>
            <a:r>
              <a:rPr lang="en-US" sz="2000" dirty="0">
                <a:solidFill>
                  <a:srgbClr val="000000"/>
                </a:solidFill>
                <a:latin typeface="Courier New" pitchFamily="49" charset="0"/>
              </a:rPr>
              <a:t> = 110;</a:t>
            </a:r>
          </a:p>
          <a:p>
            <a:pPr>
              <a:tabLst>
                <a:tab pos="1200150" algn="l"/>
              </a:tabLst>
              <a:defRPr/>
            </a:pPr>
            <a:r>
              <a:rPr lang="en-US" sz="2000" dirty="0">
                <a:solidFill>
                  <a:srgbClr val="FF3300"/>
                </a:solidFill>
                <a:effectLst>
                  <a:outerShdw blurRad="38100" dist="38100" dir="2700000" algn="tl">
                    <a:srgbClr val="000000"/>
                  </a:outerShdw>
                </a:effectLst>
                <a:latin typeface="Courier New" pitchFamily="49" charset="0"/>
              </a:rPr>
              <a:t>22 rows updated.</a:t>
            </a:r>
          </a:p>
        </p:txBody>
      </p:sp>
    </p:spTree>
    <p:extLst>
      <p:ext uri="{BB962C8B-B14F-4D97-AF65-F5344CB8AC3E}">
        <p14:creationId xmlns:p14="http://schemas.microsoft.com/office/powerpoint/2010/main" val="427317892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453184" y="4597724"/>
            <a:ext cx="5843588" cy="31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eaLnBrk="0" hangingPunct="0">
              <a:tabLst>
                <a:tab pos="576263" algn="l"/>
              </a:tabLst>
              <a:defRPr>
                <a:solidFill>
                  <a:schemeClr val="tx1"/>
                </a:solidFill>
                <a:latin typeface="Arial" panose="020B0604020202020204" pitchFamily="34" charset="0"/>
              </a:defRPr>
            </a:lvl1pPr>
            <a:lvl2pPr marL="742950" indent="-285750" defTabSz="346075" eaLnBrk="0" hangingPunct="0">
              <a:tabLst>
                <a:tab pos="576263" algn="l"/>
              </a:tabLst>
              <a:defRPr>
                <a:solidFill>
                  <a:schemeClr val="tx1"/>
                </a:solidFill>
                <a:latin typeface="Arial" panose="020B0604020202020204" pitchFamily="34" charset="0"/>
              </a:defRPr>
            </a:lvl2pPr>
            <a:lvl3pPr marL="1143000" indent="-228600" defTabSz="346075" eaLnBrk="0" hangingPunct="0">
              <a:tabLst>
                <a:tab pos="576263" algn="l"/>
              </a:tabLst>
              <a:defRPr>
                <a:solidFill>
                  <a:schemeClr val="tx1"/>
                </a:solidFill>
                <a:latin typeface="Arial" panose="020B0604020202020204" pitchFamily="34" charset="0"/>
              </a:defRPr>
            </a:lvl3pPr>
            <a:lvl4pPr marL="1600200" indent="-228600" defTabSz="346075" eaLnBrk="0" hangingPunct="0">
              <a:tabLst>
                <a:tab pos="576263" algn="l"/>
              </a:tabLst>
              <a:defRPr>
                <a:solidFill>
                  <a:schemeClr val="tx1"/>
                </a:solidFill>
                <a:latin typeface="Arial" panose="020B0604020202020204" pitchFamily="34" charset="0"/>
              </a:defRPr>
            </a:lvl4pPr>
            <a:lvl5pPr marL="2057400" indent="-228600" defTabSz="346075" eaLnBrk="0" hangingPunct="0">
              <a:tabLst>
                <a:tab pos="576263" algn="l"/>
              </a:tabLst>
              <a:defRPr>
                <a:solidFill>
                  <a:schemeClr val="tx1"/>
                </a:solidFill>
                <a:latin typeface="Arial" panose="020B0604020202020204" pitchFamily="34" charset="0"/>
              </a:defRPr>
            </a:lvl5pPr>
            <a:lvl6pPr marL="25146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6pPr>
            <a:lvl7pPr marL="29718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7pPr>
            <a:lvl8pPr marL="34290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8pPr>
            <a:lvl9pPr marL="38862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9pPr>
          </a:lstStyle>
          <a:p>
            <a:pPr eaLnBrk="1" hangingPunct="1">
              <a:lnSpc>
                <a:spcPct val="65000"/>
              </a:lnSpc>
              <a:spcBef>
                <a:spcPct val="35000"/>
              </a:spcBef>
            </a:pPr>
            <a:r>
              <a:rPr lang="en-US" sz="2200" dirty="0"/>
              <a:t>Delete a row from the </a:t>
            </a:r>
            <a:r>
              <a:rPr lang="en-US" sz="2200" dirty="0">
                <a:latin typeface="Courier New" panose="02070309020205020404" pitchFamily="49" charset="0"/>
              </a:rPr>
              <a:t>DEPARTMENTS</a:t>
            </a:r>
            <a:r>
              <a:rPr lang="en-US" sz="2200" dirty="0"/>
              <a:t> table.</a:t>
            </a:r>
          </a:p>
        </p:txBody>
      </p:sp>
      <p:sp>
        <p:nvSpPr>
          <p:cNvPr id="25603" name="Rectangle 3"/>
          <p:cNvSpPr>
            <a:spLocks noGrp="1" noChangeArrowheads="1"/>
          </p:cNvSpPr>
          <p:nvPr>
            <p:ph type="title"/>
          </p:nvPr>
        </p:nvSpPr>
        <p:spPr>
          <a:xfrm>
            <a:off x="1416339" y="613904"/>
            <a:ext cx="8153400" cy="990600"/>
          </a:xfrm>
        </p:spPr>
        <p:txBody>
          <a:bodyPr/>
          <a:lstStyle/>
          <a:p>
            <a:r>
              <a:rPr lang="en-US" dirty="0"/>
              <a:t>Removing a Row from a Table </a:t>
            </a: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fld id="{1C41FAAC-4CB1-4A2C-94F0-22A5F49F8D36}" type="slidenum">
              <a:rPr lang="en-US">
                <a:solidFill>
                  <a:srgbClr val="FFFFFF"/>
                </a:solidFill>
                <a:latin typeface="Tw Cen MT" panose="020B0602020104020603" pitchFamily="34" charset="0"/>
              </a:rPr>
              <a:pPr eaLnBrk="1" hangingPunct="1">
                <a:lnSpc>
                  <a:spcPct val="80000"/>
                </a:lnSpc>
              </a:pPr>
              <a:t>17</a:t>
            </a:fld>
            <a:endParaRPr lang="en-US">
              <a:solidFill>
                <a:srgbClr val="FFFFFF"/>
              </a:solidFill>
              <a:latin typeface="Tw Cen MT" panose="020B0602020104020603" pitchFamily="34" charset="0"/>
            </a:endParaRPr>
          </a:p>
        </p:txBody>
      </p:sp>
      <p:sp>
        <p:nvSpPr>
          <p:cNvPr id="25604" name="Rectangle 4"/>
          <p:cNvSpPr>
            <a:spLocks noChangeArrowheads="1"/>
          </p:cNvSpPr>
          <p:nvPr/>
        </p:nvSpPr>
        <p:spPr bwMode="auto">
          <a:xfrm>
            <a:off x="2374755" y="1925278"/>
            <a:ext cx="2125582" cy="43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200" dirty="0">
                <a:latin typeface="Courier New" panose="02070309020205020404" pitchFamily="49" charset="0"/>
              </a:rPr>
              <a:t>DEPARTMENTS</a:t>
            </a:r>
            <a:r>
              <a:rPr lang="en-US" sz="2000" dirty="0"/>
              <a:t> </a:t>
            </a:r>
          </a:p>
        </p:txBody>
      </p:sp>
      <p:pic>
        <p:nvPicPr>
          <p:cNvPr id="25605"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755" y="2447865"/>
            <a:ext cx="8543983" cy="1874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5606"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4754" y="5034129"/>
            <a:ext cx="8543983" cy="1590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5607" name="Rectangle 6"/>
          <p:cNvSpPr>
            <a:spLocks noChangeArrowheads="1"/>
          </p:cNvSpPr>
          <p:nvPr/>
        </p:nvSpPr>
        <p:spPr bwMode="ltGray">
          <a:xfrm>
            <a:off x="3131272" y="3548229"/>
            <a:ext cx="7787466" cy="23706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1433082266"/>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93031" y="635988"/>
            <a:ext cx="8153400" cy="990600"/>
          </a:xfrm>
        </p:spPr>
        <p:txBody>
          <a:bodyPr/>
          <a:lstStyle/>
          <a:p>
            <a:r>
              <a:rPr lang="en-US" dirty="0"/>
              <a:t>The </a:t>
            </a:r>
            <a:r>
              <a:rPr lang="en-US" dirty="0">
                <a:latin typeface="Courier New" panose="02070309020205020404" pitchFamily="49" charset="0"/>
              </a:rPr>
              <a:t>DELETE</a:t>
            </a:r>
            <a:r>
              <a:rPr lang="en-US" dirty="0"/>
              <a:t> Statement</a:t>
            </a:r>
          </a:p>
        </p:txBody>
      </p:sp>
      <p:sp>
        <p:nvSpPr>
          <p:cNvPr id="41987" name="Rectangle 3"/>
          <p:cNvSpPr>
            <a:spLocks noGrp="1" noChangeArrowheads="1"/>
          </p:cNvSpPr>
          <p:nvPr>
            <p:ph idx="1"/>
          </p:nvPr>
        </p:nvSpPr>
        <p:spPr>
          <a:xfrm>
            <a:off x="1393031" y="2472379"/>
            <a:ext cx="9640887" cy="1005113"/>
          </a:xfrm>
        </p:spPr>
        <p:txBody>
          <a:bodyPr>
            <a:normAutofit/>
          </a:bodyPr>
          <a:lstStyle/>
          <a:p>
            <a:pPr>
              <a:lnSpc>
                <a:spcPct val="65000"/>
              </a:lnSpc>
              <a:buFont typeface="Arial" pitchFamily="34" charset="0"/>
              <a:buNone/>
              <a:defRPr/>
            </a:pPr>
            <a:r>
              <a:rPr lang="en-US" sz="2800" dirty="0"/>
              <a:t>You can remove existing rows from a table by using the </a:t>
            </a:r>
            <a:r>
              <a:rPr lang="en-US" sz="2800" dirty="0">
                <a:latin typeface="Courier New" pitchFamily="49" charset="0"/>
              </a:rPr>
              <a:t>DELETE</a:t>
            </a:r>
            <a:r>
              <a:rPr lang="en-US" sz="2800" dirty="0"/>
              <a:t> statement.</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fld id="{B12BD222-24C0-404E-A300-5A868C929472}" type="slidenum">
              <a:rPr lang="en-US">
                <a:solidFill>
                  <a:srgbClr val="FFFFFF"/>
                </a:solidFill>
                <a:latin typeface="Tw Cen MT" panose="020B0602020104020603" pitchFamily="34" charset="0"/>
              </a:rPr>
              <a:pPr eaLnBrk="1" hangingPunct="1">
                <a:lnSpc>
                  <a:spcPct val="80000"/>
                </a:lnSpc>
              </a:pPr>
              <a:t>18</a:t>
            </a:fld>
            <a:endParaRPr lang="en-US">
              <a:solidFill>
                <a:srgbClr val="FFFFFF"/>
              </a:solidFill>
              <a:latin typeface="Tw Cen MT" panose="020B0602020104020603" pitchFamily="34" charset="0"/>
            </a:endParaRPr>
          </a:p>
        </p:txBody>
      </p:sp>
      <p:sp>
        <p:nvSpPr>
          <p:cNvPr id="27652" name="Rectangle 4"/>
          <p:cNvSpPr>
            <a:spLocks noChangeArrowheads="1"/>
          </p:cNvSpPr>
          <p:nvPr/>
        </p:nvSpPr>
        <p:spPr bwMode="blackWhite">
          <a:xfrm>
            <a:off x="2398713" y="3816846"/>
            <a:ext cx="7975023" cy="142017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3324225" algn="l"/>
                <a:tab pos="4579938" algn="l"/>
              </a:tabLst>
              <a:defRPr/>
            </a:pPr>
            <a:r>
              <a:rPr lang="en-US">
                <a:solidFill>
                  <a:srgbClr val="000000"/>
                </a:solidFill>
                <a:latin typeface="Courier New" pitchFamily="49" charset="0"/>
              </a:rPr>
              <a:t>DELETE [FROM]	  </a:t>
            </a:r>
            <a:r>
              <a:rPr lang="en-US" i="1">
                <a:solidFill>
                  <a:srgbClr val="000000"/>
                </a:solidFill>
                <a:latin typeface="Courier New" pitchFamily="49" charset="0"/>
              </a:rPr>
              <a:t>table</a:t>
            </a:r>
            <a:endParaRPr lang="en-US">
              <a:solidFill>
                <a:srgbClr val="000000"/>
              </a:solidFill>
              <a:latin typeface="Courier New" pitchFamily="49" charset="0"/>
            </a:endParaRPr>
          </a:p>
          <a:p>
            <a:pPr>
              <a:tabLst>
                <a:tab pos="688975" algn="l"/>
                <a:tab pos="1824038" algn="l"/>
                <a:tab pos="3324225" algn="l"/>
                <a:tab pos="4579938" algn="l"/>
              </a:tabLst>
              <a:defRPr/>
            </a:pPr>
            <a:r>
              <a:rPr lang="en-US">
                <a:solidFill>
                  <a:srgbClr val="000000"/>
                </a:solidFill>
                <a:latin typeface="Courier New" pitchFamily="49" charset="0"/>
              </a:rPr>
              <a:t>[WHERE	  </a:t>
            </a:r>
            <a:r>
              <a:rPr lang="en-US" i="1">
                <a:solidFill>
                  <a:srgbClr val="000000"/>
                </a:solidFill>
                <a:latin typeface="Courier New" pitchFamily="49" charset="0"/>
              </a:rPr>
              <a:t>condition</a:t>
            </a:r>
            <a:r>
              <a:rPr lang="en-US">
                <a:solidFill>
                  <a:srgbClr val="000000"/>
                </a:solidFill>
                <a:latin typeface="Courier New" pitchFamily="49" charset="0"/>
              </a:rPr>
              <a:t>];</a:t>
            </a:r>
          </a:p>
        </p:txBody>
      </p:sp>
    </p:spTree>
    <p:extLst>
      <p:ext uri="{BB962C8B-B14F-4D97-AF65-F5344CB8AC3E}">
        <p14:creationId xmlns:p14="http://schemas.microsoft.com/office/powerpoint/2010/main" val="657631040"/>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a:xfrm>
            <a:off x="1616270" y="579209"/>
            <a:ext cx="8153400" cy="990600"/>
          </a:xfrm>
        </p:spPr>
        <p:txBody>
          <a:bodyPr/>
          <a:lstStyle/>
          <a:p>
            <a:r>
              <a:rPr lang="en-US" dirty="0"/>
              <a:t>Deleting Rows from a Table</a:t>
            </a:r>
          </a:p>
        </p:txBody>
      </p:sp>
      <p:sp>
        <p:nvSpPr>
          <p:cNvPr id="44034" name="Rectangle 2"/>
          <p:cNvSpPr>
            <a:spLocks noGrp="1" noChangeArrowheads="1"/>
          </p:cNvSpPr>
          <p:nvPr>
            <p:ph idx="1"/>
          </p:nvPr>
        </p:nvSpPr>
        <p:spPr>
          <a:xfrm>
            <a:off x="1776845" y="1920418"/>
            <a:ext cx="9320645" cy="4130675"/>
          </a:xfrm>
        </p:spPr>
        <p:txBody>
          <a:bodyPr>
            <a:normAutofit/>
          </a:bodyPr>
          <a:lstStyle/>
          <a:p>
            <a:pPr>
              <a:defRPr/>
            </a:pPr>
            <a:r>
              <a:rPr lang="en-US" sz="2400" dirty="0"/>
              <a:t>Specific rows are deleted if you specify the </a:t>
            </a:r>
            <a:r>
              <a:rPr lang="en-US" sz="2400" dirty="0">
                <a:latin typeface="Courier New" pitchFamily="49" charset="0"/>
              </a:rPr>
              <a:t>WHERE</a:t>
            </a:r>
            <a:r>
              <a:rPr lang="en-US" sz="2400" dirty="0"/>
              <a:t> clause.</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dirty="0"/>
          </a:p>
          <a:p>
            <a:pPr>
              <a:defRPr/>
            </a:pPr>
            <a:r>
              <a:rPr lang="en-US" sz="2400" dirty="0"/>
              <a:t>All rows in the table are deleted if you omit the </a:t>
            </a:r>
            <a:r>
              <a:rPr lang="en-US" sz="2400" dirty="0">
                <a:latin typeface="Courier New" pitchFamily="49" charset="0"/>
              </a:rPr>
              <a:t>WHERE</a:t>
            </a:r>
            <a:r>
              <a:rPr lang="en-US" sz="2400" dirty="0"/>
              <a:t> clause.</a:t>
            </a:r>
          </a:p>
          <a:p>
            <a:pPr>
              <a:defRPr/>
            </a:pPr>
            <a:endParaRPr lang="en-US" sz="2400" dirty="0"/>
          </a:p>
          <a:p>
            <a:pPr marL="0" indent="0">
              <a:buNone/>
              <a:defRPr/>
            </a:pPr>
            <a:endParaRPr lang="en-US" sz="24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fld id="{4ECE69F1-2011-4076-B451-BDF8584710AD}" type="slidenum">
              <a:rPr lang="en-US">
                <a:solidFill>
                  <a:srgbClr val="FFFFFF"/>
                </a:solidFill>
                <a:latin typeface="Tw Cen MT" panose="020B0602020104020603" pitchFamily="34" charset="0"/>
              </a:rPr>
              <a:pPr eaLnBrk="1" hangingPunct="1">
                <a:lnSpc>
                  <a:spcPct val="80000"/>
                </a:lnSpc>
              </a:pPr>
              <a:t>19</a:t>
            </a:fld>
            <a:endParaRPr lang="en-US">
              <a:solidFill>
                <a:srgbClr val="FFFFFF"/>
              </a:solidFill>
              <a:latin typeface="Tw Cen MT" panose="020B0602020104020603" pitchFamily="34" charset="0"/>
            </a:endParaRPr>
          </a:p>
        </p:txBody>
      </p:sp>
      <p:sp>
        <p:nvSpPr>
          <p:cNvPr id="44036" name="Rectangle 4"/>
          <p:cNvSpPr>
            <a:spLocks noChangeArrowheads="1"/>
          </p:cNvSpPr>
          <p:nvPr/>
        </p:nvSpPr>
        <p:spPr bwMode="blackWhite">
          <a:xfrm>
            <a:off x="2606675" y="2773685"/>
            <a:ext cx="7465580" cy="1326579"/>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4579938" algn="l"/>
              </a:tabLst>
              <a:defRPr/>
            </a:pPr>
            <a:r>
              <a:rPr lang="en-US" dirty="0">
                <a:solidFill>
                  <a:srgbClr val="000000"/>
                </a:solidFill>
                <a:latin typeface="Courier New" pitchFamily="49" charset="0"/>
              </a:rPr>
              <a:t> DELETE FROM departments</a:t>
            </a:r>
          </a:p>
          <a:p>
            <a:pPr>
              <a:tabLst>
                <a:tab pos="688975" algn="l"/>
                <a:tab pos="1824038" algn="l"/>
                <a:tab pos="2735263" algn="l"/>
                <a:tab pos="4579938" algn="l"/>
              </a:tabLst>
              <a:defRPr/>
            </a:pPr>
            <a:r>
              <a:rPr lang="en-US" dirty="0">
                <a:solidFill>
                  <a:srgbClr val="000000"/>
                </a:solidFill>
                <a:latin typeface="Courier New" pitchFamily="49" charset="0"/>
              </a:rPr>
              <a:t> WHERE  </a:t>
            </a:r>
            <a:r>
              <a:rPr lang="en-US" dirty="0" err="1">
                <a:solidFill>
                  <a:srgbClr val="000000"/>
                </a:solidFill>
                <a:latin typeface="Courier New" pitchFamily="49" charset="0"/>
              </a:rPr>
              <a:t>department_name</a:t>
            </a:r>
            <a:r>
              <a:rPr lang="en-US" dirty="0">
                <a:solidFill>
                  <a:srgbClr val="000000"/>
                </a:solidFill>
                <a:latin typeface="Courier New" pitchFamily="49" charset="0"/>
              </a:rPr>
              <a:t> = 'Finance';</a:t>
            </a:r>
            <a:endParaRPr lang="en-US" dirty="0">
              <a:solidFill>
                <a:srgbClr val="FF3300"/>
              </a:solidFill>
              <a:effectLst>
                <a:outerShdw blurRad="38100" dist="38100" dir="2700000" algn="tl">
                  <a:srgbClr val="000000"/>
                </a:outerShdw>
              </a:effectLst>
              <a:latin typeface="Courier New" pitchFamily="49" charset="0"/>
            </a:endParaRPr>
          </a:p>
          <a:p>
            <a:pPr>
              <a:tabLst>
                <a:tab pos="688975" algn="l"/>
                <a:tab pos="1824038" algn="l"/>
                <a:tab pos="2735263" algn="l"/>
                <a:tab pos="4579938" algn="l"/>
              </a:tabLst>
              <a:defRPr/>
            </a:pPr>
            <a:r>
              <a:rPr lang="en-US" dirty="0">
                <a:solidFill>
                  <a:srgbClr val="FF3300"/>
                </a:solidFill>
                <a:effectLst>
                  <a:outerShdw blurRad="38100" dist="38100" dir="2700000" algn="tl">
                    <a:srgbClr val="000000"/>
                  </a:outerShdw>
                </a:effectLst>
                <a:latin typeface="Courier New" pitchFamily="49" charset="0"/>
              </a:rPr>
              <a:t>1 row deleted.</a:t>
            </a:r>
          </a:p>
        </p:txBody>
      </p:sp>
      <p:sp>
        <p:nvSpPr>
          <p:cNvPr id="44037" name="Rectangle 5"/>
          <p:cNvSpPr>
            <a:spLocks noChangeArrowheads="1"/>
          </p:cNvSpPr>
          <p:nvPr/>
        </p:nvSpPr>
        <p:spPr bwMode="blackWhite">
          <a:xfrm>
            <a:off x="3122036" y="4801482"/>
            <a:ext cx="5343091" cy="1139414"/>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4579938" algn="l"/>
              </a:tabLst>
              <a:defRPr/>
            </a:pPr>
            <a:r>
              <a:rPr lang="en-US" dirty="0">
                <a:solidFill>
                  <a:srgbClr val="000000"/>
                </a:solidFill>
                <a:latin typeface="Courier New" pitchFamily="49" charset="0"/>
              </a:rPr>
              <a:t>DELETE FROM  </a:t>
            </a:r>
            <a:r>
              <a:rPr lang="en-US" dirty="0" err="1">
                <a:solidFill>
                  <a:srgbClr val="000000"/>
                </a:solidFill>
                <a:latin typeface="Courier New" pitchFamily="49" charset="0"/>
              </a:rPr>
              <a:t>copy_emp</a:t>
            </a:r>
            <a:r>
              <a:rPr lang="en-US" dirty="0">
                <a:solidFill>
                  <a:srgbClr val="000000"/>
                </a:solidFill>
                <a:latin typeface="Courier New" pitchFamily="49" charset="0"/>
              </a:rPr>
              <a:t>;</a:t>
            </a:r>
          </a:p>
          <a:p>
            <a:pPr>
              <a:tabLst>
                <a:tab pos="688975" algn="l"/>
                <a:tab pos="1824038" algn="l"/>
                <a:tab pos="2735263" algn="l"/>
                <a:tab pos="4579938" algn="l"/>
              </a:tabLst>
              <a:defRPr/>
            </a:pPr>
            <a:r>
              <a:rPr lang="en-US" dirty="0">
                <a:solidFill>
                  <a:srgbClr val="FF3300"/>
                </a:solidFill>
                <a:effectLst>
                  <a:outerShdw blurRad="38100" dist="38100" dir="2700000" algn="tl">
                    <a:srgbClr val="000000"/>
                  </a:outerShdw>
                </a:effectLst>
                <a:latin typeface="Courier New" pitchFamily="49" charset="0"/>
              </a:rPr>
              <a:t>22 rows deleted.</a:t>
            </a:r>
          </a:p>
        </p:txBody>
      </p:sp>
    </p:spTree>
    <p:extLst>
      <p:ext uri="{BB962C8B-B14F-4D97-AF65-F5344CB8AC3E}">
        <p14:creationId xmlns:p14="http://schemas.microsoft.com/office/powerpoint/2010/main" val="738919382"/>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470" y="2554697"/>
            <a:ext cx="10058400" cy="1257328"/>
          </a:xfrm>
        </p:spPr>
        <p:txBody>
          <a:bodyPr>
            <a:normAutofit/>
          </a:bodyPr>
          <a:lstStyle/>
          <a:p>
            <a:pPr algn="ctr"/>
            <a:r>
              <a:rPr lang="en-US" sz="4000" dirty="0" err="1"/>
              <a:t>Sql</a:t>
            </a:r>
            <a:r>
              <a:rPr lang="en-US" sz="4000" dirty="0"/>
              <a:t> – insert, update, delete</a:t>
            </a:r>
            <a:endParaRPr lang="en-GB" sz="4000" i="0" dirty="0"/>
          </a:p>
        </p:txBody>
      </p:sp>
      <p:sp>
        <p:nvSpPr>
          <p:cNvPr id="3" name="Text Placeholder 2"/>
          <p:cNvSpPr>
            <a:spLocks noGrp="1"/>
          </p:cNvSpPr>
          <p:nvPr>
            <p:ph type="body" idx="1"/>
          </p:nvPr>
        </p:nvSpPr>
        <p:spPr>
          <a:xfrm>
            <a:off x="566905" y="1245883"/>
            <a:ext cx="11029615" cy="600556"/>
          </a:xfrm>
        </p:spPr>
        <p:txBody>
          <a:bodyPr>
            <a:normAutofit/>
          </a:bodyPr>
          <a:lstStyle/>
          <a:p>
            <a:pPr algn="ctr"/>
            <a:r>
              <a:rPr lang="en-US" sz="2800" dirty="0">
                <a:latin typeface="Arial Rounded MT Bold" panose="020F0704030504030204" pitchFamily="34" charset="0"/>
              </a:rPr>
              <a:t>CSC271 – DATABASE SYSTEMS</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3253309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1" y="0"/>
            <a:ext cx="12192000" cy="686525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491663" y="6604084"/>
            <a:ext cx="2700337" cy="253916"/>
          </a:xfrm>
          <a:prstGeom prst="rect">
            <a:avLst/>
          </a:prstGeom>
        </p:spPr>
        <p:txBody>
          <a:bodyPr wrap="square">
            <a:spAutoFit/>
          </a:bodyPr>
          <a:lstStyle/>
          <a:p>
            <a:pPr algn="just"/>
            <a:r>
              <a:rPr lang="en-GB" sz="1050" dirty="0"/>
              <a:t>http://www.thomasformo.com/category/qa/</a:t>
            </a:r>
          </a:p>
        </p:txBody>
      </p:sp>
    </p:spTree>
    <p:extLst>
      <p:ext uri="{BB962C8B-B14F-4D97-AF65-F5344CB8AC3E}">
        <p14:creationId xmlns:p14="http://schemas.microsoft.com/office/powerpoint/2010/main" val="164042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444" y="1657561"/>
            <a:ext cx="11029615" cy="1497507"/>
          </a:xfrm>
        </p:spPr>
        <p:txBody>
          <a:bodyPr/>
          <a:lstStyle/>
          <a:p>
            <a:pPr algn="ctr"/>
            <a:r>
              <a:rPr lang="en-US" dirty="0" smtClean="0"/>
              <a:t>Previous Lecture</a:t>
            </a:r>
            <a:endParaRPr lang="en-GB" dirty="0"/>
          </a:p>
        </p:txBody>
      </p:sp>
    </p:spTree>
    <p:extLst>
      <p:ext uri="{BB962C8B-B14F-4D97-AF65-F5344CB8AC3E}">
        <p14:creationId xmlns:p14="http://schemas.microsoft.com/office/powerpoint/2010/main" val="1604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a:latin typeface="Arial Rounded MT Bold" panose="020F0704030504030204" pitchFamily="34" charset="0"/>
              </a:rPr>
              <a:t>Today’s Lecture</a:t>
            </a:r>
            <a:endParaRPr lang="en-GB" sz="2800" dirty="0">
              <a:latin typeface="Arial Rounded MT Bold" panose="020F0704030504030204" pitchFamily="34" charset="0"/>
            </a:endParaRPr>
          </a:p>
        </p:txBody>
      </p:sp>
      <p:sp>
        <p:nvSpPr>
          <p:cNvPr id="3" name="Rectangle 2"/>
          <p:cNvSpPr/>
          <p:nvPr/>
        </p:nvSpPr>
        <p:spPr>
          <a:xfrm>
            <a:off x="1619250" y="2418874"/>
            <a:ext cx="8629840" cy="2000548"/>
          </a:xfrm>
          <a:prstGeom prst="rect">
            <a:avLst/>
          </a:prstGeom>
        </p:spPr>
        <p:txBody>
          <a:bodyPr wrap="square">
            <a:spAutoFit/>
          </a:bodyPr>
          <a:lstStyle/>
          <a:p>
            <a:pPr lvl="0" algn="just">
              <a:spcAft>
                <a:spcPts val="0"/>
              </a:spcAft>
              <a:tabLst>
                <a:tab pos="457200" algn="l"/>
              </a:tabLst>
            </a:pPr>
            <a:r>
              <a:rPr lang="en-US" sz="2400" dirty="0">
                <a:latin typeface="Times New Roman" panose="02020603050405020304" pitchFamily="18" charset="0"/>
                <a:ea typeface="Times New Roman" panose="02020603050405020304" pitchFamily="18" charset="0"/>
              </a:rPr>
              <a:t>This lecture contains DML commands to manipulate data:</a:t>
            </a:r>
          </a:p>
          <a:p>
            <a:pPr marL="800100" lvl="1" indent="-342900" algn="just">
              <a:buFont typeface="Wingdings" panose="05000000000000000000" pitchFamily="2" charset="2"/>
              <a:buChar char="§"/>
              <a:tabLst>
                <a:tab pos="457200" algn="l"/>
              </a:tabLst>
            </a:pPr>
            <a:r>
              <a:rPr lang="en-US" sz="2000" dirty="0">
                <a:latin typeface="Times New Roman" panose="02020603050405020304" pitchFamily="18" charset="0"/>
                <a:ea typeface="Times New Roman" panose="02020603050405020304" pitchFamily="18" charset="0"/>
              </a:rPr>
              <a:t>CRUD function</a:t>
            </a:r>
          </a:p>
          <a:p>
            <a:pPr marL="800100" lvl="1" indent="-342900" algn="just">
              <a:buFont typeface="Wingdings" panose="05000000000000000000" pitchFamily="2" charset="2"/>
              <a:buChar char="§"/>
              <a:tabLst>
                <a:tab pos="457200" algn="l"/>
              </a:tabLst>
            </a:pPr>
            <a:r>
              <a:rPr lang="en-US" sz="2000" dirty="0">
                <a:latin typeface="Times New Roman" panose="02020603050405020304" pitchFamily="18" charset="0"/>
                <a:ea typeface="Times New Roman" panose="02020603050405020304" pitchFamily="18" charset="0"/>
              </a:rPr>
              <a:t>Create record [INSERT INTO]</a:t>
            </a:r>
          </a:p>
          <a:p>
            <a:pPr marL="800100" lvl="1" indent="-342900" algn="just">
              <a:buFont typeface="Wingdings" panose="05000000000000000000" pitchFamily="2" charset="2"/>
              <a:buChar char="§"/>
              <a:tabLst>
                <a:tab pos="457200" algn="l"/>
              </a:tabLst>
            </a:pPr>
            <a:r>
              <a:rPr lang="en-US" sz="2000" dirty="0">
                <a:latin typeface="Times New Roman" panose="02020603050405020304" pitchFamily="18" charset="0"/>
                <a:ea typeface="Times New Roman" panose="02020603050405020304" pitchFamily="18" charset="0"/>
              </a:rPr>
              <a:t>Read/Retrieve Record [SELECT]</a:t>
            </a:r>
          </a:p>
          <a:p>
            <a:pPr marL="800100" lvl="1" indent="-342900" algn="just">
              <a:buFont typeface="Wingdings" panose="05000000000000000000" pitchFamily="2" charset="2"/>
              <a:buChar char="§"/>
              <a:tabLst>
                <a:tab pos="457200" algn="l"/>
              </a:tabLst>
            </a:pPr>
            <a:r>
              <a:rPr lang="en-US" sz="2000" dirty="0">
                <a:latin typeface="Times New Roman" panose="02020603050405020304" pitchFamily="18" charset="0"/>
                <a:ea typeface="Times New Roman" panose="02020603050405020304" pitchFamily="18" charset="0"/>
              </a:rPr>
              <a:t>Update Record [UPDATE]</a:t>
            </a:r>
          </a:p>
          <a:p>
            <a:pPr marL="800100" lvl="1" indent="-342900" algn="just">
              <a:buFont typeface="Wingdings" panose="05000000000000000000" pitchFamily="2" charset="2"/>
              <a:buChar char="§"/>
              <a:tabLst>
                <a:tab pos="457200" algn="l"/>
              </a:tabLst>
            </a:pPr>
            <a:r>
              <a:rPr lang="en-US" sz="2000" dirty="0">
                <a:latin typeface="Times New Roman" panose="02020603050405020304" pitchFamily="18" charset="0"/>
                <a:ea typeface="Times New Roman" panose="02020603050405020304" pitchFamily="18" charset="0"/>
              </a:rPr>
              <a:t>Delete Record [DELETE]</a:t>
            </a:r>
          </a:p>
        </p:txBody>
      </p:sp>
    </p:spTree>
    <p:extLst>
      <p:ext uri="{BB962C8B-B14F-4D97-AF65-F5344CB8AC3E}">
        <p14:creationId xmlns:p14="http://schemas.microsoft.com/office/powerpoint/2010/main" val="272004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32219" y="636350"/>
            <a:ext cx="8153400" cy="990600"/>
          </a:xfrm>
        </p:spPr>
        <p:txBody>
          <a:bodyPr/>
          <a:lstStyle/>
          <a:p>
            <a:r>
              <a:rPr lang="en-US" dirty="0"/>
              <a:t>Data Manipulation Language</a:t>
            </a:r>
          </a:p>
        </p:txBody>
      </p:sp>
      <p:sp>
        <p:nvSpPr>
          <p:cNvPr id="12291" name="Rectangle 4"/>
          <p:cNvSpPr>
            <a:spLocks noGrp="1" noChangeArrowheads="1"/>
          </p:cNvSpPr>
          <p:nvPr>
            <p:ph idx="1"/>
          </p:nvPr>
        </p:nvSpPr>
        <p:spPr>
          <a:xfrm>
            <a:off x="1467360" y="1878106"/>
            <a:ext cx="8135471" cy="4979894"/>
          </a:xfrm>
        </p:spPr>
        <p:txBody>
          <a:bodyPr>
            <a:normAutofit/>
          </a:bodyPr>
          <a:lstStyle/>
          <a:p>
            <a:r>
              <a:rPr lang="en-US" sz="2800" dirty="0"/>
              <a:t>A DML statement is executed when you:</a:t>
            </a:r>
          </a:p>
          <a:p>
            <a:pPr lvl="1"/>
            <a:r>
              <a:rPr lang="en-US" sz="2400" dirty="0"/>
              <a:t>Add new rows to a table</a:t>
            </a:r>
          </a:p>
          <a:p>
            <a:pPr lvl="2"/>
            <a:r>
              <a:rPr lang="en-US" sz="2000" dirty="0"/>
              <a:t>INSERT</a:t>
            </a:r>
          </a:p>
          <a:p>
            <a:pPr lvl="1"/>
            <a:r>
              <a:rPr lang="en-US" sz="2400" dirty="0"/>
              <a:t>Modify existing rows in a table</a:t>
            </a:r>
          </a:p>
          <a:p>
            <a:pPr lvl="2"/>
            <a:r>
              <a:rPr lang="en-US" sz="2000" dirty="0"/>
              <a:t>UPDATE</a:t>
            </a:r>
          </a:p>
          <a:p>
            <a:pPr lvl="1"/>
            <a:r>
              <a:rPr lang="en-US" sz="2400" dirty="0"/>
              <a:t>Remove existing rows from a table</a:t>
            </a:r>
          </a:p>
          <a:p>
            <a:pPr lvl="2"/>
            <a:r>
              <a:rPr lang="en-US" sz="2000" dirty="0"/>
              <a:t>DELETE</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fld id="{29BC09CA-ECFB-4CEE-AE09-C59A8ECA062A}" type="slidenum">
              <a:rPr lang="en-US">
                <a:solidFill>
                  <a:srgbClr val="FFFFFF"/>
                </a:solidFill>
                <a:latin typeface="Tw Cen MT" panose="020B0602020104020603" pitchFamily="34" charset="0"/>
              </a:rPr>
              <a:pPr eaLnBrk="1" hangingPunct="1">
                <a:lnSpc>
                  <a:spcPct val="80000"/>
                </a:lnSpc>
              </a:pPr>
              <a:t>5</a:t>
            </a:fld>
            <a:endParaRPr lang="en-US">
              <a:solidFill>
                <a:srgbClr val="FFFFFF"/>
              </a:solidFill>
              <a:latin typeface="Tw Cen MT" panose="020B0602020104020603" pitchFamily="34" charset="0"/>
            </a:endParaRPr>
          </a:p>
        </p:txBody>
      </p:sp>
      <p:sp>
        <p:nvSpPr>
          <p:cNvPr id="12292" name="Arc 3"/>
          <p:cNvSpPr>
            <a:spLocks/>
          </p:cNvSpPr>
          <p:nvPr/>
        </p:nvSpPr>
        <p:spPr bwMode="ltGray">
          <a:xfrm>
            <a:off x="6908800" y="1"/>
            <a:ext cx="211138"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1679185311"/>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95765" y="628355"/>
            <a:ext cx="8153400" cy="990600"/>
          </a:xfrm>
        </p:spPr>
        <p:txBody>
          <a:bodyPr/>
          <a:lstStyle/>
          <a:p>
            <a:r>
              <a:rPr lang="en-US" dirty="0"/>
              <a:t>Adding a New Row to a Table</a:t>
            </a:r>
          </a:p>
        </p:txBody>
      </p:sp>
      <p:sp>
        <p:nvSpPr>
          <p:cNvPr id="12" name="Slide Number Placeholder 11"/>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fld id="{35BCB101-D1F4-4410-8798-B75B5BCF937F}" type="slidenum">
              <a:rPr lang="en-US">
                <a:solidFill>
                  <a:srgbClr val="FFFFFF"/>
                </a:solidFill>
                <a:latin typeface="Tw Cen MT" panose="020B0602020104020603" pitchFamily="34" charset="0"/>
              </a:rPr>
              <a:pPr eaLnBrk="1" hangingPunct="1">
                <a:lnSpc>
                  <a:spcPct val="80000"/>
                </a:lnSpc>
              </a:pPr>
              <a:t>6</a:t>
            </a:fld>
            <a:endParaRPr lang="en-US">
              <a:solidFill>
                <a:srgbClr val="FFFFFF"/>
              </a:solidFill>
              <a:latin typeface="Tw Cen MT" panose="020B0602020104020603" pitchFamily="34" charset="0"/>
            </a:endParaRPr>
          </a:p>
        </p:txBody>
      </p:sp>
      <p:sp>
        <p:nvSpPr>
          <p:cNvPr id="13315" name="Rectangle 3"/>
          <p:cNvSpPr>
            <a:spLocks noChangeArrowheads="1"/>
          </p:cNvSpPr>
          <p:nvPr/>
        </p:nvSpPr>
        <p:spPr bwMode="auto">
          <a:xfrm>
            <a:off x="431412" y="4447298"/>
            <a:ext cx="203260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dirty="0">
                <a:latin typeface="Courier New" panose="02070309020205020404" pitchFamily="49" charset="0"/>
              </a:rPr>
              <a:t>DEPARTMENTS </a:t>
            </a:r>
          </a:p>
        </p:txBody>
      </p:sp>
      <p:sp>
        <p:nvSpPr>
          <p:cNvPr id="13316" name="Rectangle 4"/>
          <p:cNvSpPr>
            <a:spLocks noChangeArrowheads="1"/>
          </p:cNvSpPr>
          <p:nvPr/>
        </p:nvSpPr>
        <p:spPr bwMode="auto">
          <a:xfrm>
            <a:off x="11157743" y="976295"/>
            <a:ext cx="7762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r>
              <a:rPr lang="en-US" sz="2000" dirty="0"/>
              <a:t>New </a:t>
            </a:r>
          </a:p>
          <a:p>
            <a:pPr eaLnBrk="1" hangingPunct="1">
              <a:lnSpc>
                <a:spcPct val="80000"/>
              </a:lnSpc>
            </a:pPr>
            <a:r>
              <a:rPr lang="en-US" sz="2000" dirty="0"/>
              <a:t>row</a:t>
            </a:r>
          </a:p>
        </p:txBody>
      </p:sp>
      <p:grpSp>
        <p:nvGrpSpPr>
          <p:cNvPr id="13317" name="Group 7"/>
          <p:cNvGrpSpPr>
            <a:grpSpLocks/>
          </p:cNvGrpSpPr>
          <p:nvPr/>
        </p:nvGrpSpPr>
        <p:grpSpPr bwMode="auto">
          <a:xfrm>
            <a:off x="5772061" y="2224853"/>
            <a:ext cx="6035519" cy="1633538"/>
            <a:chOff x="2373" y="1647"/>
            <a:chExt cx="1992" cy="1029"/>
          </a:xfrm>
        </p:grpSpPr>
        <p:sp>
          <p:nvSpPr>
            <p:cNvPr id="11269" name="Rectangle 5"/>
            <p:cNvSpPr>
              <a:spLocks noChangeArrowheads="1"/>
            </p:cNvSpPr>
            <p:nvPr/>
          </p:nvSpPr>
          <p:spPr bwMode="auto">
            <a:xfrm>
              <a:off x="2767" y="1647"/>
              <a:ext cx="1598" cy="524"/>
            </a:xfrm>
            <a:prstGeom prst="rect">
              <a:avLst/>
            </a:prstGeom>
            <a:noFill/>
            <a:ln w="9525">
              <a:noFill/>
              <a:miter lim="800000"/>
              <a:headEnd/>
              <a:tailEnd/>
            </a:ln>
            <a:effectLst/>
          </p:spPr>
          <p:txBody>
            <a:bodyPr lIns="92075" tIns="46038" rIns="92075" bIns="46038">
              <a:spAutoFit/>
            </a:bodyPr>
            <a:lstStyle/>
            <a:p>
              <a:pPr algn="ctr" defTabSz="346075">
                <a:lnSpc>
                  <a:spcPct val="80000"/>
                </a:lnSpc>
                <a:tabLst>
                  <a:tab pos="576263" algn="l"/>
                </a:tabLst>
                <a:defRPr/>
              </a:pPr>
              <a:r>
                <a:rPr lang="en-US" sz="2000" dirty="0">
                  <a:effectLst>
                    <a:outerShdw blurRad="38100" dist="38100" dir="2700000" algn="tl">
                      <a:srgbClr val="000000"/>
                    </a:outerShdw>
                  </a:effectLst>
                </a:rPr>
                <a:t>…</a:t>
              </a:r>
              <a:r>
                <a:rPr lang="en-US" sz="2000" dirty="0"/>
                <a:t>insert a new row into the </a:t>
              </a:r>
              <a:r>
                <a:rPr lang="en-US" sz="2000" dirty="0">
                  <a:latin typeface="Courier New" pitchFamily="49" charset="0"/>
                </a:rPr>
                <a:t>DEPARMENTS</a:t>
              </a:r>
              <a:r>
                <a:rPr lang="en-US" sz="2000" dirty="0"/>
                <a:t> table…</a:t>
              </a:r>
            </a:p>
          </p:txBody>
        </p:sp>
        <p:sp>
          <p:nvSpPr>
            <p:cNvPr id="13324" name="Arc 6"/>
            <p:cNvSpPr>
              <a:spLocks/>
            </p:cNvSpPr>
            <p:nvPr/>
          </p:nvSpPr>
          <p:spPr bwMode="auto">
            <a:xfrm>
              <a:off x="2373" y="2171"/>
              <a:ext cx="789" cy="505"/>
            </a:xfrm>
            <a:custGeom>
              <a:avLst/>
              <a:gdLst>
                <a:gd name="T0" fmla="*/ 0 w 21610"/>
                <a:gd name="T1" fmla="*/ 0 h 21600"/>
                <a:gd name="T2" fmla="*/ 0 w 21610"/>
                <a:gd name="T3" fmla="*/ 0 h 21600"/>
                <a:gd name="T4" fmla="*/ 0 w 21610"/>
                <a:gd name="T5" fmla="*/ 0 h 21600"/>
                <a:gd name="T6" fmla="*/ 0 60000 65536"/>
                <a:gd name="T7" fmla="*/ 0 60000 65536"/>
                <a:gd name="T8" fmla="*/ 0 60000 65536"/>
                <a:gd name="T9" fmla="*/ 0 w 21610"/>
                <a:gd name="T10" fmla="*/ 0 h 21600"/>
                <a:gd name="T11" fmla="*/ 21610 w 21610"/>
                <a:gd name="T12" fmla="*/ 21600 h 21600"/>
              </a:gdLst>
              <a:ahLst/>
              <a:cxnLst>
                <a:cxn ang="T6">
                  <a:pos x="T0" y="T1"/>
                </a:cxn>
                <a:cxn ang="T7">
                  <a:pos x="T2" y="T3"/>
                </a:cxn>
                <a:cxn ang="T8">
                  <a:pos x="T4" y="T5"/>
                </a:cxn>
              </a:cxnLst>
              <a:rect l="T9" t="T10" r="T11" b="T12"/>
              <a:pathLst>
                <a:path w="21610" h="21600" fill="none" extrusionOk="0">
                  <a:moveTo>
                    <a:pt x="0" y="0"/>
                  </a:moveTo>
                  <a:cubicBezTo>
                    <a:pt x="8" y="0"/>
                    <a:pt x="16" y="-1"/>
                    <a:pt x="24" y="0"/>
                  </a:cubicBezTo>
                  <a:cubicBezTo>
                    <a:pt x="11652" y="0"/>
                    <a:pt x="21193" y="9205"/>
                    <a:pt x="21610" y="20825"/>
                  </a:cubicBezTo>
                </a:path>
                <a:path w="21610" h="21600" stroke="0" extrusionOk="0">
                  <a:moveTo>
                    <a:pt x="0" y="0"/>
                  </a:moveTo>
                  <a:cubicBezTo>
                    <a:pt x="8" y="0"/>
                    <a:pt x="16" y="-1"/>
                    <a:pt x="24" y="0"/>
                  </a:cubicBezTo>
                  <a:cubicBezTo>
                    <a:pt x="11652" y="0"/>
                    <a:pt x="21193" y="9205"/>
                    <a:pt x="21610" y="20825"/>
                  </a:cubicBezTo>
                  <a:lnTo>
                    <a:pt x="24" y="21600"/>
                  </a:lnTo>
                  <a:lnTo>
                    <a:pt x="0" y="0"/>
                  </a:lnTo>
                  <a:close/>
                </a:path>
              </a:pathLst>
            </a:custGeom>
            <a:noFill/>
            <a:ln w="50800" cap="rnd">
              <a:solidFill>
                <a:srgbClr val="FFCC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pic>
        <p:nvPicPr>
          <p:cNvPr id="13318"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47" y="2056401"/>
            <a:ext cx="5477414" cy="230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3319"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8833" y="3773325"/>
            <a:ext cx="5641975" cy="2369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332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2061" y="1765642"/>
            <a:ext cx="6029217" cy="340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3321"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8833" y="6159462"/>
            <a:ext cx="5641975" cy="389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42098816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21"/>
                                        </p:tgtEl>
                                        <p:attrNameLst>
                                          <p:attrName>style.visibility</p:attrName>
                                        </p:attrNameLst>
                                      </p:cBhvr>
                                      <p:to>
                                        <p:strVal val="visible"/>
                                      </p:to>
                                    </p:set>
                                    <p:animEffect transition="in" filter="fade">
                                      <p:cBhvr>
                                        <p:cTn id="7" dur="1000"/>
                                        <p:tgtEl>
                                          <p:spTgt spid="13321"/>
                                        </p:tgtEl>
                                      </p:cBhvr>
                                    </p:animEffect>
                                    <p:anim calcmode="lin" valueType="num">
                                      <p:cBhvr>
                                        <p:cTn id="8" dur="1000" fill="hold"/>
                                        <p:tgtEl>
                                          <p:spTgt spid="13321"/>
                                        </p:tgtEl>
                                        <p:attrNameLst>
                                          <p:attrName>ppt_x</p:attrName>
                                        </p:attrNameLst>
                                      </p:cBhvr>
                                      <p:tavLst>
                                        <p:tav tm="0">
                                          <p:val>
                                            <p:strVal val="#ppt_x"/>
                                          </p:val>
                                        </p:tav>
                                        <p:tav tm="100000">
                                          <p:val>
                                            <p:strVal val="#ppt_x"/>
                                          </p:val>
                                        </p:tav>
                                      </p:tavLst>
                                    </p:anim>
                                    <p:anim calcmode="lin" valueType="num">
                                      <p:cBhvr>
                                        <p:cTn id="9" dur="1000" fill="hold"/>
                                        <p:tgtEl>
                                          <p:spTgt spid="133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388629" y="722263"/>
            <a:ext cx="8153400" cy="990600"/>
          </a:xfrm>
        </p:spPr>
        <p:txBody>
          <a:bodyPr/>
          <a:lstStyle/>
          <a:p>
            <a:r>
              <a:rPr lang="en-US" dirty="0"/>
              <a:t>The </a:t>
            </a:r>
            <a:r>
              <a:rPr lang="en-US" dirty="0">
                <a:latin typeface="Courier New" panose="02070309020205020404" pitchFamily="49" charset="0"/>
              </a:rPr>
              <a:t>INSERT</a:t>
            </a:r>
            <a:r>
              <a:rPr lang="en-US" dirty="0"/>
              <a:t> Statement Syntax</a:t>
            </a:r>
          </a:p>
        </p:txBody>
      </p:sp>
      <p:sp>
        <p:nvSpPr>
          <p:cNvPr id="13315" name="Rectangle 3"/>
          <p:cNvSpPr>
            <a:spLocks noGrp="1" noChangeArrowheads="1"/>
          </p:cNvSpPr>
          <p:nvPr>
            <p:ph idx="1"/>
          </p:nvPr>
        </p:nvSpPr>
        <p:spPr>
          <a:xfrm>
            <a:off x="1510264" y="2189418"/>
            <a:ext cx="9406420" cy="2961620"/>
          </a:xfrm>
        </p:spPr>
        <p:txBody>
          <a:bodyPr>
            <a:noAutofit/>
          </a:bodyPr>
          <a:lstStyle/>
          <a:p>
            <a:pPr>
              <a:defRPr/>
            </a:pPr>
            <a:r>
              <a:rPr lang="en-US" sz="2800" dirty="0"/>
              <a:t>Add new rows to a table by using the INSERT statement.</a:t>
            </a:r>
            <a:br>
              <a:rPr lang="en-US" sz="2800" dirty="0"/>
            </a:br>
            <a:r>
              <a:rPr lang="en-US" sz="2800" dirty="0"/>
              <a:t/>
            </a:r>
            <a:br>
              <a:rPr lang="en-US" sz="2800" dirty="0"/>
            </a:br>
            <a:endParaRPr lang="en-US" sz="2800" dirty="0"/>
          </a:p>
          <a:p>
            <a:pPr>
              <a:buFont typeface="Arial" pitchFamily="34" charset="0"/>
              <a:buNone/>
              <a:defRPr/>
            </a:pPr>
            <a:endParaRPr lang="en-US" sz="2800" dirty="0"/>
          </a:p>
          <a:p>
            <a:pPr>
              <a:defRPr/>
            </a:pPr>
            <a:endParaRPr lang="en-US" sz="2800" dirty="0"/>
          </a:p>
          <a:p>
            <a:pPr>
              <a:defRPr/>
            </a:pPr>
            <a:r>
              <a:rPr lang="en-US" sz="2800" dirty="0"/>
              <a:t>Only one row is inserted at a time with this syntax.</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fld id="{F892B573-5844-4D81-9412-907FDF071360}" type="slidenum">
              <a:rPr lang="en-US">
                <a:solidFill>
                  <a:srgbClr val="FFFFFF"/>
                </a:solidFill>
                <a:latin typeface="Tw Cen MT" panose="020B0602020104020603" pitchFamily="34" charset="0"/>
              </a:rPr>
              <a:pPr eaLnBrk="1" hangingPunct="1">
                <a:lnSpc>
                  <a:spcPct val="80000"/>
                </a:lnSpc>
              </a:pPr>
              <a:t>7</a:t>
            </a:fld>
            <a:endParaRPr lang="en-US">
              <a:solidFill>
                <a:srgbClr val="FFFFFF"/>
              </a:solidFill>
              <a:latin typeface="Tw Cen MT" panose="020B0602020104020603" pitchFamily="34" charset="0"/>
            </a:endParaRPr>
          </a:p>
        </p:txBody>
      </p:sp>
      <p:sp>
        <p:nvSpPr>
          <p:cNvPr id="14340" name="Rectangle 4"/>
          <p:cNvSpPr>
            <a:spLocks noChangeArrowheads="1"/>
          </p:cNvSpPr>
          <p:nvPr/>
        </p:nvSpPr>
        <p:spPr bwMode="blackWhite">
          <a:xfrm>
            <a:off x="2309019" y="3142529"/>
            <a:ext cx="7808911" cy="105539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2000" dirty="0">
                <a:solidFill>
                  <a:srgbClr val="000000"/>
                </a:solidFill>
                <a:latin typeface="Courier New" pitchFamily="49" charset="0"/>
              </a:rPr>
              <a:t>INSERT INTO	</a:t>
            </a:r>
            <a:r>
              <a:rPr lang="en-US" sz="2000" i="1" dirty="0">
                <a:solidFill>
                  <a:srgbClr val="000000"/>
                </a:solidFill>
                <a:latin typeface="Courier New" pitchFamily="49" charset="0"/>
              </a:rPr>
              <a:t>table </a:t>
            </a:r>
            <a:r>
              <a:rPr lang="en-US" sz="2000" dirty="0">
                <a:solidFill>
                  <a:srgbClr val="000000"/>
                </a:solidFill>
                <a:latin typeface="Courier New" pitchFamily="49" charset="0"/>
              </a:rPr>
              <a:t>[(</a:t>
            </a:r>
            <a:r>
              <a:rPr lang="en-US" sz="2000" i="1" dirty="0">
                <a:solidFill>
                  <a:srgbClr val="000000"/>
                </a:solidFill>
                <a:latin typeface="Courier New" pitchFamily="49" charset="0"/>
              </a:rPr>
              <a:t>column </a:t>
            </a:r>
            <a:r>
              <a:rPr lang="en-US" sz="2000" dirty="0">
                <a:solidFill>
                  <a:srgbClr val="000000"/>
                </a:solidFill>
                <a:latin typeface="Courier New" pitchFamily="49" charset="0"/>
              </a:rPr>
              <a:t>[</a:t>
            </a:r>
            <a:r>
              <a:rPr lang="en-US" sz="2000" i="1" dirty="0">
                <a:solidFill>
                  <a:srgbClr val="000000"/>
                </a:solidFill>
                <a:latin typeface="Courier New" pitchFamily="49" charset="0"/>
              </a:rPr>
              <a:t>, column...</a:t>
            </a:r>
            <a:r>
              <a:rPr lang="en-US" sz="2000" dirty="0">
                <a:solidFill>
                  <a:srgbClr val="000000"/>
                </a:solidFill>
                <a:latin typeface="Courier New" pitchFamily="49" charset="0"/>
              </a:rPr>
              <a:t>])]</a:t>
            </a:r>
            <a:endParaRPr lang="en-US" sz="2000" i="1" dirty="0">
              <a:solidFill>
                <a:srgbClr val="000000"/>
              </a:solidFill>
              <a:latin typeface="Courier New" pitchFamily="49" charset="0"/>
            </a:endParaRPr>
          </a:p>
          <a:p>
            <a:pPr>
              <a:tabLst>
                <a:tab pos="1200150" algn="l"/>
              </a:tabLst>
              <a:defRPr/>
            </a:pPr>
            <a:r>
              <a:rPr lang="en-US" sz="2000" dirty="0">
                <a:solidFill>
                  <a:srgbClr val="000000"/>
                </a:solidFill>
                <a:latin typeface="Courier New" pitchFamily="49" charset="0"/>
              </a:rPr>
              <a:t>VALUES		</a:t>
            </a:r>
            <a:r>
              <a:rPr lang="en-US" sz="2000" i="1" dirty="0">
                <a:solidFill>
                  <a:srgbClr val="000000"/>
                </a:solidFill>
                <a:latin typeface="Courier New" pitchFamily="49" charset="0"/>
              </a:rPr>
              <a:t>(value </a:t>
            </a:r>
            <a:r>
              <a:rPr lang="en-US" sz="2000" dirty="0">
                <a:solidFill>
                  <a:srgbClr val="000000"/>
                </a:solidFill>
                <a:latin typeface="Courier New" pitchFamily="49" charset="0"/>
              </a:rPr>
              <a:t>[</a:t>
            </a:r>
            <a:r>
              <a:rPr lang="en-US" sz="2000" i="1" dirty="0">
                <a:solidFill>
                  <a:srgbClr val="000000"/>
                </a:solidFill>
                <a:latin typeface="Courier New" pitchFamily="49" charset="0"/>
              </a:rPr>
              <a:t>, value...</a:t>
            </a:r>
            <a:r>
              <a:rPr lang="en-US" sz="2000" dirty="0">
                <a:solidFill>
                  <a:srgbClr val="000000"/>
                </a:solidFill>
                <a:latin typeface="Courier New" pitchFamily="49" charset="0"/>
              </a:rPr>
              <a:t>]);</a:t>
            </a:r>
          </a:p>
        </p:txBody>
      </p:sp>
    </p:spTree>
    <p:extLst>
      <p:ext uri="{BB962C8B-B14F-4D97-AF65-F5344CB8AC3E}">
        <p14:creationId xmlns:p14="http://schemas.microsoft.com/office/powerpoint/2010/main" val="2418478351"/>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2354076" y="3732212"/>
            <a:ext cx="7759741" cy="14493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US">
              <a:latin typeface="Arial" charset="0"/>
            </a:endParaRPr>
          </a:p>
        </p:txBody>
      </p:sp>
      <p:sp>
        <p:nvSpPr>
          <p:cNvPr id="15363" name="Rectangle 3"/>
          <p:cNvSpPr>
            <a:spLocks noGrp="1" noChangeArrowheads="1"/>
          </p:cNvSpPr>
          <p:nvPr>
            <p:ph type="title"/>
          </p:nvPr>
        </p:nvSpPr>
        <p:spPr>
          <a:xfrm>
            <a:off x="1291079" y="610394"/>
            <a:ext cx="8153400" cy="990600"/>
          </a:xfrm>
        </p:spPr>
        <p:txBody>
          <a:bodyPr/>
          <a:lstStyle/>
          <a:p>
            <a:r>
              <a:rPr lang="en-US" dirty="0"/>
              <a:t>Inserting New Rows</a:t>
            </a:r>
          </a:p>
        </p:txBody>
      </p:sp>
      <p:sp>
        <p:nvSpPr>
          <p:cNvPr id="15364" name="Rectangle 4"/>
          <p:cNvSpPr>
            <a:spLocks noGrp="1" noChangeArrowheads="1"/>
          </p:cNvSpPr>
          <p:nvPr>
            <p:ph idx="1"/>
          </p:nvPr>
        </p:nvSpPr>
        <p:spPr>
          <a:xfrm>
            <a:off x="1291079" y="1600994"/>
            <a:ext cx="9241388" cy="4876800"/>
          </a:xfrm>
        </p:spPr>
        <p:txBody>
          <a:bodyPr>
            <a:noAutofit/>
          </a:bodyPr>
          <a:lstStyle/>
          <a:p>
            <a:pPr>
              <a:defRPr/>
            </a:pPr>
            <a:r>
              <a:rPr lang="en-US" sz="2400" dirty="0"/>
              <a:t>Insert a new row containing values for each column.</a:t>
            </a:r>
          </a:p>
          <a:p>
            <a:pPr>
              <a:defRPr/>
            </a:pPr>
            <a:r>
              <a:rPr lang="en-US" sz="2400" dirty="0"/>
              <a:t>List values in the default order of the columns in the table. </a:t>
            </a:r>
          </a:p>
          <a:p>
            <a:pPr>
              <a:defRPr/>
            </a:pPr>
            <a:r>
              <a:rPr lang="en-US" sz="2400" dirty="0"/>
              <a:t>Optionally, list the columns in the </a:t>
            </a:r>
            <a:r>
              <a:rPr lang="en-US" sz="2400" dirty="0">
                <a:latin typeface="Courier New" pitchFamily="49" charset="0"/>
              </a:rPr>
              <a:t>INSERT</a:t>
            </a:r>
            <a:r>
              <a:rPr lang="en-US" sz="2400" dirty="0"/>
              <a:t> clause.</a:t>
            </a:r>
            <a:br>
              <a:rPr lang="en-US" sz="2400" dirty="0"/>
            </a:br>
            <a:endParaRPr lang="en-US" sz="2400" dirty="0"/>
          </a:p>
          <a:p>
            <a:pPr>
              <a:buFont typeface="Wingdings" panose="05000000000000000000" pitchFamily="2" charset="2"/>
              <a:buNone/>
              <a:defRPr/>
            </a:pPr>
            <a:r>
              <a:rPr lang="en-US" sz="2400" dirty="0"/>
              <a:t/>
            </a:r>
            <a:br>
              <a:rPr lang="en-US" sz="2400" dirty="0"/>
            </a:br>
            <a:r>
              <a:rPr lang="en-US" sz="2400" dirty="0"/>
              <a:t/>
            </a:r>
            <a:br>
              <a:rPr lang="en-US" sz="2400" dirty="0"/>
            </a:br>
            <a:endParaRPr lang="en-US" sz="2400" dirty="0"/>
          </a:p>
          <a:p>
            <a:pPr>
              <a:defRPr/>
            </a:pPr>
            <a:r>
              <a:rPr lang="en-US" sz="2400" dirty="0"/>
              <a:t>Enclose character and date values within single quotation marks.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fld id="{9C5D2949-8BBD-4485-A775-756352AF3B67}" type="slidenum">
              <a:rPr lang="en-US">
                <a:solidFill>
                  <a:srgbClr val="FFFFFF"/>
                </a:solidFill>
                <a:latin typeface="Tw Cen MT" panose="020B0602020104020603" pitchFamily="34" charset="0"/>
              </a:rPr>
              <a:pPr eaLnBrk="1" hangingPunct="1">
                <a:lnSpc>
                  <a:spcPct val="80000"/>
                </a:lnSpc>
              </a:pPr>
              <a:t>8</a:t>
            </a:fld>
            <a:endParaRPr lang="en-US">
              <a:solidFill>
                <a:srgbClr val="FFFFFF"/>
              </a:solidFill>
              <a:latin typeface="Tw Cen MT" panose="020B0602020104020603" pitchFamily="34" charset="0"/>
            </a:endParaRPr>
          </a:p>
        </p:txBody>
      </p:sp>
      <p:sp>
        <p:nvSpPr>
          <p:cNvPr id="15365" name="Rectangle 5"/>
          <p:cNvSpPr>
            <a:spLocks noChangeArrowheads="1"/>
          </p:cNvSpPr>
          <p:nvPr/>
        </p:nvSpPr>
        <p:spPr bwMode="blackWhite">
          <a:xfrm>
            <a:off x="2354076" y="4004468"/>
            <a:ext cx="731361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dirty="0">
                <a:solidFill>
                  <a:srgbClr val="000000"/>
                </a:solidFill>
                <a:latin typeface="Courier New" panose="02070309020205020404" pitchFamily="49" charset="0"/>
              </a:rPr>
              <a:t>INSERT INTO departments(</a:t>
            </a:r>
            <a:r>
              <a:rPr lang="en-US" dirty="0" err="1">
                <a:solidFill>
                  <a:srgbClr val="000000"/>
                </a:solidFill>
                <a:latin typeface="Courier New" panose="02070309020205020404" pitchFamily="49" charset="0"/>
              </a:rPr>
              <a:t>department_id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department_name</a:t>
            </a:r>
            <a:r>
              <a:rPr lang="en-US" dirty="0">
                <a:solidFill>
                  <a:srgbClr val="000000"/>
                </a:solidFill>
                <a:latin typeface="Courier New" panose="02070309020205020404" pitchFamily="49" charset="0"/>
              </a:rPr>
              <a:t>, </a:t>
            </a:r>
          </a:p>
          <a:p>
            <a:pPr eaLnBrk="1" hangingPunct="1"/>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manager_id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location_id</a:t>
            </a:r>
            <a:r>
              <a:rPr lang="en-US" dirty="0">
                <a:solidFill>
                  <a:srgbClr val="000000"/>
                </a:solidFill>
                <a:latin typeface="Courier New" panose="02070309020205020404" pitchFamily="49" charset="0"/>
              </a:rPr>
              <a:t>)</a:t>
            </a:r>
          </a:p>
          <a:p>
            <a:pPr eaLnBrk="1" hangingPunct="1"/>
            <a:r>
              <a:rPr lang="en-US" dirty="0">
                <a:solidFill>
                  <a:srgbClr val="000000"/>
                </a:solidFill>
                <a:latin typeface="Courier New" panose="02070309020205020404" pitchFamily="49" charset="0"/>
              </a:rPr>
              <a:t>VALUES      (70, 'Public Relations', 100, 1700);</a:t>
            </a:r>
          </a:p>
          <a:p>
            <a:pPr eaLnBrk="1" hangingPunct="1"/>
            <a:r>
              <a:rPr lang="en-US" dirty="0">
                <a:solidFill>
                  <a:srgbClr val="FC0128"/>
                </a:solidFill>
                <a:latin typeface="Courier New" panose="02070309020205020404" pitchFamily="49" charset="0"/>
              </a:rPr>
              <a:t>1 row created.</a:t>
            </a:r>
          </a:p>
        </p:txBody>
      </p:sp>
    </p:spTree>
    <p:extLst>
      <p:ext uri="{BB962C8B-B14F-4D97-AF65-F5344CB8AC3E}">
        <p14:creationId xmlns:p14="http://schemas.microsoft.com/office/powerpoint/2010/main" val="1524838098"/>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blackWhite">
          <a:xfrm>
            <a:off x="1579418" y="4831186"/>
            <a:ext cx="7458230" cy="114366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a:solidFill>
                <a:srgbClr val="000000"/>
              </a:solidFill>
              <a:latin typeface="Courier New" pitchFamily="49" charset="0"/>
            </a:endParaRPr>
          </a:p>
          <a:p>
            <a:pPr>
              <a:tabLst>
                <a:tab pos="1200150" algn="l"/>
              </a:tabLst>
              <a:defRPr/>
            </a:pPr>
            <a:endParaRPr lang="en-US">
              <a:solidFill>
                <a:srgbClr val="000000"/>
              </a:solidFill>
              <a:latin typeface="Courier New" pitchFamily="49" charset="0"/>
            </a:endParaRPr>
          </a:p>
        </p:txBody>
      </p:sp>
      <p:sp>
        <p:nvSpPr>
          <p:cNvPr id="16387" name="Rectangle 2"/>
          <p:cNvSpPr>
            <a:spLocks noChangeArrowheads="1"/>
          </p:cNvSpPr>
          <p:nvPr/>
        </p:nvSpPr>
        <p:spPr bwMode="blackWhite">
          <a:xfrm>
            <a:off x="1531948" y="2587255"/>
            <a:ext cx="7505700" cy="12017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sz="1600">
              <a:solidFill>
                <a:srgbClr val="000000"/>
              </a:solidFill>
              <a:latin typeface="Courier New" pitchFamily="49" charset="0"/>
            </a:endParaRPr>
          </a:p>
          <a:p>
            <a:pPr>
              <a:tabLst>
                <a:tab pos="1200150" algn="l"/>
              </a:tabLst>
              <a:defRPr/>
            </a:pPr>
            <a:endParaRPr lang="en-US" sz="1600">
              <a:solidFill>
                <a:srgbClr val="000000"/>
              </a:solidFill>
              <a:latin typeface="Courier New" pitchFamily="49" charset="0"/>
            </a:endParaRPr>
          </a:p>
        </p:txBody>
      </p:sp>
      <p:sp>
        <p:nvSpPr>
          <p:cNvPr id="17418" name="Rectangle 10"/>
          <p:cNvSpPr>
            <a:spLocks noChangeArrowheads="1"/>
          </p:cNvSpPr>
          <p:nvPr/>
        </p:nvSpPr>
        <p:spPr bwMode="blackWhite">
          <a:xfrm>
            <a:off x="1571194" y="4820868"/>
            <a:ext cx="6891625" cy="1164296"/>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dirty="0">
                <a:solidFill>
                  <a:srgbClr val="000000"/>
                </a:solidFill>
                <a:latin typeface="Courier New" pitchFamily="49" charset="0"/>
              </a:rPr>
              <a:t>INSERT INTO	departments</a:t>
            </a:r>
          </a:p>
          <a:p>
            <a:pPr>
              <a:tabLst>
                <a:tab pos="1200150" algn="l"/>
              </a:tabLst>
              <a:defRPr/>
            </a:pPr>
            <a:r>
              <a:rPr lang="en-US" dirty="0">
                <a:solidFill>
                  <a:srgbClr val="000000"/>
                </a:solidFill>
                <a:latin typeface="Courier New" pitchFamily="49" charset="0"/>
              </a:rPr>
              <a:t>VALUES		(100, 'Finance', NULL, NULL);</a:t>
            </a:r>
          </a:p>
          <a:p>
            <a:pPr>
              <a:tabLst>
                <a:tab pos="1200150" algn="l"/>
              </a:tabLst>
              <a:defRPr/>
            </a:pPr>
            <a:r>
              <a:rPr lang="en-US" dirty="0">
                <a:solidFill>
                  <a:srgbClr val="FF3300"/>
                </a:solidFill>
                <a:effectLst>
                  <a:outerShdw blurRad="38100" dist="38100" dir="2700000" algn="tl">
                    <a:srgbClr val="FFFFFF"/>
                  </a:outerShdw>
                </a:effectLst>
                <a:latin typeface="Courier New" pitchFamily="49" charset="0"/>
              </a:rPr>
              <a:t>1 row created.</a:t>
            </a:r>
          </a:p>
        </p:txBody>
      </p:sp>
      <p:sp>
        <p:nvSpPr>
          <p:cNvPr id="17419" name="Rectangle 11"/>
          <p:cNvSpPr>
            <a:spLocks noChangeArrowheads="1"/>
          </p:cNvSpPr>
          <p:nvPr/>
        </p:nvSpPr>
        <p:spPr bwMode="blackWhite">
          <a:xfrm>
            <a:off x="1504307" y="2717430"/>
            <a:ext cx="7302500" cy="941387"/>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dirty="0">
                <a:solidFill>
                  <a:srgbClr val="000000"/>
                </a:solidFill>
                <a:latin typeface="Courier New" pitchFamily="49" charset="0"/>
              </a:rPr>
              <a:t>INSERT INTO	departments (</a:t>
            </a:r>
            <a:r>
              <a:rPr lang="en-US" dirty="0" err="1">
                <a:solidFill>
                  <a:srgbClr val="000000"/>
                </a:solidFill>
                <a:latin typeface="Courier New" pitchFamily="49" charset="0"/>
              </a:rPr>
              <a:t>department_id</a:t>
            </a:r>
            <a:r>
              <a:rPr lang="en-US" dirty="0">
                <a:solidFill>
                  <a:srgbClr val="000000"/>
                </a:solidFill>
                <a:latin typeface="Courier New" pitchFamily="49" charset="0"/>
              </a:rPr>
              <a:t>, </a:t>
            </a:r>
          </a:p>
          <a:p>
            <a:pPr>
              <a:tabLst>
                <a:tab pos="1200150" algn="l"/>
              </a:tabLst>
              <a:defRPr/>
            </a:pPr>
            <a:r>
              <a:rPr lang="en-US" dirty="0">
                <a:solidFill>
                  <a:srgbClr val="000000"/>
                </a:solidFill>
                <a:latin typeface="Courier New" pitchFamily="49" charset="0"/>
              </a:rPr>
              <a:t>                          </a:t>
            </a:r>
            <a:r>
              <a:rPr lang="en-US" dirty="0" err="1">
                <a:solidFill>
                  <a:srgbClr val="000000"/>
                </a:solidFill>
                <a:latin typeface="Courier New" pitchFamily="49" charset="0"/>
              </a:rPr>
              <a:t>department_name</a:t>
            </a:r>
            <a:r>
              <a:rPr lang="en-US" dirty="0">
                <a:solidFill>
                  <a:srgbClr val="000000"/>
                </a:solidFill>
                <a:latin typeface="Courier New" pitchFamily="49" charset="0"/>
              </a:rPr>
              <a:t>    )</a:t>
            </a:r>
          </a:p>
          <a:p>
            <a:pPr>
              <a:tabLst>
                <a:tab pos="1200150" algn="l"/>
              </a:tabLst>
              <a:defRPr/>
            </a:pPr>
            <a:r>
              <a:rPr lang="en-US" dirty="0">
                <a:solidFill>
                  <a:srgbClr val="000000"/>
                </a:solidFill>
                <a:latin typeface="Courier New" pitchFamily="49" charset="0"/>
              </a:rPr>
              <a:t>VALUES		(30, 'Purchasing');</a:t>
            </a:r>
          </a:p>
          <a:p>
            <a:pPr>
              <a:tabLst>
                <a:tab pos="1200150" algn="l"/>
              </a:tabLst>
              <a:defRPr/>
            </a:pPr>
            <a:r>
              <a:rPr lang="en-US" dirty="0">
                <a:solidFill>
                  <a:srgbClr val="FF3300"/>
                </a:solidFill>
                <a:effectLst>
                  <a:outerShdw blurRad="38100" dist="38100" dir="2700000" algn="tl">
                    <a:srgbClr val="FFFFFF"/>
                  </a:outerShdw>
                </a:effectLst>
                <a:latin typeface="Courier New" pitchFamily="49" charset="0"/>
              </a:rPr>
              <a:t>1 row created.</a:t>
            </a:r>
          </a:p>
        </p:txBody>
      </p:sp>
      <p:sp>
        <p:nvSpPr>
          <p:cNvPr id="16390" name="Rectangle 4"/>
          <p:cNvSpPr>
            <a:spLocks noGrp="1" noChangeArrowheads="1"/>
          </p:cNvSpPr>
          <p:nvPr>
            <p:ph type="title"/>
          </p:nvPr>
        </p:nvSpPr>
        <p:spPr>
          <a:xfrm>
            <a:off x="1487070" y="644063"/>
            <a:ext cx="8153400" cy="990600"/>
          </a:xfrm>
        </p:spPr>
        <p:txBody>
          <a:bodyPr/>
          <a:lstStyle/>
          <a:p>
            <a:r>
              <a:rPr lang="en-US" dirty="0"/>
              <a:t>Inserting Rows with Null Values</a:t>
            </a:r>
          </a:p>
        </p:txBody>
      </p:sp>
      <p:sp>
        <p:nvSpPr>
          <p:cNvPr id="17413" name="Rectangle 5"/>
          <p:cNvSpPr>
            <a:spLocks noGrp="1" noChangeArrowheads="1"/>
          </p:cNvSpPr>
          <p:nvPr>
            <p:ph idx="1"/>
          </p:nvPr>
        </p:nvSpPr>
        <p:spPr>
          <a:xfrm>
            <a:off x="1291079" y="1957165"/>
            <a:ext cx="8643793" cy="727075"/>
          </a:xfrm>
        </p:spPr>
        <p:txBody>
          <a:bodyPr>
            <a:noAutofit/>
          </a:bodyPr>
          <a:lstStyle/>
          <a:p>
            <a:pPr>
              <a:defRPr/>
            </a:pPr>
            <a:r>
              <a:rPr lang="en-US" sz="2400" dirty="0">
                <a:latin typeface="Arial" panose="020B0604020202020204" pitchFamily="34" charset="0"/>
                <a:cs typeface="Arial" panose="020B0604020202020204" pitchFamily="34" charset="0"/>
              </a:rPr>
              <a:t>Implicit method: Omit the column from the column list.</a:t>
            </a:r>
          </a:p>
        </p:txBody>
      </p:sp>
      <p:sp>
        <p:nvSpPr>
          <p:cNvPr id="13" name="Slide Number Placeholder 1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fld id="{CEBEEB1E-2CBA-484C-9A93-F2F6FBA2C55B}" type="slidenum">
              <a:rPr lang="en-US">
                <a:solidFill>
                  <a:srgbClr val="FFFFFF"/>
                </a:solidFill>
                <a:latin typeface="Tw Cen MT" panose="020B0602020104020603" pitchFamily="34" charset="0"/>
              </a:rPr>
              <a:pPr eaLnBrk="1" hangingPunct="1">
                <a:lnSpc>
                  <a:spcPct val="80000"/>
                </a:lnSpc>
              </a:pPr>
              <a:t>9</a:t>
            </a:fld>
            <a:endParaRPr lang="en-US">
              <a:solidFill>
                <a:srgbClr val="FFFFFF"/>
              </a:solidFill>
              <a:latin typeface="Tw Cen MT" panose="020B0602020104020603" pitchFamily="34" charset="0"/>
            </a:endParaRPr>
          </a:p>
        </p:txBody>
      </p:sp>
      <p:sp>
        <p:nvSpPr>
          <p:cNvPr id="16393" name="Rectangle 7"/>
          <p:cNvSpPr>
            <a:spLocks noChangeArrowheads="1"/>
          </p:cNvSpPr>
          <p:nvPr/>
        </p:nvSpPr>
        <p:spPr bwMode="ltGray">
          <a:xfrm>
            <a:off x="5661717" y="5124174"/>
            <a:ext cx="845127" cy="52817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6394" name="Rectangle 8"/>
          <p:cNvSpPr>
            <a:spLocks noChangeArrowheads="1"/>
          </p:cNvSpPr>
          <p:nvPr/>
        </p:nvSpPr>
        <p:spPr bwMode="ltGray">
          <a:xfrm>
            <a:off x="7555124" y="2927118"/>
            <a:ext cx="141288" cy="26511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6395" name="Rectangle 9"/>
          <p:cNvSpPr>
            <a:spLocks noChangeArrowheads="1"/>
          </p:cNvSpPr>
          <p:nvPr/>
        </p:nvSpPr>
        <p:spPr bwMode="ltGray">
          <a:xfrm>
            <a:off x="6547332" y="5124175"/>
            <a:ext cx="740058" cy="52817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6396" name="Rectangle 12"/>
          <p:cNvSpPr>
            <a:spLocks noChangeArrowheads="1"/>
          </p:cNvSpPr>
          <p:nvPr/>
        </p:nvSpPr>
        <p:spPr bwMode="auto">
          <a:xfrm>
            <a:off x="1291079" y="4263949"/>
            <a:ext cx="8933575" cy="414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marL="404813" indent="-404813" defTabSz="346075" eaLnBrk="0" hangingPunct="0">
              <a:tabLst>
                <a:tab pos="571500" algn="l"/>
              </a:tabLst>
              <a:defRPr>
                <a:solidFill>
                  <a:schemeClr val="tx1"/>
                </a:solidFill>
                <a:latin typeface="Arial" panose="020B0604020202020204" pitchFamily="34" charset="0"/>
              </a:defRPr>
            </a:lvl1pPr>
            <a:lvl2pPr marL="742950" indent="-285750" defTabSz="346075" eaLnBrk="0" hangingPunct="0">
              <a:tabLst>
                <a:tab pos="571500" algn="l"/>
              </a:tabLst>
              <a:defRPr>
                <a:solidFill>
                  <a:schemeClr val="tx1"/>
                </a:solidFill>
                <a:latin typeface="Arial" panose="020B0604020202020204" pitchFamily="34" charset="0"/>
              </a:defRPr>
            </a:lvl2pPr>
            <a:lvl3pPr marL="1143000" indent="-228600" defTabSz="346075" eaLnBrk="0" hangingPunct="0">
              <a:tabLst>
                <a:tab pos="571500" algn="l"/>
              </a:tabLst>
              <a:defRPr>
                <a:solidFill>
                  <a:schemeClr val="tx1"/>
                </a:solidFill>
                <a:latin typeface="Arial" panose="020B0604020202020204" pitchFamily="34" charset="0"/>
              </a:defRPr>
            </a:lvl3pPr>
            <a:lvl4pPr marL="1600200" indent="-228600" defTabSz="346075" eaLnBrk="0" hangingPunct="0">
              <a:tabLst>
                <a:tab pos="571500" algn="l"/>
              </a:tabLst>
              <a:defRPr>
                <a:solidFill>
                  <a:schemeClr val="tx1"/>
                </a:solidFill>
                <a:latin typeface="Arial" panose="020B0604020202020204" pitchFamily="34" charset="0"/>
              </a:defRPr>
            </a:lvl4pPr>
            <a:lvl5pPr marL="2057400" indent="-228600" defTabSz="346075" eaLnBrk="0" hangingPunct="0">
              <a:tabLst>
                <a:tab pos="571500" algn="l"/>
              </a:tabLst>
              <a:defRPr>
                <a:solidFill>
                  <a:schemeClr val="tx1"/>
                </a:solidFill>
                <a:latin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342900" indent="-342900" eaLnBrk="1" hangingPunct="1">
              <a:lnSpc>
                <a:spcPct val="95000"/>
              </a:lnSpc>
              <a:spcBef>
                <a:spcPct val="35000"/>
              </a:spcBef>
              <a:buClr>
                <a:schemeClr val="hlink"/>
              </a:buClr>
              <a:buSzPct val="125000"/>
              <a:buFont typeface="Arial" panose="020B0604020202020204" pitchFamily="34" charset="0"/>
              <a:buChar char="•"/>
            </a:pPr>
            <a:r>
              <a:rPr lang="en-US" sz="2200" dirty="0"/>
              <a:t>Explicit method: Specify the </a:t>
            </a:r>
            <a:r>
              <a:rPr lang="en-US" sz="2200" dirty="0">
                <a:latin typeface="Courier New" panose="02070309020205020404" pitchFamily="49" charset="0"/>
              </a:rPr>
              <a:t>NULL</a:t>
            </a:r>
            <a:r>
              <a:rPr lang="en-US" sz="2200" dirty="0"/>
              <a:t> keyword in the </a:t>
            </a:r>
            <a:r>
              <a:rPr lang="en-US" sz="2200" dirty="0">
                <a:latin typeface="Courier New" panose="02070309020205020404" pitchFamily="49" charset="0"/>
              </a:rPr>
              <a:t>VALUES</a:t>
            </a:r>
            <a:r>
              <a:rPr lang="en-US" sz="2200" dirty="0"/>
              <a:t> clause.</a:t>
            </a:r>
          </a:p>
        </p:txBody>
      </p:sp>
      <p:sp>
        <p:nvSpPr>
          <p:cNvPr id="14" name="Rectangle 8"/>
          <p:cNvSpPr>
            <a:spLocks noChangeArrowheads="1"/>
          </p:cNvSpPr>
          <p:nvPr/>
        </p:nvSpPr>
        <p:spPr bwMode="ltGray">
          <a:xfrm>
            <a:off x="7293402" y="2923011"/>
            <a:ext cx="141288" cy="26511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3816915318"/>
      </p:ext>
    </p:extLst>
  </p:cSld>
  <p:clrMapOvr>
    <a:masterClrMapping/>
  </p:clrMapOvr>
  <p:transition spd="slow">
    <p:cut/>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212</TotalTime>
  <Words>1642</Words>
  <Application>Microsoft Office PowerPoint</Application>
  <PresentationFormat>Custom</PresentationFormat>
  <Paragraphs>345</Paragraphs>
  <Slides>20</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Dividend</vt:lpstr>
      <vt:lpstr>Document</vt:lpstr>
      <vt:lpstr>PowerPoint Presentation</vt:lpstr>
      <vt:lpstr>Sql – insert, update, delete</vt:lpstr>
      <vt:lpstr>Previous Lecture</vt:lpstr>
      <vt:lpstr>PowerPoint Presentation</vt:lpstr>
      <vt:lpstr>Data Manipulation Language</vt:lpstr>
      <vt:lpstr>Adding a New Row to a Table</vt:lpstr>
      <vt:lpstr>The INSERT Statement Syntax</vt:lpstr>
      <vt:lpstr>Inserting New Rows</vt:lpstr>
      <vt:lpstr>Inserting Rows with Null Values</vt:lpstr>
      <vt:lpstr>Inserting Special Values</vt:lpstr>
      <vt:lpstr>Copying Rows from Another Table</vt:lpstr>
      <vt:lpstr>Copying Specific Columns data from Another Table</vt:lpstr>
      <vt:lpstr>Copying Specific Rows from Another Table</vt:lpstr>
      <vt:lpstr>Changing Data in a Table</vt:lpstr>
      <vt:lpstr>The UPDATE Statement Syntax</vt:lpstr>
      <vt:lpstr>Updating Rows in a Table</vt:lpstr>
      <vt:lpstr>Removing a Row from a Table </vt:lpstr>
      <vt:lpstr>The DELETE Statement</vt:lpstr>
      <vt:lpstr>Deleting Rows from a Table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Saqib Ejaz Awan</dc:creator>
  <cp:lastModifiedBy>Ayesha</cp:lastModifiedBy>
  <cp:revision>77</cp:revision>
  <dcterms:created xsi:type="dcterms:W3CDTF">2016-08-25T05:41:22Z</dcterms:created>
  <dcterms:modified xsi:type="dcterms:W3CDTF">2020-07-17T19:20:48Z</dcterms:modified>
</cp:coreProperties>
</file>