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9"/>
  </p:notesMasterIdLst>
  <p:sldIdLst>
    <p:sldId id="259" r:id="rId2"/>
    <p:sldId id="258" r:id="rId3"/>
    <p:sldId id="297" r:id="rId4"/>
    <p:sldId id="26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2B335-0BB9-4DC4-8723-0D5284AE3916}" type="datetimeFigureOut">
              <a:rPr lang="en-GB" smtClean="0"/>
              <a:t>18/07/2020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A8F84-D1B7-4DE5-8F32-C916319DA00B}" type="slidenum">
              <a:rPr lang="en-GB" smtClean="0"/>
              <a:t>‹#›</a:t>
            </a:fld>
            <a:endParaRPr lang="en-GB"/>
          </a:p>
        </p:txBody>
      </p:sp>
    </p:spTree>
    <p:extLst>
      <p:ext uri="{BB962C8B-B14F-4D97-AF65-F5344CB8AC3E}">
        <p14:creationId xmlns:p14="http://schemas.microsoft.com/office/powerpoint/2010/main" val="394433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28.png"/></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8915"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8916"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Group Functions</a:t>
            </a:r>
          </a:p>
          <a:p>
            <a:pPr lvl="1"/>
            <a:r>
              <a:rPr lang="en-US"/>
              <a:t>Unlike single-row functions, </a:t>
            </a:r>
            <a:r>
              <a:rPr lang="en-US">
                <a:solidFill>
                  <a:srgbClr val="FC0128"/>
                </a:solidFill>
              </a:rPr>
              <a:t>group functions</a:t>
            </a:r>
            <a:r>
              <a:rPr lang="en-US"/>
              <a:t> operate on </a:t>
            </a:r>
            <a:r>
              <a:rPr lang="en-US">
                <a:solidFill>
                  <a:srgbClr val="FC0128"/>
                </a:solidFill>
              </a:rPr>
              <a:t>sets of rows</a:t>
            </a:r>
            <a:r>
              <a:rPr lang="en-US"/>
              <a:t> to give one result per group. These sets may be the whole table or the table split into groups. </a:t>
            </a:r>
          </a:p>
          <a:p>
            <a:endParaRPr lang="en-US"/>
          </a:p>
        </p:txBody>
      </p:sp>
    </p:spTree>
    <p:extLst>
      <p:ext uri="{BB962C8B-B14F-4D97-AF65-F5344CB8AC3E}">
        <p14:creationId xmlns:p14="http://schemas.microsoft.com/office/powerpoint/2010/main" val="1936753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8131"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8132"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Groups of Data</a:t>
            </a:r>
          </a:p>
          <a:p>
            <a:pPr lvl="1"/>
            <a:r>
              <a:rPr lang="en-US"/>
              <a:t>Until now, all group functions have treated the table as one large group of information. At times, you need to divide the table of information into smaller groups. This can be done by using the </a:t>
            </a:r>
            <a:r>
              <a:rPr lang="en-US">
                <a:solidFill>
                  <a:srgbClr val="FC0128"/>
                </a:solidFill>
                <a:latin typeface="Courier New" panose="02070309020205020404" pitchFamily="49" charset="0"/>
              </a:rPr>
              <a:t>GROUP</a:t>
            </a:r>
            <a:r>
              <a:rPr lang="en-US">
                <a:solidFill>
                  <a:srgbClr val="FC0128"/>
                </a:solidFill>
              </a:rPr>
              <a:t> </a:t>
            </a:r>
            <a:r>
              <a:rPr lang="en-US">
                <a:solidFill>
                  <a:srgbClr val="FC0128"/>
                </a:solidFill>
                <a:latin typeface="Courier New" panose="02070309020205020404" pitchFamily="49" charset="0"/>
              </a:rPr>
              <a:t>BY</a:t>
            </a:r>
            <a:r>
              <a:rPr lang="en-US">
                <a:solidFill>
                  <a:srgbClr val="FC0128"/>
                </a:solidFill>
              </a:rPr>
              <a:t> clause</a:t>
            </a:r>
            <a:r>
              <a:rPr lang="en-US"/>
              <a:t>.</a:t>
            </a:r>
          </a:p>
          <a:p>
            <a:endParaRPr lang="en-US"/>
          </a:p>
        </p:txBody>
      </p:sp>
    </p:spTree>
    <p:extLst>
      <p:ext uri="{BB962C8B-B14F-4D97-AF65-F5344CB8AC3E}">
        <p14:creationId xmlns:p14="http://schemas.microsoft.com/office/powerpoint/2010/main" val="58472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9155"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9156"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a:t>
            </a:r>
            <a:r>
              <a:rPr lang="en-US">
                <a:latin typeface="Courier New" panose="02070309020205020404" pitchFamily="49" charset="0"/>
              </a:rPr>
              <a:t>GROUP BY</a:t>
            </a:r>
            <a:r>
              <a:rPr lang="en-US"/>
              <a:t> Clause</a:t>
            </a:r>
          </a:p>
          <a:p>
            <a:pPr lvl="1"/>
            <a:r>
              <a:rPr lang="en-US"/>
              <a:t>You can use the </a:t>
            </a:r>
            <a:r>
              <a:rPr lang="en-US">
                <a:solidFill>
                  <a:srgbClr val="FC0128"/>
                </a:solidFill>
                <a:latin typeface="Courier New" panose="02070309020205020404" pitchFamily="49" charset="0"/>
              </a:rPr>
              <a:t>GROUP</a:t>
            </a:r>
            <a:r>
              <a:rPr lang="en-US">
                <a:solidFill>
                  <a:srgbClr val="FC0128"/>
                </a:solidFill>
              </a:rPr>
              <a:t> </a:t>
            </a:r>
            <a:r>
              <a:rPr lang="en-US">
                <a:solidFill>
                  <a:srgbClr val="FC0128"/>
                </a:solidFill>
                <a:latin typeface="Courier New" panose="02070309020205020404" pitchFamily="49" charset="0"/>
              </a:rPr>
              <a:t>BY</a:t>
            </a:r>
            <a:r>
              <a:rPr lang="en-US">
                <a:solidFill>
                  <a:srgbClr val="FC0128"/>
                </a:solidFill>
              </a:rPr>
              <a:t> clause</a:t>
            </a:r>
            <a:r>
              <a:rPr lang="en-US"/>
              <a:t> to divide the rows in a table into groups. You can then use the group functions to return summary information for each group. </a:t>
            </a:r>
          </a:p>
          <a:p>
            <a:pPr lvl="1"/>
            <a:r>
              <a:rPr lang="en-US"/>
              <a:t>In the syntax:</a:t>
            </a:r>
          </a:p>
          <a:p>
            <a:pPr lvl="1"/>
            <a:r>
              <a:rPr lang="en-US"/>
              <a:t>	</a:t>
            </a:r>
            <a:r>
              <a:rPr lang="en-US" i="1">
                <a:latin typeface="Courier New" panose="02070309020205020404" pitchFamily="49" charset="0"/>
              </a:rPr>
              <a:t>group_by_expression</a:t>
            </a:r>
            <a:r>
              <a:rPr lang="en-US"/>
              <a:t>		specifies columns whose values determine the basis for</a:t>
            </a:r>
            <a:br>
              <a:rPr lang="en-US"/>
            </a:br>
            <a:r>
              <a:rPr lang="en-US"/>
              <a:t>						grouping rows</a:t>
            </a:r>
          </a:p>
          <a:p>
            <a:r>
              <a:rPr lang="en-US"/>
              <a:t>Guidelines</a:t>
            </a:r>
          </a:p>
          <a:p>
            <a:pPr lvl="2"/>
            <a:r>
              <a:rPr lang="en-US"/>
              <a:t>If you include a group function in a </a:t>
            </a:r>
            <a:r>
              <a:rPr lang="en-US">
                <a:latin typeface="Courier New" panose="02070309020205020404" pitchFamily="49" charset="0"/>
              </a:rPr>
              <a:t>SELECT</a:t>
            </a:r>
            <a:r>
              <a:rPr lang="en-US"/>
              <a:t> clause, you cannot select individual results as well, </a:t>
            </a:r>
            <a:r>
              <a:rPr lang="en-US" i="1"/>
              <a:t>unless</a:t>
            </a:r>
            <a:r>
              <a:rPr lang="en-US"/>
              <a:t> the individual column appears in the </a:t>
            </a:r>
            <a:r>
              <a:rPr lang="en-US">
                <a:latin typeface="Courier New" panose="02070309020205020404" pitchFamily="49" charset="0"/>
              </a:rPr>
              <a:t>GROUP</a:t>
            </a:r>
            <a:r>
              <a:rPr lang="en-US"/>
              <a:t> </a:t>
            </a:r>
            <a:r>
              <a:rPr lang="en-US">
                <a:latin typeface="Courier New" panose="02070309020205020404" pitchFamily="49" charset="0"/>
              </a:rPr>
              <a:t>BY</a:t>
            </a:r>
            <a:r>
              <a:rPr lang="en-US"/>
              <a:t> clause. You receive an error message if you fail to include the column list in the </a:t>
            </a:r>
            <a:r>
              <a:rPr lang="en-US">
                <a:latin typeface="Courier New" panose="02070309020205020404" pitchFamily="49" charset="0"/>
              </a:rPr>
              <a:t>GROUP</a:t>
            </a:r>
            <a:r>
              <a:rPr lang="en-US"/>
              <a:t> </a:t>
            </a:r>
            <a:r>
              <a:rPr lang="en-US">
                <a:latin typeface="Courier New" panose="02070309020205020404" pitchFamily="49" charset="0"/>
              </a:rPr>
              <a:t>BY</a:t>
            </a:r>
            <a:r>
              <a:rPr lang="en-US"/>
              <a:t> clause.</a:t>
            </a:r>
          </a:p>
          <a:p>
            <a:pPr lvl="2"/>
            <a:r>
              <a:rPr lang="en-US"/>
              <a:t>Using a </a:t>
            </a:r>
            <a:r>
              <a:rPr lang="en-US">
                <a:latin typeface="Courier New" panose="02070309020205020404" pitchFamily="49" charset="0"/>
              </a:rPr>
              <a:t>WHERE</a:t>
            </a:r>
            <a:r>
              <a:rPr lang="en-US"/>
              <a:t> clause, you can exclude rows before dividing them into groups.</a:t>
            </a:r>
          </a:p>
          <a:p>
            <a:pPr lvl="2"/>
            <a:r>
              <a:rPr lang="en-US"/>
              <a:t>You must include the </a:t>
            </a:r>
            <a:r>
              <a:rPr lang="en-US" i="1"/>
              <a:t>columns</a:t>
            </a:r>
            <a:r>
              <a:rPr lang="en-US"/>
              <a:t> in the </a:t>
            </a:r>
            <a:r>
              <a:rPr lang="en-US">
                <a:latin typeface="Courier New" panose="02070309020205020404" pitchFamily="49" charset="0"/>
              </a:rPr>
              <a:t>GROUP</a:t>
            </a:r>
            <a:r>
              <a:rPr lang="en-US"/>
              <a:t> </a:t>
            </a:r>
            <a:r>
              <a:rPr lang="en-US">
                <a:latin typeface="Courier New" panose="02070309020205020404" pitchFamily="49" charset="0"/>
              </a:rPr>
              <a:t>BY</a:t>
            </a:r>
            <a:r>
              <a:rPr lang="en-US"/>
              <a:t> clause. </a:t>
            </a:r>
          </a:p>
          <a:p>
            <a:pPr lvl="2"/>
            <a:r>
              <a:rPr lang="en-US"/>
              <a:t>You cannot use a column alias in the </a:t>
            </a:r>
            <a:r>
              <a:rPr lang="en-US">
                <a:latin typeface="Courier New" panose="02070309020205020404" pitchFamily="49" charset="0"/>
              </a:rPr>
              <a:t>GROUP</a:t>
            </a:r>
            <a:r>
              <a:rPr lang="en-US"/>
              <a:t> </a:t>
            </a:r>
            <a:r>
              <a:rPr lang="en-US">
                <a:latin typeface="Courier New" panose="02070309020205020404" pitchFamily="49" charset="0"/>
              </a:rPr>
              <a:t>BY</a:t>
            </a:r>
            <a:r>
              <a:rPr lang="en-US"/>
              <a:t> clause.</a:t>
            </a:r>
          </a:p>
          <a:p>
            <a:pPr lvl="2"/>
            <a:r>
              <a:rPr lang="en-US"/>
              <a:t>By default, rows are sorted by ascending order of the columns included in the </a:t>
            </a:r>
            <a:r>
              <a:rPr lang="en-US">
                <a:latin typeface="Courier New" panose="02070309020205020404" pitchFamily="49" charset="0"/>
              </a:rPr>
              <a:t>GROUP</a:t>
            </a:r>
            <a:r>
              <a:rPr lang="en-US"/>
              <a:t> </a:t>
            </a:r>
            <a:r>
              <a:rPr lang="en-US">
                <a:latin typeface="Courier New" panose="02070309020205020404" pitchFamily="49" charset="0"/>
              </a:rPr>
              <a:t>BY</a:t>
            </a:r>
            <a:r>
              <a:rPr lang="en-US"/>
              <a:t> list. You can override this by using the </a:t>
            </a:r>
            <a:r>
              <a:rPr lang="en-US">
                <a:latin typeface="Courier New" panose="02070309020205020404" pitchFamily="49" charset="0"/>
              </a:rPr>
              <a:t>ORDER</a:t>
            </a:r>
            <a:r>
              <a:rPr lang="en-US"/>
              <a:t> </a:t>
            </a:r>
            <a:r>
              <a:rPr lang="en-US">
                <a:latin typeface="Courier New" panose="02070309020205020404" pitchFamily="49" charset="0"/>
              </a:rPr>
              <a:t>BY</a:t>
            </a:r>
            <a:r>
              <a:rPr lang="en-US"/>
              <a:t> clause.</a:t>
            </a:r>
          </a:p>
          <a:p>
            <a:pPr lvl="1"/>
            <a:endParaRPr lang="en-US"/>
          </a:p>
          <a:p>
            <a:endParaRPr lang="en-US">
              <a:latin typeface="Times New Roman" panose="02020603050405020304" pitchFamily="18" charset="0"/>
            </a:endParaRPr>
          </a:p>
        </p:txBody>
      </p:sp>
      <p:sp>
        <p:nvSpPr>
          <p:cNvPr id="49157"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54646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0179"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0180" name="Rectangle 4"/>
          <p:cNvSpPr>
            <a:spLocks noGrp="1" noChangeArrowheads="1"/>
          </p:cNvSpPr>
          <p:nvPr>
            <p:ph type="body" idx="1"/>
          </p:nvPr>
        </p:nvSpPr>
        <p:spPr bwMode="auto">
          <a:xfrm>
            <a:off x="388938" y="4799013"/>
            <a:ext cx="5995987" cy="380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96888">
              <a:tabLst>
                <a:tab pos="457200" algn="l"/>
              </a:tabLst>
            </a:pPr>
            <a:r>
              <a:rPr lang="en-US"/>
              <a:t>The </a:t>
            </a:r>
            <a:r>
              <a:rPr lang="en-US">
                <a:latin typeface="Courier New" panose="02070309020205020404" pitchFamily="49" charset="0"/>
              </a:rPr>
              <a:t>GROUP BY</a:t>
            </a:r>
            <a:r>
              <a:rPr lang="en-US"/>
              <a:t> Clause (continued)</a:t>
            </a:r>
          </a:p>
          <a:p>
            <a:pPr lvl="1" defTabSz="496888">
              <a:tabLst>
                <a:tab pos="457200" algn="l"/>
              </a:tabLst>
            </a:pPr>
            <a:r>
              <a:rPr lang="en-US"/>
              <a:t>When using the </a:t>
            </a:r>
            <a:r>
              <a:rPr lang="en-US">
                <a:solidFill>
                  <a:srgbClr val="FC0128"/>
                </a:solidFill>
                <a:latin typeface="Courier New" panose="02070309020205020404" pitchFamily="49" charset="0"/>
              </a:rPr>
              <a:t>GROUP</a:t>
            </a:r>
            <a:r>
              <a:rPr lang="en-US">
                <a:solidFill>
                  <a:srgbClr val="FC0128"/>
                </a:solidFill>
              </a:rPr>
              <a:t> </a:t>
            </a:r>
            <a:r>
              <a:rPr lang="en-US">
                <a:solidFill>
                  <a:srgbClr val="FC0128"/>
                </a:solidFill>
                <a:latin typeface="Courier New" panose="02070309020205020404" pitchFamily="49" charset="0"/>
              </a:rPr>
              <a:t>BY</a:t>
            </a:r>
            <a:r>
              <a:rPr lang="en-US">
                <a:solidFill>
                  <a:srgbClr val="FC0128"/>
                </a:solidFill>
              </a:rPr>
              <a:t> clause</a:t>
            </a:r>
            <a:r>
              <a:rPr lang="en-US"/>
              <a:t>, make sure that all columns in the </a:t>
            </a:r>
            <a:r>
              <a:rPr lang="en-US">
                <a:latin typeface="Courier New" panose="02070309020205020404" pitchFamily="49" charset="0"/>
              </a:rPr>
              <a:t>SELECT</a:t>
            </a:r>
            <a:r>
              <a:rPr lang="en-US"/>
              <a:t> list that are not group functions are included in the </a:t>
            </a:r>
            <a:r>
              <a:rPr lang="en-US">
                <a:latin typeface="Courier New" panose="02070309020205020404" pitchFamily="49" charset="0"/>
              </a:rPr>
              <a:t>GROUP BY</a:t>
            </a:r>
            <a:r>
              <a:rPr lang="en-US"/>
              <a:t> clause. The example on the slide displays the department number and the average salary for each department. Here is how this </a:t>
            </a:r>
            <a:r>
              <a:rPr lang="en-US">
                <a:latin typeface="Courier New" panose="02070309020205020404" pitchFamily="49" charset="0"/>
              </a:rPr>
              <a:t>SELECT</a:t>
            </a:r>
            <a:r>
              <a:rPr lang="en-US"/>
              <a:t> statement, containing a </a:t>
            </a:r>
            <a:r>
              <a:rPr lang="en-US">
                <a:latin typeface="Courier New" panose="02070309020205020404" pitchFamily="49" charset="0"/>
              </a:rPr>
              <a:t>GROUP BY</a:t>
            </a:r>
            <a:r>
              <a:rPr lang="en-US"/>
              <a:t> clause, is evaluated:</a:t>
            </a:r>
          </a:p>
          <a:p>
            <a:pPr marL="452438" lvl="2" indent="-215900" defTabSz="496888">
              <a:tabLst>
                <a:tab pos="457200" algn="l"/>
              </a:tabLst>
            </a:pPr>
            <a:r>
              <a:rPr lang="en-US"/>
              <a:t>The </a:t>
            </a:r>
            <a:r>
              <a:rPr lang="en-US">
                <a:latin typeface="Courier New" panose="02070309020205020404" pitchFamily="49" charset="0"/>
              </a:rPr>
              <a:t>SELECT</a:t>
            </a:r>
            <a:r>
              <a:rPr lang="en-US"/>
              <a:t> clause specifies the columns to be retrieved:</a:t>
            </a:r>
          </a:p>
          <a:p>
            <a:pPr marL="825500" lvl="3" indent="-254000" defTabSz="496888">
              <a:tabLst>
                <a:tab pos="457200" algn="l"/>
              </a:tabLst>
            </a:pPr>
            <a:r>
              <a:rPr lang="en-US"/>
              <a:t>Department number column in the </a:t>
            </a:r>
            <a:r>
              <a:rPr lang="en-US">
                <a:latin typeface="Courier New" panose="02070309020205020404" pitchFamily="49" charset="0"/>
              </a:rPr>
              <a:t>EMPLOYEES</a:t>
            </a:r>
            <a:r>
              <a:rPr lang="en-US"/>
              <a:t> table</a:t>
            </a:r>
          </a:p>
          <a:p>
            <a:pPr marL="825500" lvl="3" indent="-254000" defTabSz="496888">
              <a:tabLst>
                <a:tab pos="457200" algn="l"/>
              </a:tabLst>
            </a:pPr>
            <a:r>
              <a:rPr lang="en-US"/>
              <a:t>The average of all the salaries in the group you specified in the </a:t>
            </a:r>
            <a:r>
              <a:rPr lang="en-US">
                <a:latin typeface="Courier New" panose="02070309020205020404" pitchFamily="49" charset="0"/>
              </a:rPr>
              <a:t>GROUP BY</a:t>
            </a:r>
            <a:r>
              <a:rPr lang="en-US"/>
              <a:t> clause</a:t>
            </a:r>
          </a:p>
          <a:p>
            <a:pPr marL="452438" lvl="2" indent="-215900" defTabSz="496888">
              <a:tabLst>
                <a:tab pos="457200" algn="l"/>
              </a:tabLst>
            </a:pPr>
            <a:r>
              <a:rPr lang="en-US"/>
              <a:t>The </a:t>
            </a:r>
            <a:r>
              <a:rPr lang="en-US">
                <a:latin typeface="Courier New" panose="02070309020205020404" pitchFamily="49" charset="0"/>
              </a:rPr>
              <a:t>FROM</a:t>
            </a:r>
            <a:r>
              <a:rPr lang="en-US"/>
              <a:t> clause specifies the tables that the database must access: the </a:t>
            </a:r>
            <a:r>
              <a:rPr lang="en-US">
                <a:latin typeface="Courier New" panose="02070309020205020404" pitchFamily="49" charset="0"/>
              </a:rPr>
              <a:t>EMPLOYEES</a:t>
            </a:r>
            <a:r>
              <a:rPr lang="en-US"/>
              <a:t> table.</a:t>
            </a:r>
          </a:p>
          <a:p>
            <a:pPr marL="452438" lvl="2" indent="-215900" defTabSz="496888">
              <a:tabLst>
                <a:tab pos="457200" algn="l"/>
              </a:tabLst>
            </a:pPr>
            <a:r>
              <a:rPr lang="en-US"/>
              <a:t>The </a:t>
            </a:r>
            <a:r>
              <a:rPr lang="en-US">
                <a:latin typeface="Courier New" panose="02070309020205020404" pitchFamily="49" charset="0"/>
              </a:rPr>
              <a:t>WHERE</a:t>
            </a:r>
            <a:r>
              <a:rPr lang="en-US"/>
              <a:t> clause specifies the rows to be retrieved. Since there is no </a:t>
            </a:r>
            <a:r>
              <a:rPr lang="en-US">
                <a:latin typeface="Courier New" panose="02070309020205020404" pitchFamily="49" charset="0"/>
              </a:rPr>
              <a:t>WHERE</a:t>
            </a:r>
            <a:r>
              <a:rPr lang="en-US"/>
              <a:t> clause, all rows are retrieved by default. </a:t>
            </a:r>
          </a:p>
          <a:p>
            <a:pPr marL="452438" lvl="2" indent="-215900" defTabSz="496888">
              <a:tabLst>
                <a:tab pos="457200" algn="l"/>
              </a:tabLst>
            </a:pPr>
            <a:r>
              <a:rPr lang="en-US"/>
              <a:t>The </a:t>
            </a:r>
            <a:r>
              <a:rPr lang="en-US">
                <a:latin typeface="Courier New" panose="02070309020205020404" pitchFamily="49" charset="0"/>
              </a:rPr>
              <a:t>GROUP BY</a:t>
            </a:r>
            <a:r>
              <a:rPr lang="en-US"/>
              <a:t> clause specifies how the rows should be grouped. The rows are being grouped by department number, so the </a:t>
            </a:r>
            <a:r>
              <a:rPr lang="en-US">
                <a:latin typeface="Courier New" panose="02070309020205020404" pitchFamily="49" charset="0"/>
              </a:rPr>
              <a:t>AVG</a:t>
            </a:r>
            <a:r>
              <a:rPr lang="en-US"/>
              <a:t> function that is being applied to the salary column will calculate the </a:t>
            </a:r>
            <a:r>
              <a:rPr lang="en-US" i="1"/>
              <a:t>average salary for each department.</a:t>
            </a:r>
            <a:r>
              <a:rPr lang="en-US" b="1" i="1"/>
              <a:t> </a:t>
            </a:r>
          </a:p>
          <a:p>
            <a:pPr defTabSz="496888">
              <a:tabLst>
                <a:tab pos="457200" algn="l"/>
              </a:tabLst>
            </a:pPr>
            <a:endParaRPr lang="en-US">
              <a:solidFill>
                <a:srgbClr val="0000FF"/>
              </a:solidFill>
            </a:endParaRPr>
          </a:p>
          <a:p>
            <a:pPr defTabSz="496888">
              <a:tabLst>
                <a:tab pos="457200" algn="l"/>
              </a:tabLst>
            </a:pPr>
            <a:r>
              <a:rPr lang="en-US">
                <a:solidFill>
                  <a:srgbClr val="0000FF"/>
                </a:solidFill>
              </a:rPr>
              <a:t>Instructor Note</a:t>
            </a:r>
          </a:p>
          <a:p>
            <a:pPr lvl="1" defTabSz="496888">
              <a:tabLst>
                <a:tab pos="457200" algn="l"/>
              </a:tabLst>
            </a:pPr>
            <a:r>
              <a:rPr lang="en-US">
                <a:solidFill>
                  <a:srgbClr val="0000FF"/>
                </a:solidFill>
              </a:rPr>
              <a:t>Group results are sorted implicitly, on the grouping column. You can use </a:t>
            </a:r>
            <a:r>
              <a:rPr lang="en-US">
                <a:solidFill>
                  <a:srgbClr val="0000FF"/>
                </a:solidFill>
                <a:latin typeface="Courier New" panose="02070309020205020404" pitchFamily="49" charset="0"/>
              </a:rPr>
              <a:t>ORDER BY</a:t>
            </a:r>
            <a:r>
              <a:rPr lang="en-US">
                <a:solidFill>
                  <a:srgbClr val="0000FF"/>
                </a:solidFill>
              </a:rPr>
              <a:t> to specify a different sort order, remembering to use only group functions, or the grouping column.</a:t>
            </a:r>
          </a:p>
        </p:txBody>
      </p:sp>
      <p:sp>
        <p:nvSpPr>
          <p:cNvPr id="50181" name="Rectangle 5"/>
          <p:cNvSpPr>
            <a:spLocks noGrp="1" noRot="1" noChangeAspect="1" noChangeArrowheads="1" noTextEdit="1"/>
          </p:cNvSpPr>
          <p:nvPr>
            <p:ph type="sldImg"/>
          </p:nvPr>
        </p:nvSpPr>
        <p:spPr bwMode="auto">
          <a:xfrm>
            <a:off x="-533400" y="169863"/>
            <a:ext cx="7916863" cy="44545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72160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1203"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1204" name="Rectangle 4"/>
          <p:cNvSpPr>
            <a:spLocks noGrp="1" noChangeArrowheads="1"/>
          </p:cNvSpPr>
          <p:nvPr>
            <p:ph type="body" idx="1"/>
          </p:nvPr>
        </p:nvSpPr>
        <p:spPr bwMode="auto">
          <a:xfrm>
            <a:off x="415925" y="4770438"/>
            <a:ext cx="6013450"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96888">
              <a:lnSpc>
                <a:spcPct val="90000"/>
              </a:lnSpc>
              <a:tabLst>
                <a:tab pos="457200" algn="l"/>
              </a:tabLst>
            </a:pPr>
            <a:r>
              <a:rPr lang="en-US"/>
              <a:t>The </a:t>
            </a:r>
            <a:r>
              <a:rPr lang="en-US">
                <a:latin typeface="Courier New" panose="02070309020205020404" pitchFamily="49" charset="0"/>
              </a:rPr>
              <a:t>GROUP</a:t>
            </a:r>
            <a:r>
              <a:rPr lang="en-US">
                <a:latin typeface="Times New Roman" panose="02020603050405020304" pitchFamily="18" charset="0"/>
              </a:rPr>
              <a:t> </a:t>
            </a:r>
            <a:r>
              <a:rPr lang="en-US">
                <a:latin typeface="Courier New" panose="02070309020205020404" pitchFamily="49" charset="0"/>
              </a:rPr>
              <a:t>BY</a:t>
            </a:r>
            <a:r>
              <a:rPr lang="en-US"/>
              <a:t> Clause (continued)</a:t>
            </a:r>
          </a:p>
          <a:p>
            <a:pPr lvl="1" defTabSz="496888">
              <a:lnSpc>
                <a:spcPct val="90000"/>
              </a:lnSpc>
              <a:tabLst>
                <a:tab pos="457200" algn="l"/>
              </a:tabLst>
            </a:pPr>
            <a:r>
              <a:rPr lang="en-US"/>
              <a:t>The </a:t>
            </a:r>
            <a:r>
              <a:rPr lang="en-US">
                <a:solidFill>
                  <a:srgbClr val="FC0128"/>
                </a:solidFill>
                <a:latin typeface="Courier New" panose="02070309020205020404" pitchFamily="49" charset="0"/>
              </a:rPr>
              <a:t>GROUP</a:t>
            </a:r>
            <a:r>
              <a:rPr lang="en-US">
                <a:solidFill>
                  <a:srgbClr val="FC0128"/>
                </a:solidFill>
              </a:rPr>
              <a:t> </a:t>
            </a:r>
            <a:r>
              <a:rPr lang="en-US">
                <a:solidFill>
                  <a:srgbClr val="FC0128"/>
                </a:solidFill>
                <a:latin typeface="Courier New" panose="02070309020205020404" pitchFamily="49" charset="0"/>
              </a:rPr>
              <a:t>BY</a:t>
            </a:r>
            <a:r>
              <a:rPr lang="en-US">
                <a:solidFill>
                  <a:srgbClr val="FC0128"/>
                </a:solidFill>
              </a:rPr>
              <a:t> column</a:t>
            </a:r>
            <a:r>
              <a:rPr lang="en-US"/>
              <a:t> does not have to be in the </a:t>
            </a:r>
            <a:r>
              <a:rPr lang="en-US">
                <a:latin typeface="Courier New" panose="02070309020205020404" pitchFamily="49" charset="0"/>
              </a:rPr>
              <a:t>SELECT</a:t>
            </a:r>
            <a:r>
              <a:rPr lang="en-US"/>
              <a:t> clause. For example, the </a:t>
            </a:r>
            <a:r>
              <a:rPr lang="en-US">
                <a:latin typeface="Courier New" panose="02070309020205020404" pitchFamily="49" charset="0"/>
              </a:rPr>
              <a:t>SELECT</a:t>
            </a:r>
            <a:r>
              <a:rPr lang="en-US"/>
              <a:t> statement on the slide displays the average salaries for each department without displaying the respective department numbers. Without the department numbers, however, the results do not look meaningful. </a:t>
            </a:r>
          </a:p>
          <a:p>
            <a:pPr lvl="1" defTabSz="496888">
              <a:lnSpc>
                <a:spcPct val="90000"/>
              </a:lnSpc>
              <a:tabLst>
                <a:tab pos="457200" algn="l"/>
              </a:tabLst>
            </a:pPr>
            <a:r>
              <a:rPr lang="en-US"/>
              <a:t>You can use the group function in the </a:t>
            </a:r>
            <a:r>
              <a:rPr lang="en-US">
                <a:latin typeface="Courier New" panose="02070309020205020404" pitchFamily="49" charset="0"/>
              </a:rPr>
              <a:t>ORDER BY</a:t>
            </a:r>
            <a:r>
              <a:rPr lang="en-US"/>
              <a:t> clause.</a:t>
            </a:r>
          </a:p>
          <a:p>
            <a:pPr lvl="1" defTabSz="496888">
              <a:lnSpc>
                <a:spcPct val="90000"/>
              </a:lnSpc>
              <a:tabLst>
                <a:tab pos="457200" algn="l"/>
              </a:tabLst>
            </a:pPr>
            <a:endParaRPr lang="en-US" sz="500"/>
          </a:p>
          <a:p>
            <a:pPr lvl="1" defTabSz="496888">
              <a:lnSpc>
                <a:spcPct val="90000"/>
              </a:lnSpc>
              <a:spcBef>
                <a:spcPct val="0"/>
              </a:spcBef>
              <a:tabLst>
                <a:tab pos="457200" algn="l"/>
              </a:tabLst>
            </a:pPr>
            <a:r>
              <a:rPr lang="en-US">
                <a:latin typeface="Courier New" panose="02070309020205020404" pitchFamily="49" charset="0"/>
              </a:rPr>
              <a:t>   SELECT   department_id, AVG(salary)</a:t>
            </a:r>
          </a:p>
          <a:p>
            <a:pPr lvl="1" defTabSz="496888">
              <a:lnSpc>
                <a:spcPct val="90000"/>
              </a:lnSpc>
              <a:spcBef>
                <a:spcPct val="0"/>
              </a:spcBef>
              <a:tabLst>
                <a:tab pos="457200" algn="l"/>
              </a:tabLst>
            </a:pPr>
            <a:r>
              <a:rPr lang="en-US">
                <a:latin typeface="Courier New" panose="02070309020205020404" pitchFamily="49" charset="0"/>
              </a:rPr>
              <a:t>   FROM     employees</a:t>
            </a:r>
          </a:p>
          <a:p>
            <a:pPr lvl="1" defTabSz="496888">
              <a:lnSpc>
                <a:spcPct val="90000"/>
              </a:lnSpc>
              <a:spcBef>
                <a:spcPct val="0"/>
              </a:spcBef>
              <a:tabLst>
                <a:tab pos="457200" algn="l"/>
              </a:tabLst>
            </a:pPr>
            <a:r>
              <a:rPr lang="en-US">
                <a:latin typeface="Courier New" panose="02070309020205020404" pitchFamily="49" charset="0"/>
              </a:rPr>
              <a:t>   GROUP BY department_id</a:t>
            </a:r>
          </a:p>
          <a:p>
            <a:pPr lvl="1" defTabSz="496888">
              <a:lnSpc>
                <a:spcPct val="90000"/>
              </a:lnSpc>
              <a:spcBef>
                <a:spcPct val="0"/>
              </a:spcBef>
              <a:tabLst>
                <a:tab pos="457200" algn="l"/>
              </a:tabLst>
            </a:pPr>
            <a:r>
              <a:rPr lang="en-US">
                <a:latin typeface="Courier New" panose="02070309020205020404" pitchFamily="49" charset="0"/>
              </a:rPr>
              <a:t>   ORDER BY AVG(salary);</a:t>
            </a:r>
          </a:p>
          <a:p>
            <a:pPr lvl="1" defTabSz="496888">
              <a:lnSpc>
                <a:spcPct val="90000"/>
              </a:lnSpc>
              <a:spcBef>
                <a:spcPct val="0"/>
              </a:spcBef>
              <a:tabLst>
                <a:tab pos="457200" algn="l"/>
              </a:tabLst>
            </a:pPr>
            <a:r>
              <a:rPr lang="en-US" sz="500">
                <a:latin typeface="Courier New" panose="02070309020205020404" pitchFamily="49" charset="0"/>
              </a:rPr>
              <a:t>   </a:t>
            </a:r>
          </a:p>
          <a:p>
            <a:pPr defTabSz="496888">
              <a:lnSpc>
                <a:spcPct val="90000"/>
              </a:lnSpc>
              <a:tabLst>
                <a:tab pos="457200" algn="l"/>
              </a:tabLst>
            </a:pPr>
            <a:endParaRPr lang="en-US">
              <a:solidFill>
                <a:schemeClr val="accent2"/>
              </a:solidFill>
            </a:endParaRPr>
          </a:p>
          <a:p>
            <a:pPr defTabSz="496888">
              <a:lnSpc>
                <a:spcPct val="90000"/>
              </a:lnSpc>
              <a:tabLst>
                <a:tab pos="457200" algn="l"/>
              </a:tabLst>
            </a:pPr>
            <a:endParaRPr lang="en-US">
              <a:solidFill>
                <a:schemeClr val="accent2"/>
              </a:solidFill>
            </a:endParaRPr>
          </a:p>
          <a:p>
            <a:pPr defTabSz="496888">
              <a:lnSpc>
                <a:spcPct val="90000"/>
              </a:lnSpc>
              <a:tabLst>
                <a:tab pos="457200" algn="l"/>
              </a:tabLst>
            </a:pPr>
            <a:endParaRPr lang="en-US">
              <a:solidFill>
                <a:schemeClr val="accent2"/>
              </a:solidFill>
            </a:endParaRPr>
          </a:p>
          <a:p>
            <a:pPr defTabSz="496888">
              <a:lnSpc>
                <a:spcPct val="90000"/>
              </a:lnSpc>
              <a:tabLst>
                <a:tab pos="457200" algn="l"/>
              </a:tabLst>
            </a:pPr>
            <a:endParaRPr lang="en-US">
              <a:solidFill>
                <a:schemeClr val="accent2"/>
              </a:solidFill>
            </a:endParaRPr>
          </a:p>
          <a:p>
            <a:pPr defTabSz="496888">
              <a:lnSpc>
                <a:spcPct val="90000"/>
              </a:lnSpc>
              <a:tabLst>
                <a:tab pos="457200" algn="l"/>
              </a:tabLst>
            </a:pPr>
            <a:endParaRPr lang="en-US">
              <a:solidFill>
                <a:schemeClr val="accent2"/>
              </a:solidFill>
            </a:endParaRPr>
          </a:p>
          <a:p>
            <a:pPr defTabSz="496888">
              <a:lnSpc>
                <a:spcPct val="90000"/>
              </a:lnSpc>
              <a:tabLst>
                <a:tab pos="457200" algn="l"/>
              </a:tabLst>
            </a:pPr>
            <a:endParaRPr lang="en-US">
              <a:solidFill>
                <a:srgbClr val="0000FF"/>
              </a:solidFill>
            </a:endParaRPr>
          </a:p>
          <a:p>
            <a:pPr defTabSz="496888">
              <a:lnSpc>
                <a:spcPct val="95000"/>
              </a:lnSpc>
              <a:tabLst>
                <a:tab pos="457200" algn="l"/>
              </a:tabLst>
            </a:pPr>
            <a:endParaRPr lang="en-US">
              <a:solidFill>
                <a:srgbClr val="0000FF"/>
              </a:solidFill>
            </a:endParaRPr>
          </a:p>
          <a:p>
            <a:pPr defTabSz="496888">
              <a:lnSpc>
                <a:spcPct val="95000"/>
              </a:lnSpc>
              <a:tabLst>
                <a:tab pos="457200" algn="l"/>
              </a:tabLst>
            </a:pPr>
            <a:r>
              <a:rPr lang="en-US">
                <a:solidFill>
                  <a:srgbClr val="0000FF"/>
                </a:solidFill>
              </a:rPr>
              <a:t>Instructor Note</a:t>
            </a:r>
          </a:p>
          <a:p>
            <a:pPr lvl="1" defTabSz="496888">
              <a:lnSpc>
                <a:spcPct val="90000"/>
              </a:lnSpc>
              <a:tabLst>
                <a:tab pos="457200" algn="l"/>
              </a:tabLst>
            </a:pPr>
            <a:r>
              <a:rPr lang="en-US">
                <a:solidFill>
                  <a:srgbClr val="0000FF"/>
                </a:solidFill>
              </a:rPr>
              <a:t>Demonstrate the query with and without the </a:t>
            </a:r>
            <a:r>
              <a:rPr lang="en-US">
                <a:solidFill>
                  <a:srgbClr val="0000FF"/>
                </a:solidFill>
                <a:latin typeface="Courier New" panose="02070309020205020404" pitchFamily="49" charset="0"/>
              </a:rPr>
              <a:t>DEPARTMENT_ID</a:t>
            </a:r>
            <a:r>
              <a:rPr lang="en-US">
                <a:solidFill>
                  <a:srgbClr val="0000FF"/>
                </a:solidFill>
              </a:rPr>
              <a:t> column in the </a:t>
            </a:r>
            <a:r>
              <a:rPr lang="en-US">
                <a:solidFill>
                  <a:srgbClr val="0000FF"/>
                </a:solidFill>
                <a:latin typeface="Courier New" panose="02070309020205020404" pitchFamily="49" charset="0"/>
              </a:rPr>
              <a:t>SELECT</a:t>
            </a:r>
            <a:r>
              <a:rPr lang="en-US">
                <a:solidFill>
                  <a:srgbClr val="0000FF"/>
                </a:solidFill>
              </a:rPr>
              <a:t> statement.</a:t>
            </a:r>
          </a:p>
        </p:txBody>
      </p:sp>
      <p:sp>
        <p:nvSpPr>
          <p:cNvPr id="51205" name="Rectangle 5"/>
          <p:cNvSpPr>
            <a:spLocks noGrp="1" noRot="1" noChangeAspect="1" noChangeArrowheads="1" noTextEdit="1"/>
          </p:cNvSpPr>
          <p:nvPr>
            <p:ph type="sldImg"/>
          </p:nvPr>
        </p:nvSpPr>
        <p:spPr bwMode="auto">
          <a:xfrm>
            <a:off x="-533400" y="169863"/>
            <a:ext cx="7916863" cy="44545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6" name="Rectangle 6"/>
          <p:cNvSpPr>
            <a:spLocks noChangeArrowheads="1"/>
          </p:cNvSpPr>
          <p:nvPr/>
        </p:nvSpPr>
        <p:spPr bwMode="auto">
          <a:xfrm>
            <a:off x="642938" y="6800850"/>
            <a:ext cx="56038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512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481763"/>
            <a:ext cx="542290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120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7442200"/>
            <a:ext cx="56054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51209" name="Text Box 12"/>
          <p:cNvSpPr txBox="1">
            <a:spLocks noChangeArrowheads="1"/>
          </p:cNvSpPr>
          <p:nvPr/>
        </p:nvSpPr>
        <p:spPr bwMode="auto">
          <a:xfrm>
            <a:off x="760413" y="7142163"/>
            <a:ext cx="349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eaLnBrk="0" hangingPunct="0">
              <a:defRPr>
                <a:solidFill>
                  <a:schemeClr val="tx1"/>
                </a:solidFill>
                <a:latin typeface="Arial" panose="020B0604020202020204" pitchFamily="34" charset="0"/>
              </a:defRPr>
            </a:lvl1pPr>
            <a:lvl2pPr marL="742950" indent="-285750" defTabSz="787400" eaLnBrk="0" hangingPunct="0">
              <a:defRPr>
                <a:solidFill>
                  <a:schemeClr val="tx1"/>
                </a:solidFill>
                <a:latin typeface="Arial" panose="020B0604020202020204" pitchFamily="34" charset="0"/>
              </a:defRPr>
            </a:lvl2pPr>
            <a:lvl3pPr marL="1143000" indent="-228600" defTabSz="787400" eaLnBrk="0" hangingPunct="0">
              <a:defRPr>
                <a:solidFill>
                  <a:schemeClr val="tx1"/>
                </a:solidFill>
                <a:latin typeface="Arial" panose="020B0604020202020204" pitchFamily="34" charset="0"/>
              </a:defRPr>
            </a:lvl3pPr>
            <a:lvl4pPr marL="1600200" indent="-228600" defTabSz="787400" eaLnBrk="0" hangingPunct="0">
              <a:defRPr>
                <a:solidFill>
                  <a:schemeClr val="tx1"/>
                </a:solidFill>
                <a:latin typeface="Arial" panose="020B0604020202020204" pitchFamily="34" charset="0"/>
              </a:defRPr>
            </a:lvl4pPr>
            <a:lvl5pPr marL="2057400" indent="-228600" defTabSz="787400" eaLnBrk="0" hangingPunct="0">
              <a:defRPr>
                <a:solidFill>
                  <a:schemeClr val="tx1"/>
                </a:solidFill>
                <a:latin typeface="Arial" panose="020B0604020202020204" pitchFamily="34" charset="0"/>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300" b="1"/>
              <a:t>…</a:t>
            </a:r>
          </a:p>
        </p:txBody>
      </p:sp>
    </p:spTree>
    <p:extLst>
      <p:ext uri="{BB962C8B-B14F-4D97-AF65-F5344CB8AC3E}">
        <p14:creationId xmlns:p14="http://schemas.microsoft.com/office/powerpoint/2010/main" val="3061047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533400" y="169863"/>
            <a:ext cx="7916863" cy="44545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415925" y="4770438"/>
            <a:ext cx="604996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20688">
              <a:tabLst>
                <a:tab pos="466725" algn="l"/>
              </a:tabLst>
            </a:pPr>
            <a:r>
              <a:rPr lang="en-US" dirty="0"/>
              <a:t>Groups within Groups</a:t>
            </a:r>
          </a:p>
          <a:p>
            <a:pPr lvl="1" defTabSz="420688">
              <a:tabLst>
                <a:tab pos="466725" algn="l"/>
              </a:tabLst>
            </a:pPr>
            <a:r>
              <a:rPr lang="en-US" dirty="0"/>
              <a:t>Sometimes you need to see results for groups within groups. The slide shows a report that displays the total salary being paid to each job title, within each department.</a:t>
            </a:r>
          </a:p>
          <a:p>
            <a:pPr lvl="1" defTabSz="420688">
              <a:tabLst>
                <a:tab pos="466725" algn="l"/>
              </a:tabLst>
            </a:pPr>
            <a:r>
              <a:rPr lang="en-US" dirty="0"/>
              <a:t>The </a:t>
            </a:r>
            <a:r>
              <a:rPr lang="en-US" dirty="0">
                <a:latin typeface="Courier New" panose="02070309020205020404" pitchFamily="49" charset="0"/>
              </a:rPr>
              <a:t>EMPLOYEES</a:t>
            </a:r>
            <a:r>
              <a:rPr lang="en-US" dirty="0"/>
              <a:t> table is grouped first by department number and, within that grouping, by job title. For example, the four stock clerks in department 50 are grouped together and a single result (total salary) is produced for all stock clerks within the group. </a:t>
            </a:r>
          </a:p>
          <a:p>
            <a:pPr lvl="1" defTabSz="420688">
              <a:tabLst>
                <a:tab pos="466725" algn="l"/>
              </a:tabLst>
            </a:pPr>
            <a:endParaRPr lang="en-US" dirty="0"/>
          </a:p>
          <a:p>
            <a:pPr lvl="1" defTabSz="420688">
              <a:tabLst>
                <a:tab pos="466725" algn="l"/>
              </a:tabLst>
            </a:pPr>
            <a:endParaRPr lang="en-US" dirty="0"/>
          </a:p>
          <a:p>
            <a:pPr lvl="1" defTabSz="420688">
              <a:tabLst>
                <a:tab pos="466725" algn="l"/>
              </a:tabLst>
            </a:pPr>
            <a:endParaRPr lang="en-US" dirty="0"/>
          </a:p>
          <a:p>
            <a:pPr lvl="1" defTabSz="420688">
              <a:tabLst>
                <a:tab pos="466725" algn="l"/>
              </a:tabLst>
            </a:pPr>
            <a:endParaRPr lang="en-US" dirty="0"/>
          </a:p>
          <a:p>
            <a:pPr lvl="1" defTabSz="420688">
              <a:tabLst>
                <a:tab pos="466725" algn="l"/>
              </a:tabLst>
            </a:pPr>
            <a:endParaRPr lang="en-US" dirty="0"/>
          </a:p>
          <a:p>
            <a:pPr lvl="1" defTabSz="420688">
              <a:tabLst>
                <a:tab pos="466725" algn="l"/>
              </a:tabLst>
            </a:pPr>
            <a:endParaRPr lang="en-US" dirty="0"/>
          </a:p>
          <a:p>
            <a:pPr lvl="1" defTabSz="420688">
              <a:tabLst>
                <a:tab pos="466725" algn="l"/>
              </a:tabLst>
            </a:pPr>
            <a:endParaRPr lang="en-US" dirty="0"/>
          </a:p>
          <a:p>
            <a:pPr lvl="1" defTabSz="420688">
              <a:tabLst>
                <a:tab pos="466725" algn="l"/>
              </a:tabLst>
            </a:pPr>
            <a:endParaRPr lang="en-US" dirty="0"/>
          </a:p>
          <a:p>
            <a:pPr defTabSz="420688">
              <a:tabLst>
                <a:tab pos="466725" algn="l"/>
              </a:tabLst>
            </a:pPr>
            <a:r>
              <a:rPr lang="en-US" dirty="0">
                <a:solidFill>
                  <a:srgbClr val="0000FF"/>
                </a:solidFill>
              </a:rPr>
              <a:t>Instructor Note</a:t>
            </a:r>
          </a:p>
          <a:p>
            <a:pPr lvl="1" defTabSz="420688">
              <a:tabLst>
                <a:tab pos="466725" algn="l"/>
              </a:tabLst>
            </a:pPr>
            <a:r>
              <a:rPr lang="en-US" dirty="0">
                <a:solidFill>
                  <a:srgbClr val="0000FF"/>
                </a:solidFill>
              </a:rPr>
              <a:t>Demo: </a:t>
            </a:r>
            <a:r>
              <a:rPr lang="en-US" dirty="0">
                <a:solidFill>
                  <a:srgbClr val="0000FF"/>
                </a:solidFill>
                <a:latin typeface="Courier New" panose="02070309020205020404" pitchFamily="49" charset="0"/>
              </a:rPr>
              <a:t>5_order1.sql</a:t>
            </a:r>
            <a:r>
              <a:rPr lang="en-US" dirty="0">
                <a:solidFill>
                  <a:srgbClr val="0000FF"/>
                </a:solidFill>
              </a:rPr>
              <a:t>, </a:t>
            </a:r>
            <a:r>
              <a:rPr lang="en-US" dirty="0">
                <a:solidFill>
                  <a:srgbClr val="0000FF"/>
                </a:solidFill>
                <a:latin typeface="Courier New" panose="02070309020205020404" pitchFamily="49" charset="0"/>
              </a:rPr>
              <a:t>5_order2.sql</a:t>
            </a:r>
          </a:p>
          <a:p>
            <a:pPr lvl="1" defTabSz="420688">
              <a:tabLst>
                <a:tab pos="466725" algn="l"/>
              </a:tabLst>
            </a:pPr>
            <a:r>
              <a:rPr lang="en-US" dirty="0">
                <a:solidFill>
                  <a:srgbClr val="0000FF"/>
                </a:solidFill>
              </a:rPr>
              <a:t>Purpose: To illustrate ordering columns that are grouped by </a:t>
            </a:r>
            <a:r>
              <a:rPr lang="en-US" dirty="0">
                <a:solidFill>
                  <a:srgbClr val="0000FF"/>
                </a:solidFill>
                <a:latin typeface="Courier New" panose="02070309020205020404" pitchFamily="49" charset="0"/>
              </a:rPr>
              <a:t>DEPARTMENT_ID</a:t>
            </a:r>
            <a:r>
              <a:rPr lang="en-US" dirty="0">
                <a:solidFill>
                  <a:srgbClr val="0000FF"/>
                </a:solidFill>
              </a:rPr>
              <a:t> first and ordering columns that are grouped by </a:t>
            </a:r>
            <a:r>
              <a:rPr lang="en-US" dirty="0">
                <a:solidFill>
                  <a:srgbClr val="0000FF"/>
                </a:solidFill>
                <a:latin typeface="Courier New" panose="02070309020205020404" pitchFamily="49" charset="0"/>
              </a:rPr>
              <a:t>JOB_ID</a:t>
            </a:r>
            <a:r>
              <a:rPr lang="en-US" dirty="0">
                <a:solidFill>
                  <a:srgbClr val="0000FF"/>
                </a:solidFill>
              </a:rPr>
              <a:t> first.</a:t>
            </a:r>
          </a:p>
        </p:txBody>
      </p:sp>
    </p:spTree>
    <p:extLst>
      <p:ext uri="{BB962C8B-B14F-4D97-AF65-F5344CB8AC3E}">
        <p14:creationId xmlns:p14="http://schemas.microsoft.com/office/powerpoint/2010/main" val="52154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Groups within Groups (continued)</a:t>
            </a:r>
          </a:p>
          <a:p>
            <a:pPr lvl="1"/>
            <a:r>
              <a:rPr lang="en-US"/>
              <a:t>You can return </a:t>
            </a:r>
            <a:r>
              <a:rPr lang="en-US">
                <a:solidFill>
                  <a:srgbClr val="FC0128"/>
                </a:solidFill>
              </a:rPr>
              <a:t>summary results for groups</a:t>
            </a:r>
            <a:r>
              <a:rPr lang="en-US"/>
              <a:t> and subgroups by listing more than one </a:t>
            </a:r>
            <a:r>
              <a:rPr lang="en-US">
                <a:latin typeface="Courier New" panose="02070309020205020404" pitchFamily="49" charset="0"/>
              </a:rPr>
              <a:t>GROUP BY</a:t>
            </a:r>
            <a:r>
              <a:rPr lang="en-US"/>
              <a:t> column. You can determine the default sort order of the results by the order of the columns in the </a:t>
            </a:r>
            <a:r>
              <a:rPr lang="en-US">
                <a:latin typeface="Courier New" panose="02070309020205020404" pitchFamily="49" charset="0"/>
              </a:rPr>
              <a:t>GROUP BY</a:t>
            </a:r>
            <a:r>
              <a:rPr lang="en-US"/>
              <a:t> clause. Here is how the </a:t>
            </a:r>
            <a:r>
              <a:rPr lang="en-US">
                <a:latin typeface="Courier New" panose="02070309020205020404" pitchFamily="49" charset="0"/>
              </a:rPr>
              <a:t>SELECT</a:t>
            </a:r>
            <a:r>
              <a:rPr lang="en-US"/>
              <a:t> statement on the slide, containing a </a:t>
            </a:r>
            <a:r>
              <a:rPr lang="en-US">
                <a:latin typeface="Courier New" panose="02070309020205020404" pitchFamily="49" charset="0"/>
              </a:rPr>
              <a:t>GROUP BY</a:t>
            </a:r>
            <a:r>
              <a:rPr lang="en-US"/>
              <a:t> clause, is evaluated:</a:t>
            </a:r>
          </a:p>
          <a:p>
            <a:pPr lvl="2"/>
            <a:r>
              <a:rPr lang="en-US"/>
              <a:t>The </a:t>
            </a:r>
            <a:r>
              <a:rPr lang="en-US">
                <a:latin typeface="Courier New" panose="02070309020205020404" pitchFamily="49" charset="0"/>
              </a:rPr>
              <a:t>SELECT</a:t>
            </a:r>
            <a:r>
              <a:rPr lang="en-US"/>
              <a:t> clause specifies the column to be retrieved:</a:t>
            </a:r>
          </a:p>
          <a:p>
            <a:pPr lvl="3"/>
            <a:r>
              <a:rPr lang="en-US"/>
              <a:t>Department number in the </a:t>
            </a:r>
            <a:r>
              <a:rPr lang="en-US">
                <a:latin typeface="Courier New" panose="02070309020205020404" pitchFamily="49" charset="0"/>
              </a:rPr>
              <a:t>EMPLOYEES</a:t>
            </a:r>
            <a:r>
              <a:rPr lang="en-US"/>
              <a:t> table</a:t>
            </a:r>
          </a:p>
          <a:p>
            <a:pPr lvl="3"/>
            <a:r>
              <a:rPr lang="en-US"/>
              <a:t>Job ID in the </a:t>
            </a:r>
            <a:r>
              <a:rPr lang="en-US">
                <a:latin typeface="Courier New" panose="02070309020205020404" pitchFamily="49" charset="0"/>
              </a:rPr>
              <a:t>EMPLOYEES </a:t>
            </a:r>
            <a:r>
              <a:rPr lang="en-US"/>
              <a:t>table</a:t>
            </a:r>
          </a:p>
          <a:p>
            <a:pPr lvl="3"/>
            <a:r>
              <a:rPr lang="en-US"/>
              <a:t>The sum of all the salaries in the group that you specified in the </a:t>
            </a:r>
            <a:r>
              <a:rPr lang="en-US">
                <a:latin typeface="Courier New" panose="02070309020205020404" pitchFamily="49" charset="0"/>
              </a:rPr>
              <a:t>GROUP BY</a:t>
            </a:r>
            <a:r>
              <a:rPr lang="en-US"/>
              <a:t> clause</a:t>
            </a:r>
          </a:p>
          <a:p>
            <a:pPr lvl="2"/>
            <a:r>
              <a:rPr lang="en-US"/>
              <a:t>The </a:t>
            </a:r>
            <a:r>
              <a:rPr lang="en-US">
                <a:latin typeface="Courier New" panose="02070309020205020404" pitchFamily="49" charset="0"/>
              </a:rPr>
              <a:t>FROM</a:t>
            </a:r>
            <a:r>
              <a:rPr lang="en-US"/>
              <a:t> clause specifies the tables that the database must access: the </a:t>
            </a:r>
            <a:r>
              <a:rPr lang="en-US">
                <a:latin typeface="Courier New" panose="02070309020205020404" pitchFamily="49" charset="0"/>
              </a:rPr>
              <a:t>EMPLOYEES</a:t>
            </a:r>
            <a:r>
              <a:rPr lang="en-US"/>
              <a:t> table.</a:t>
            </a:r>
          </a:p>
          <a:p>
            <a:pPr lvl="2"/>
            <a:r>
              <a:rPr lang="en-US"/>
              <a:t>The </a:t>
            </a:r>
            <a:r>
              <a:rPr lang="en-US">
                <a:latin typeface="Courier New" panose="02070309020205020404" pitchFamily="49" charset="0"/>
              </a:rPr>
              <a:t>GROUP BY</a:t>
            </a:r>
            <a:r>
              <a:rPr lang="en-US"/>
              <a:t> clause specifies how you must group the rows:</a:t>
            </a:r>
          </a:p>
          <a:p>
            <a:pPr lvl="3"/>
            <a:r>
              <a:rPr lang="en-US"/>
              <a:t>First, the rows are grouped by department number. </a:t>
            </a:r>
          </a:p>
          <a:p>
            <a:pPr lvl="3"/>
            <a:r>
              <a:rPr lang="en-US"/>
              <a:t>Second, within the department number groups, the rows are grouped by job ID. </a:t>
            </a:r>
          </a:p>
          <a:p>
            <a:pPr lvl="1"/>
            <a:r>
              <a:rPr lang="en-US"/>
              <a:t>So the </a:t>
            </a:r>
            <a:r>
              <a:rPr lang="en-US">
                <a:latin typeface="Courier New" panose="02070309020205020404" pitchFamily="49" charset="0"/>
              </a:rPr>
              <a:t>SUM</a:t>
            </a:r>
            <a:r>
              <a:rPr lang="en-US"/>
              <a:t> function is being applied to the salary column for all job IDs within each department number group. </a:t>
            </a:r>
          </a:p>
          <a:p>
            <a:endParaRPr lang="en-US">
              <a:latin typeface="Times New Roman" panose="02020603050405020304" pitchFamily="18" charset="0"/>
            </a:endParaRPr>
          </a:p>
          <a:p>
            <a:endParaRPr lang="en-US"/>
          </a:p>
        </p:txBody>
      </p:sp>
    </p:spTree>
    <p:extLst>
      <p:ext uri="{BB962C8B-B14F-4D97-AF65-F5344CB8AC3E}">
        <p14:creationId xmlns:p14="http://schemas.microsoft.com/office/powerpoint/2010/main" val="1580112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Illegal Queries Using Group Functions</a:t>
            </a:r>
          </a:p>
          <a:p>
            <a:pPr lvl="1"/>
            <a:r>
              <a:rPr lang="en-US"/>
              <a:t>Whenever you use a mixture of individual items (</a:t>
            </a:r>
            <a:r>
              <a:rPr lang="en-US">
                <a:latin typeface="Courier New" panose="02070309020205020404" pitchFamily="49" charset="0"/>
              </a:rPr>
              <a:t>DEPARTMENT_ID</a:t>
            </a:r>
            <a:r>
              <a:rPr lang="en-US"/>
              <a:t>) and group functions (</a:t>
            </a:r>
            <a:r>
              <a:rPr lang="en-US">
                <a:latin typeface="Courier New" panose="02070309020205020404" pitchFamily="49" charset="0"/>
              </a:rPr>
              <a:t>COUNT</a:t>
            </a:r>
            <a:r>
              <a:rPr lang="en-US"/>
              <a:t>) in the same </a:t>
            </a:r>
            <a:r>
              <a:rPr lang="en-US">
                <a:latin typeface="Courier New" panose="02070309020205020404" pitchFamily="49" charset="0"/>
              </a:rPr>
              <a:t>SELECT</a:t>
            </a:r>
            <a:r>
              <a:rPr lang="en-US"/>
              <a:t> statement, you must include a </a:t>
            </a:r>
            <a:r>
              <a:rPr lang="en-US">
                <a:latin typeface="Courier New" panose="02070309020205020404" pitchFamily="49" charset="0"/>
              </a:rPr>
              <a:t>GROUP BY</a:t>
            </a:r>
            <a:r>
              <a:rPr lang="en-US"/>
              <a:t> clause that specifies the individual items (in this case, </a:t>
            </a:r>
            <a:r>
              <a:rPr lang="en-US">
                <a:latin typeface="Courier New" panose="02070309020205020404" pitchFamily="49" charset="0"/>
              </a:rPr>
              <a:t>DEPARTMENT_ID</a:t>
            </a:r>
            <a:r>
              <a:rPr lang="en-US"/>
              <a:t>). If the </a:t>
            </a:r>
            <a:r>
              <a:rPr lang="en-US">
                <a:latin typeface="Courier New" panose="02070309020205020404" pitchFamily="49" charset="0"/>
              </a:rPr>
              <a:t>GROUP BY</a:t>
            </a:r>
            <a:r>
              <a:rPr lang="en-US"/>
              <a:t> clause is missing, then the error message “not a single-group group function” appears and an asterisk (*) points to the offending column. You can correct the error on the slide by adding the </a:t>
            </a:r>
            <a:r>
              <a:rPr lang="en-US">
                <a:latin typeface="Courier New" panose="02070309020205020404" pitchFamily="49" charset="0"/>
              </a:rPr>
              <a:t>GROUP BY</a:t>
            </a:r>
            <a:r>
              <a:rPr lang="en-US"/>
              <a:t> clause. </a:t>
            </a:r>
          </a:p>
          <a:p>
            <a:pPr lvl="1"/>
            <a:endParaRPr lang="en-US" sz="500"/>
          </a:p>
          <a:p>
            <a:pPr lvl="1">
              <a:spcBef>
                <a:spcPct val="0"/>
              </a:spcBef>
            </a:pPr>
            <a:r>
              <a:rPr lang="en-US">
                <a:latin typeface="Courier New" panose="02070309020205020404" pitchFamily="49" charset="0"/>
              </a:rPr>
              <a:t>   SELECT   department_id, count(last_name)</a:t>
            </a:r>
          </a:p>
          <a:p>
            <a:pPr lvl="1">
              <a:spcBef>
                <a:spcPct val="0"/>
              </a:spcBef>
            </a:pPr>
            <a:r>
              <a:rPr lang="en-US">
                <a:latin typeface="Courier New" panose="02070309020205020404" pitchFamily="49" charset="0"/>
              </a:rPr>
              <a:t>   FROM     employees</a:t>
            </a:r>
          </a:p>
          <a:p>
            <a:pPr lvl="1">
              <a:spcBef>
                <a:spcPct val="0"/>
              </a:spcBef>
            </a:pPr>
            <a:r>
              <a:rPr lang="en-US">
                <a:latin typeface="Courier New" panose="02070309020205020404" pitchFamily="49" charset="0"/>
              </a:rPr>
              <a:t>   GROUP BY department_id;</a:t>
            </a:r>
          </a:p>
          <a:p>
            <a:pPr lvl="1">
              <a:spcBef>
                <a:spcPct val="0"/>
              </a:spcBef>
            </a:pPr>
            <a:endParaRPr lang="en-US" sz="500">
              <a:latin typeface="Courier New" panose="02070309020205020404" pitchFamily="49" charset="0"/>
            </a:endParaRPr>
          </a:p>
          <a:p>
            <a:pPr lvl="1"/>
            <a:endParaRPr lang="en-US"/>
          </a:p>
          <a:p>
            <a:pPr lvl="1"/>
            <a:endParaRPr lang="en-US"/>
          </a:p>
          <a:p>
            <a:pPr lvl="1"/>
            <a:endParaRPr lang="en-US"/>
          </a:p>
          <a:p>
            <a:pPr lvl="1"/>
            <a:endParaRPr lang="en-US"/>
          </a:p>
          <a:p>
            <a:pPr lvl="1"/>
            <a:endParaRPr lang="en-US"/>
          </a:p>
          <a:p>
            <a:pPr lvl="1"/>
            <a:r>
              <a:rPr lang="en-US"/>
              <a:t>Any column or expression in the </a:t>
            </a:r>
            <a:r>
              <a:rPr lang="en-US">
                <a:latin typeface="Courier New" panose="02070309020205020404" pitchFamily="49" charset="0"/>
              </a:rPr>
              <a:t>SELECT</a:t>
            </a:r>
            <a:r>
              <a:rPr lang="en-US"/>
              <a:t> list that is not an aggregate function must be in the </a:t>
            </a:r>
            <a:r>
              <a:rPr lang="en-US">
                <a:latin typeface="Courier New" panose="02070309020205020404" pitchFamily="49" charset="0"/>
              </a:rPr>
              <a:t>GROUP BY</a:t>
            </a:r>
            <a:r>
              <a:rPr lang="en-US"/>
              <a:t> clause.</a:t>
            </a:r>
          </a:p>
          <a:p>
            <a:r>
              <a:rPr lang="en-US">
                <a:solidFill>
                  <a:srgbClr val="0000FF"/>
                </a:solidFill>
              </a:rPr>
              <a:t>Instructor Note</a:t>
            </a:r>
          </a:p>
          <a:p>
            <a:pPr lvl="1">
              <a:spcBef>
                <a:spcPct val="0"/>
              </a:spcBef>
            </a:pPr>
            <a:r>
              <a:rPr lang="en-US">
                <a:solidFill>
                  <a:srgbClr val="0000FF"/>
                </a:solidFill>
              </a:rPr>
              <a:t>Demo: </a:t>
            </a:r>
            <a:r>
              <a:rPr lang="en-US">
                <a:solidFill>
                  <a:srgbClr val="0000FF"/>
                </a:solidFill>
                <a:latin typeface="Courier New" panose="02070309020205020404" pitchFamily="49" charset="0"/>
              </a:rPr>
              <a:t>5_error.sql</a:t>
            </a:r>
            <a:endParaRPr lang="en-US">
              <a:solidFill>
                <a:srgbClr val="0000FF"/>
              </a:solidFill>
            </a:endParaRPr>
          </a:p>
          <a:p>
            <a:pPr lvl="1">
              <a:spcBef>
                <a:spcPct val="0"/>
              </a:spcBef>
            </a:pPr>
            <a:r>
              <a:rPr lang="en-US">
                <a:solidFill>
                  <a:srgbClr val="0000FF"/>
                </a:solidFill>
              </a:rPr>
              <a:t>Purpose: To illustrate executing a </a:t>
            </a:r>
            <a:r>
              <a:rPr lang="en-US">
                <a:solidFill>
                  <a:srgbClr val="0000FF"/>
                </a:solidFill>
                <a:latin typeface="Courier New" panose="02070309020205020404" pitchFamily="49" charset="0"/>
              </a:rPr>
              <a:t>SELECT</a:t>
            </a:r>
            <a:r>
              <a:rPr lang="en-US">
                <a:solidFill>
                  <a:srgbClr val="0000FF"/>
                </a:solidFill>
              </a:rPr>
              <a:t> statement with no </a:t>
            </a:r>
            <a:r>
              <a:rPr lang="en-US">
                <a:solidFill>
                  <a:srgbClr val="0000FF"/>
                </a:solidFill>
                <a:latin typeface="Courier New" panose="02070309020205020404" pitchFamily="49" charset="0"/>
              </a:rPr>
              <a:t>GROUP BY</a:t>
            </a:r>
            <a:r>
              <a:rPr lang="en-US">
                <a:solidFill>
                  <a:srgbClr val="0000FF"/>
                </a:solidFill>
              </a:rPr>
              <a:t> clause</a:t>
            </a:r>
            <a:r>
              <a:rPr lang="en-US"/>
              <a:t> </a:t>
            </a:r>
          </a:p>
        </p:txBody>
      </p:sp>
      <p:sp>
        <p:nvSpPr>
          <p:cNvPr id="5427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4"/>
          <p:cNvSpPr>
            <a:spLocks noChangeArrowheads="1"/>
          </p:cNvSpPr>
          <p:nvPr/>
        </p:nvSpPr>
        <p:spPr bwMode="auto">
          <a:xfrm>
            <a:off x="642938" y="5892800"/>
            <a:ext cx="5603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4277" name="Rectangle 5"/>
          <p:cNvSpPr>
            <a:spLocks noChangeArrowheads="1"/>
          </p:cNvSpPr>
          <p:nvPr/>
        </p:nvSpPr>
        <p:spPr bwMode="auto">
          <a:xfrm>
            <a:off x="642938" y="6611938"/>
            <a:ext cx="5603875"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5427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3" y="6494463"/>
            <a:ext cx="54324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427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7180263"/>
            <a:ext cx="56038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54280" name="Text Box 11"/>
          <p:cNvSpPr txBox="1">
            <a:spLocks noChangeArrowheads="1"/>
          </p:cNvSpPr>
          <p:nvPr/>
        </p:nvSpPr>
        <p:spPr bwMode="auto">
          <a:xfrm>
            <a:off x="749300" y="6888163"/>
            <a:ext cx="349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eaLnBrk="0" hangingPunct="0">
              <a:defRPr>
                <a:solidFill>
                  <a:schemeClr val="tx1"/>
                </a:solidFill>
                <a:latin typeface="Arial" panose="020B0604020202020204" pitchFamily="34" charset="0"/>
              </a:defRPr>
            </a:lvl1pPr>
            <a:lvl2pPr marL="742950" indent="-285750" defTabSz="787400" eaLnBrk="0" hangingPunct="0">
              <a:defRPr>
                <a:solidFill>
                  <a:schemeClr val="tx1"/>
                </a:solidFill>
                <a:latin typeface="Arial" panose="020B0604020202020204" pitchFamily="34" charset="0"/>
              </a:defRPr>
            </a:lvl2pPr>
            <a:lvl3pPr marL="1143000" indent="-228600" defTabSz="787400" eaLnBrk="0" hangingPunct="0">
              <a:defRPr>
                <a:solidFill>
                  <a:schemeClr val="tx1"/>
                </a:solidFill>
                <a:latin typeface="Arial" panose="020B0604020202020204" pitchFamily="34" charset="0"/>
              </a:defRPr>
            </a:lvl3pPr>
            <a:lvl4pPr marL="1600200" indent="-228600" defTabSz="787400" eaLnBrk="0" hangingPunct="0">
              <a:defRPr>
                <a:solidFill>
                  <a:schemeClr val="tx1"/>
                </a:solidFill>
                <a:latin typeface="Arial" panose="020B0604020202020204" pitchFamily="34" charset="0"/>
              </a:defRPr>
            </a:lvl4pPr>
            <a:lvl5pPr marL="2057400" indent="-228600" defTabSz="787400" eaLnBrk="0" hangingPunct="0">
              <a:defRPr>
                <a:solidFill>
                  <a:schemeClr val="tx1"/>
                </a:solidFill>
                <a:latin typeface="Arial" panose="020B0604020202020204" pitchFamily="34" charset="0"/>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300" b="1"/>
              <a:t>…</a:t>
            </a:r>
          </a:p>
        </p:txBody>
      </p:sp>
    </p:spTree>
    <p:extLst>
      <p:ext uri="{BB962C8B-B14F-4D97-AF65-F5344CB8AC3E}">
        <p14:creationId xmlns:p14="http://schemas.microsoft.com/office/powerpoint/2010/main" val="1395302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5299"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530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   </a:t>
            </a:r>
          </a:p>
        </p:txBody>
      </p:sp>
      <p:sp>
        <p:nvSpPr>
          <p:cNvPr id="55301"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2" name="Rectangle 6"/>
          <p:cNvSpPr>
            <a:spLocks noChangeArrowheads="1"/>
          </p:cNvSpPr>
          <p:nvPr/>
        </p:nvSpPr>
        <p:spPr bwMode="auto">
          <a:xfrm>
            <a:off x="458788" y="4754563"/>
            <a:ext cx="6030912"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lvl1pPr defTabSz="407988" eaLnBrk="0" hangingPunct="0">
              <a:defRPr>
                <a:solidFill>
                  <a:schemeClr val="tx1"/>
                </a:solidFill>
                <a:latin typeface="Arial" panose="020B0604020202020204" pitchFamily="34" charset="0"/>
              </a:defRPr>
            </a:lvl1pPr>
            <a:lvl2pPr marL="114300" defTabSz="407988" eaLnBrk="0" hangingPunct="0">
              <a:defRPr>
                <a:solidFill>
                  <a:schemeClr val="tx1"/>
                </a:solidFill>
                <a:latin typeface="Arial" panose="020B0604020202020204" pitchFamily="34" charset="0"/>
              </a:defRPr>
            </a:lvl2pPr>
            <a:lvl3pPr marL="1143000" indent="-228600" defTabSz="407988" eaLnBrk="0" hangingPunct="0">
              <a:defRPr>
                <a:solidFill>
                  <a:schemeClr val="tx1"/>
                </a:solidFill>
                <a:latin typeface="Arial" panose="020B0604020202020204" pitchFamily="34" charset="0"/>
              </a:defRPr>
            </a:lvl3pPr>
            <a:lvl4pPr marL="1600200" indent="-228600" defTabSz="407988" eaLnBrk="0" hangingPunct="0">
              <a:defRPr>
                <a:solidFill>
                  <a:schemeClr val="tx1"/>
                </a:solidFill>
                <a:latin typeface="Arial" panose="020B0604020202020204" pitchFamily="34" charset="0"/>
              </a:defRPr>
            </a:lvl4pPr>
            <a:lvl5pPr marL="2057400" indent="-228600" defTabSz="407988" eaLnBrk="0" hangingPunct="0">
              <a:defRPr>
                <a:solidFill>
                  <a:schemeClr val="tx1"/>
                </a:solidFill>
                <a:latin typeface="Arial" panose="020B0604020202020204" pitchFamily="34" charset="0"/>
              </a:defRPr>
            </a:lvl5pPr>
            <a:lvl6pPr marL="2514600" indent="-228600" defTabSz="407988" eaLnBrk="0" fontAlgn="base" hangingPunct="0">
              <a:spcBef>
                <a:spcPct val="0"/>
              </a:spcBef>
              <a:spcAft>
                <a:spcPct val="0"/>
              </a:spcAft>
              <a:defRPr>
                <a:solidFill>
                  <a:schemeClr val="tx1"/>
                </a:solidFill>
                <a:latin typeface="Arial" panose="020B0604020202020204" pitchFamily="34" charset="0"/>
              </a:defRPr>
            </a:lvl6pPr>
            <a:lvl7pPr marL="2971800" indent="-228600" defTabSz="407988" eaLnBrk="0" fontAlgn="base" hangingPunct="0">
              <a:spcBef>
                <a:spcPct val="0"/>
              </a:spcBef>
              <a:spcAft>
                <a:spcPct val="0"/>
              </a:spcAft>
              <a:defRPr>
                <a:solidFill>
                  <a:schemeClr val="tx1"/>
                </a:solidFill>
                <a:latin typeface="Arial" panose="020B0604020202020204" pitchFamily="34" charset="0"/>
              </a:defRPr>
            </a:lvl7pPr>
            <a:lvl8pPr marL="3429000" indent="-228600" defTabSz="407988" eaLnBrk="0" fontAlgn="base" hangingPunct="0">
              <a:spcBef>
                <a:spcPct val="0"/>
              </a:spcBef>
              <a:spcAft>
                <a:spcPct val="0"/>
              </a:spcAft>
              <a:defRPr>
                <a:solidFill>
                  <a:schemeClr val="tx1"/>
                </a:solidFill>
                <a:latin typeface="Arial" panose="020B0604020202020204" pitchFamily="34" charset="0"/>
              </a:defRPr>
            </a:lvl8pPr>
            <a:lvl9pPr marL="3886200" indent="-228600" defTabSz="407988"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sz="1100" b="1"/>
              <a:t>Illegal Queries Using Group Functions (continued)</a:t>
            </a:r>
          </a:p>
          <a:p>
            <a:pPr lvl="1" eaLnBrk="1" hangingPunct="1">
              <a:spcBef>
                <a:spcPct val="30000"/>
              </a:spcBef>
            </a:pPr>
            <a:r>
              <a:rPr lang="en-US" sz="1100"/>
              <a:t>The </a:t>
            </a:r>
            <a:r>
              <a:rPr lang="en-US" sz="1100">
                <a:latin typeface="Courier New" panose="02070309020205020404" pitchFamily="49" charset="0"/>
              </a:rPr>
              <a:t>WHERE</a:t>
            </a:r>
            <a:r>
              <a:rPr lang="en-US" sz="1100"/>
              <a:t> clause cannot be used to restrict groups. The </a:t>
            </a:r>
            <a:r>
              <a:rPr lang="en-US" sz="1100">
                <a:latin typeface="Courier New" panose="02070309020205020404" pitchFamily="49" charset="0"/>
              </a:rPr>
              <a:t>SELECT</a:t>
            </a:r>
            <a:r>
              <a:rPr lang="en-US" sz="1100"/>
              <a:t> statement on the slide results in an error because it uses the </a:t>
            </a:r>
            <a:r>
              <a:rPr lang="en-US" sz="1100">
                <a:latin typeface="Courier New" panose="02070309020205020404" pitchFamily="49" charset="0"/>
              </a:rPr>
              <a:t>WHERE</a:t>
            </a:r>
            <a:r>
              <a:rPr lang="en-US" sz="1100"/>
              <a:t> clause to restrict the display of average salaries of those departments that have an average salary greater than $8,000.</a:t>
            </a:r>
          </a:p>
          <a:p>
            <a:pPr lvl="1" eaLnBrk="1" hangingPunct="1">
              <a:spcBef>
                <a:spcPct val="30000"/>
              </a:spcBef>
            </a:pPr>
            <a:r>
              <a:rPr lang="en-US" sz="1100"/>
              <a:t>You can correct the slide error by using the </a:t>
            </a:r>
            <a:r>
              <a:rPr lang="en-US" sz="1100">
                <a:solidFill>
                  <a:srgbClr val="FC0128"/>
                </a:solidFill>
                <a:latin typeface="Courier New" panose="02070309020205020404" pitchFamily="49" charset="0"/>
              </a:rPr>
              <a:t>HAVING</a:t>
            </a:r>
            <a:r>
              <a:rPr lang="en-US" sz="1100">
                <a:solidFill>
                  <a:srgbClr val="FC0128"/>
                </a:solidFill>
              </a:rPr>
              <a:t> clause</a:t>
            </a:r>
            <a:r>
              <a:rPr lang="en-US" sz="1100"/>
              <a:t> to restrict groups. </a:t>
            </a:r>
          </a:p>
          <a:p>
            <a:pPr lvl="1" eaLnBrk="1" hangingPunct="1"/>
            <a:endParaRPr lang="en-US" sz="500">
              <a:latin typeface="Courier New" panose="02070309020205020404" pitchFamily="49" charset="0"/>
            </a:endParaRPr>
          </a:p>
          <a:p>
            <a:pPr lvl="1" eaLnBrk="1" hangingPunct="1"/>
            <a:r>
              <a:rPr lang="en-US" sz="1100">
                <a:latin typeface="Courier New" panose="02070309020205020404" pitchFamily="49" charset="0"/>
              </a:rPr>
              <a:t>   SELECT   department_id, AVG(salary)</a:t>
            </a:r>
          </a:p>
          <a:p>
            <a:pPr lvl="1" eaLnBrk="1" hangingPunct="1"/>
            <a:r>
              <a:rPr lang="en-US" sz="1100">
                <a:latin typeface="Courier New" panose="02070309020205020404" pitchFamily="49" charset="0"/>
              </a:rPr>
              <a:t>   FROM     employees</a:t>
            </a:r>
          </a:p>
          <a:p>
            <a:pPr lvl="1" eaLnBrk="1" hangingPunct="1"/>
            <a:r>
              <a:rPr lang="en-US" sz="1100">
                <a:latin typeface="Courier New" panose="02070309020205020404" pitchFamily="49" charset="0"/>
              </a:rPr>
              <a:t>   HAVING   AVG(salary) &gt; 8000</a:t>
            </a:r>
          </a:p>
          <a:p>
            <a:pPr lvl="1" eaLnBrk="1" hangingPunct="1"/>
            <a:r>
              <a:rPr lang="en-US" sz="1100">
                <a:latin typeface="Courier New" panose="02070309020205020404" pitchFamily="49" charset="0"/>
              </a:rPr>
              <a:t>   GROUP BY department_id;</a:t>
            </a:r>
          </a:p>
          <a:p>
            <a:pPr lvl="1" eaLnBrk="1" hangingPunct="1"/>
            <a:endParaRPr lang="en-US" sz="500">
              <a:latin typeface="Courier New" panose="02070309020205020404" pitchFamily="49" charset="0"/>
            </a:endParaRPr>
          </a:p>
          <a:p>
            <a:pPr lvl="1" eaLnBrk="1" hangingPunct="1"/>
            <a:r>
              <a:rPr lang="en-US" sz="1100">
                <a:latin typeface="Courier New" panose="02070309020205020404" pitchFamily="49" charset="0"/>
              </a:rPr>
              <a:t>   </a:t>
            </a:r>
          </a:p>
        </p:txBody>
      </p:sp>
      <p:pic>
        <p:nvPicPr>
          <p:cNvPr id="5530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8" y="6530975"/>
            <a:ext cx="5414962"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1918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533400" y="169863"/>
            <a:ext cx="7916863" cy="44545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406400" y="4770438"/>
            <a:ext cx="602456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20688">
              <a:tabLst>
                <a:tab pos="466725" algn="l"/>
              </a:tabLst>
            </a:pPr>
            <a:r>
              <a:rPr lang="en-US"/>
              <a:t>Restricting Group Results</a:t>
            </a:r>
          </a:p>
          <a:p>
            <a:pPr lvl="1" defTabSz="420688">
              <a:tabLst>
                <a:tab pos="466725" algn="l"/>
              </a:tabLst>
            </a:pPr>
            <a:r>
              <a:rPr lang="en-US"/>
              <a:t>In the same way that you use the </a:t>
            </a:r>
            <a:r>
              <a:rPr lang="en-US">
                <a:latin typeface="Courier New" panose="02070309020205020404" pitchFamily="49" charset="0"/>
              </a:rPr>
              <a:t>WHERE</a:t>
            </a:r>
            <a:r>
              <a:rPr lang="en-US"/>
              <a:t> clause to restrict the rows that you select, you use the </a:t>
            </a:r>
            <a:r>
              <a:rPr lang="en-US">
                <a:solidFill>
                  <a:srgbClr val="FC0128"/>
                </a:solidFill>
                <a:latin typeface="Courier New" panose="02070309020205020404" pitchFamily="49" charset="0"/>
              </a:rPr>
              <a:t>HAVING</a:t>
            </a:r>
            <a:r>
              <a:rPr lang="en-US">
                <a:solidFill>
                  <a:srgbClr val="FC0128"/>
                </a:solidFill>
              </a:rPr>
              <a:t> clause</a:t>
            </a:r>
            <a:r>
              <a:rPr lang="en-US"/>
              <a:t> to restrict groups. To find the maximum salary of each department, but show only the departments that have a maximum salary of more than $10,000, you need to do the following:</a:t>
            </a:r>
          </a:p>
          <a:p>
            <a:pPr marL="458788" lvl="2" indent="-219075" defTabSz="420688">
              <a:tabLst>
                <a:tab pos="466725" algn="l"/>
              </a:tabLst>
            </a:pPr>
            <a:r>
              <a:rPr lang="en-US"/>
              <a:t>1.	Find the average salary for each department by grouping by department number.</a:t>
            </a:r>
          </a:p>
          <a:p>
            <a:pPr marL="458788" lvl="2" indent="-219075" defTabSz="420688">
              <a:tabLst>
                <a:tab pos="466725" algn="l"/>
              </a:tabLst>
            </a:pPr>
            <a:r>
              <a:rPr lang="en-US"/>
              <a:t>2.	Restrict the groups to those departments with a maximum salary greater than $10,000. 	</a:t>
            </a:r>
          </a:p>
          <a:p>
            <a:pPr lvl="1" defTabSz="420688">
              <a:tabLst>
                <a:tab pos="466725" algn="l"/>
              </a:tabLst>
            </a:pPr>
            <a:r>
              <a:rPr lang="en-US"/>
              <a:t> </a:t>
            </a:r>
          </a:p>
        </p:txBody>
      </p:sp>
    </p:spTree>
    <p:extLst>
      <p:ext uri="{BB962C8B-B14F-4D97-AF65-F5344CB8AC3E}">
        <p14:creationId xmlns:p14="http://schemas.microsoft.com/office/powerpoint/2010/main" val="212108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a:t>
            </a:r>
            <a:r>
              <a:rPr lang="en-US">
                <a:latin typeface="Courier New" panose="02070309020205020404" pitchFamily="49" charset="0"/>
              </a:rPr>
              <a:t>HAVING</a:t>
            </a:r>
            <a:r>
              <a:rPr lang="en-US"/>
              <a:t> Clause</a:t>
            </a:r>
          </a:p>
          <a:p>
            <a:pPr lvl="1"/>
            <a:r>
              <a:rPr lang="en-US"/>
              <a:t>You use the </a:t>
            </a:r>
            <a:r>
              <a:rPr lang="en-US">
                <a:solidFill>
                  <a:srgbClr val="FC0128"/>
                </a:solidFill>
                <a:latin typeface="Courier New" panose="02070309020205020404" pitchFamily="49" charset="0"/>
              </a:rPr>
              <a:t>HAVING</a:t>
            </a:r>
            <a:r>
              <a:rPr lang="en-US">
                <a:solidFill>
                  <a:srgbClr val="FC0128"/>
                </a:solidFill>
              </a:rPr>
              <a:t> clause</a:t>
            </a:r>
            <a:r>
              <a:rPr lang="en-US"/>
              <a:t> to specify which groups are to be displayed, and thus, you further restrict the groups on the basis of aggregate information.</a:t>
            </a:r>
          </a:p>
          <a:p>
            <a:pPr lvl="1"/>
            <a:r>
              <a:rPr lang="en-US"/>
              <a:t>In the syntax:</a:t>
            </a:r>
          </a:p>
          <a:p>
            <a:pPr lvl="1"/>
            <a:r>
              <a:rPr lang="en-US"/>
              <a:t>	</a:t>
            </a:r>
            <a:r>
              <a:rPr lang="en-US" i="1">
                <a:latin typeface="Courier New" panose="02070309020205020404" pitchFamily="49" charset="0"/>
              </a:rPr>
              <a:t>group_condition</a:t>
            </a:r>
            <a:r>
              <a:rPr lang="en-US"/>
              <a:t>	restricts the groups of rows returned to those groups for which </a:t>
            </a:r>
            <a:br>
              <a:rPr lang="en-US"/>
            </a:br>
            <a:r>
              <a:rPr lang="en-US"/>
              <a:t>					the specified condition is true</a:t>
            </a:r>
          </a:p>
          <a:p>
            <a:pPr lvl="1"/>
            <a:r>
              <a:rPr lang="en-US">
                <a:latin typeface="Times" panose="02020603050405020304" pitchFamily="18" charset="0"/>
              </a:rPr>
              <a:t>The Oracle server performs the following steps when you use the </a:t>
            </a:r>
            <a:r>
              <a:rPr lang="en-US">
                <a:latin typeface="Courier New" panose="02070309020205020404" pitchFamily="49" charset="0"/>
              </a:rPr>
              <a:t>HAVING</a:t>
            </a:r>
            <a:r>
              <a:rPr lang="en-US">
                <a:latin typeface="Times" panose="02020603050405020304" pitchFamily="18" charset="0"/>
              </a:rPr>
              <a:t> clause:</a:t>
            </a:r>
            <a:endParaRPr lang="en-US"/>
          </a:p>
          <a:p>
            <a:pPr lvl="2">
              <a:spcBef>
                <a:spcPct val="15000"/>
              </a:spcBef>
            </a:pPr>
            <a:r>
              <a:rPr lang="en-US"/>
              <a:t>1.	Rows are grouped.</a:t>
            </a:r>
          </a:p>
          <a:p>
            <a:pPr lvl="2">
              <a:spcBef>
                <a:spcPct val="15000"/>
              </a:spcBef>
            </a:pPr>
            <a:r>
              <a:rPr lang="en-US"/>
              <a:t>2.	The group function is applied to the group.</a:t>
            </a:r>
          </a:p>
          <a:p>
            <a:pPr lvl="2">
              <a:spcBef>
                <a:spcPct val="15000"/>
              </a:spcBef>
            </a:pPr>
            <a:r>
              <a:rPr lang="en-US"/>
              <a:t>3.	The groups that match the criteria in the </a:t>
            </a:r>
            <a:r>
              <a:rPr lang="en-US">
                <a:latin typeface="Courier New" panose="02070309020205020404" pitchFamily="49" charset="0"/>
              </a:rPr>
              <a:t>HAVING</a:t>
            </a:r>
            <a:r>
              <a:rPr lang="en-US"/>
              <a:t> clause are displayed.</a:t>
            </a:r>
          </a:p>
          <a:p>
            <a:pPr lvl="1"/>
            <a:r>
              <a:rPr lang="en-US"/>
              <a:t>The </a:t>
            </a:r>
            <a:r>
              <a:rPr lang="en-US">
                <a:latin typeface="Courier New" panose="02070309020205020404" pitchFamily="49" charset="0"/>
              </a:rPr>
              <a:t>HAVING</a:t>
            </a:r>
            <a:r>
              <a:rPr lang="en-US"/>
              <a:t> clause can precede the </a:t>
            </a:r>
            <a:r>
              <a:rPr lang="en-US">
                <a:latin typeface="Courier New" panose="02070309020205020404" pitchFamily="49" charset="0"/>
              </a:rPr>
              <a:t>GROUP BY</a:t>
            </a:r>
            <a:r>
              <a:rPr lang="en-US"/>
              <a:t> clause, but it is recommended that you place the </a:t>
            </a:r>
            <a:r>
              <a:rPr lang="en-US">
                <a:latin typeface="Courier New" panose="02070309020205020404" pitchFamily="49" charset="0"/>
              </a:rPr>
              <a:t>GROUP BY</a:t>
            </a:r>
            <a:r>
              <a:rPr lang="en-US"/>
              <a:t> clause first because that is more logical. Groups are formed and group functions are calculated before the </a:t>
            </a:r>
            <a:r>
              <a:rPr lang="en-US">
                <a:latin typeface="Courier New" panose="02070309020205020404" pitchFamily="49" charset="0"/>
              </a:rPr>
              <a:t>HAVING</a:t>
            </a:r>
            <a:r>
              <a:rPr lang="en-US"/>
              <a:t> clause is applied to the groups in the </a:t>
            </a:r>
            <a:r>
              <a:rPr lang="en-US">
                <a:latin typeface="Courier New" panose="02070309020205020404" pitchFamily="49" charset="0"/>
              </a:rPr>
              <a:t>SELECT</a:t>
            </a:r>
            <a:r>
              <a:rPr lang="en-US"/>
              <a:t> list.</a:t>
            </a:r>
          </a:p>
          <a:p>
            <a:r>
              <a:rPr lang="en-US">
                <a:solidFill>
                  <a:srgbClr val="0000FF"/>
                </a:solidFill>
              </a:rPr>
              <a:t>Instructor Note</a:t>
            </a:r>
          </a:p>
          <a:p>
            <a:pPr lvl="1"/>
            <a:r>
              <a:rPr lang="en-US">
                <a:solidFill>
                  <a:srgbClr val="0000FF"/>
                </a:solidFill>
              </a:rPr>
              <a:t>The Oracle server evaluates the clauses in the following order:</a:t>
            </a:r>
          </a:p>
          <a:p>
            <a:pPr lvl="2">
              <a:spcBef>
                <a:spcPct val="15000"/>
              </a:spcBef>
            </a:pPr>
            <a:r>
              <a:rPr lang="en-US">
                <a:solidFill>
                  <a:srgbClr val="0000FF"/>
                </a:solidFill>
              </a:rPr>
              <a:t>If the statement contains a </a:t>
            </a:r>
            <a:r>
              <a:rPr lang="en-US">
                <a:solidFill>
                  <a:srgbClr val="0000FF"/>
                </a:solidFill>
                <a:latin typeface="Courier New" panose="02070309020205020404" pitchFamily="49" charset="0"/>
              </a:rPr>
              <a:t>WHERE</a:t>
            </a:r>
            <a:r>
              <a:rPr lang="en-US">
                <a:solidFill>
                  <a:srgbClr val="0000FF"/>
                </a:solidFill>
              </a:rPr>
              <a:t> clause, the server establishes the candidate rows.</a:t>
            </a:r>
          </a:p>
          <a:p>
            <a:pPr lvl="2">
              <a:spcBef>
                <a:spcPct val="15000"/>
              </a:spcBef>
            </a:pPr>
            <a:r>
              <a:rPr lang="en-US">
                <a:solidFill>
                  <a:srgbClr val="0000FF"/>
                </a:solidFill>
              </a:rPr>
              <a:t>The server identifies the groups specified in the </a:t>
            </a:r>
            <a:r>
              <a:rPr lang="en-US">
                <a:solidFill>
                  <a:srgbClr val="0000FF"/>
                </a:solidFill>
                <a:latin typeface="Courier New" panose="02070309020205020404" pitchFamily="49" charset="0"/>
              </a:rPr>
              <a:t>GROUP BY</a:t>
            </a:r>
            <a:r>
              <a:rPr lang="en-US">
                <a:solidFill>
                  <a:srgbClr val="0000FF"/>
                </a:solidFill>
              </a:rPr>
              <a:t> clause.</a:t>
            </a:r>
          </a:p>
          <a:p>
            <a:pPr lvl="2">
              <a:spcBef>
                <a:spcPct val="15000"/>
              </a:spcBef>
            </a:pPr>
            <a:r>
              <a:rPr lang="en-US">
                <a:solidFill>
                  <a:srgbClr val="0000FF"/>
                </a:solidFill>
              </a:rPr>
              <a:t>The </a:t>
            </a:r>
            <a:r>
              <a:rPr lang="en-US">
                <a:solidFill>
                  <a:srgbClr val="0000FF"/>
                </a:solidFill>
                <a:latin typeface="Courier New" panose="02070309020205020404" pitchFamily="49" charset="0"/>
              </a:rPr>
              <a:t>HAVING</a:t>
            </a:r>
            <a:r>
              <a:rPr lang="en-US">
                <a:solidFill>
                  <a:srgbClr val="0000FF"/>
                </a:solidFill>
              </a:rPr>
              <a:t> clause further restricts result groups that do not meet the group criteria in the </a:t>
            </a:r>
            <a:r>
              <a:rPr lang="en-US">
                <a:solidFill>
                  <a:srgbClr val="0000FF"/>
                </a:solidFill>
                <a:latin typeface="Courier New" panose="02070309020205020404" pitchFamily="49" charset="0"/>
              </a:rPr>
              <a:t>HAVING</a:t>
            </a:r>
            <a:r>
              <a:rPr lang="en-US">
                <a:solidFill>
                  <a:srgbClr val="0000FF"/>
                </a:solidFill>
              </a:rPr>
              <a:t> clause.</a:t>
            </a:r>
          </a:p>
        </p:txBody>
      </p:sp>
    </p:spTree>
    <p:extLst>
      <p:ext uri="{BB962C8B-B14F-4D97-AF65-F5344CB8AC3E}">
        <p14:creationId xmlns:p14="http://schemas.microsoft.com/office/powerpoint/2010/main" val="361619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Group Functions (continued)</a:t>
            </a:r>
          </a:p>
          <a:p>
            <a:pPr lvl="1"/>
            <a:r>
              <a:rPr lang="en-US"/>
              <a:t>Each of the functions accepts an argument. The following table identifies the options that you can use in the syntax:</a:t>
            </a:r>
          </a:p>
          <a:p>
            <a:pPr lvl="1"/>
            <a:endParaRPr lang="en-US"/>
          </a:p>
          <a:p>
            <a:endParaRPr lang="en-US">
              <a:latin typeface="Times New Roman" panose="02020603050405020304" pitchFamily="18" charset="0"/>
            </a:endParaRPr>
          </a:p>
        </p:txBody>
      </p:sp>
      <p:sp>
        <p:nvSpPr>
          <p:cNvPr id="1028"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graphicFrame>
        <p:nvGraphicFramePr>
          <p:cNvPr id="1026" name="Object 2"/>
          <p:cNvGraphicFramePr>
            <a:graphicFrameLocks/>
          </p:cNvGraphicFramePr>
          <p:nvPr/>
        </p:nvGraphicFramePr>
        <p:xfrm>
          <a:off x="342900" y="5464175"/>
          <a:ext cx="5997575" cy="2684463"/>
        </p:xfrm>
        <a:graphic>
          <a:graphicData uri="http://schemas.openxmlformats.org/presentationml/2006/ole">
            <mc:AlternateContent xmlns:mc="http://schemas.openxmlformats.org/markup-compatibility/2006">
              <mc:Choice xmlns:v="urn:schemas-microsoft-com:vml" Requires="v">
                <p:oleObj spid="_x0000_s1028" name="Document" r:id="rId4" imgW="6224040" imgH="2786040" progId="Word.Document.8">
                  <p:embed/>
                </p:oleObj>
              </mc:Choice>
              <mc:Fallback>
                <p:oleObj name="Document" r:id="rId4" imgW="6224040" imgH="2786040" progId="Word.Document.8">
                  <p:embed/>
                  <p:pic>
                    <p:nvPicPr>
                      <p:cNvPr id="102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5464175"/>
                        <a:ext cx="5997575"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30250" y="8015288"/>
            <a:ext cx="18256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1055041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8371"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8372" name="Rectangle 4"/>
          <p:cNvSpPr>
            <a:spLocks noGrp="1" noChangeArrowheads="1"/>
          </p:cNvSpPr>
          <p:nvPr>
            <p:ph type="body" idx="1"/>
          </p:nvPr>
        </p:nvSpPr>
        <p:spPr bwMode="auto">
          <a:xfrm>
            <a:off x="406400" y="4770438"/>
            <a:ext cx="6048375"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96888">
              <a:tabLst>
                <a:tab pos="457200" algn="l"/>
              </a:tabLst>
            </a:pPr>
            <a:r>
              <a:rPr lang="en-US"/>
              <a:t>The </a:t>
            </a:r>
            <a:r>
              <a:rPr lang="en-US">
                <a:latin typeface="Courier New" panose="02070309020205020404" pitchFamily="49" charset="0"/>
              </a:rPr>
              <a:t>HAVING</a:t>
            </a:r>
            <a:r>
              <a:rPr lang="en-US"/>
              <a:t> Clause (continued)</a:t>
            </a:r>
          </a:p>
          <a:p>
            <a:pPr lvl="1" defTabSz="496888">
              <a:tabLst>
                <a:tab pos="457200" algn="l"/>
              </a:tabLst>
            </a:pPr>
            <a:r>
              <a:rPr lang="en-US"/>
              <a:t>The slide example displays department numbers and maximum salaries for those departments whose maximum salary is greater than $10,000. </a:t>
            </a:r>
          </a:p>
          <a:p>
            <a:pPr lvl="1" defTabSz="496888">
              <a:tabLst>
                <a:tab pos="457200" algn="l"/>
              </a:tabLst>
            </a:pPr>
            <a:r>
              <a:rPr lang="en-US"/>
              <a:t>You can use the </a:t>
            </a:r>
            <a:r>
              <a:rPr lang="en-US">
                <a:latin typeface="Courier New" panose="02070309020205020404" pitchFamily="49" charset="0"/>
              </a:rPr>
              <a:t>GROUP BY</a:t>
            </a:r>
            <a:r>
              <a:rPr lang="en-US"/>
              <a:t> clause without using a group function in the </a:t>
            </a:r>
            <a:r>
              <a:rPr lang="en-US">
                <a:latin typeface="Courier New" panose="02070309020205020404" pitchFamily="49" charset="0"/>
              </a:rPr>
              <a:t>SELECT</a:t>
            </a:r>
            <a:r>
              <a:rPr lang="en-US"/>
              <a:t> list. </a:t>
            </a:r>
          </a:p>
          <a:p>
            <a:pPr lvl="1" defTabSz="496888">
              <a:tabLst>
                <a:tab pos="457200" algn="l"/>
              </a:tabLst>
            </a:pPr>
            <a:r>
              <a:rPr lang="en-US"/>
              <a:t>If you restrict rows based on the result of a group function, you must have a </a:t>
            </a:r>
            <a:r>
              <a:rPr lang="en-US">
                <a:latin typeface="Courier New" panose="02070309020205020404" pitchFamily="49" charset="0"/>
              </a:rPr>
              <a:t>GROUP BY</a:t>
            </a:r>
            <a:r>
              <a:rPr lang="en-US"/>
              <a:t> clause as well as the </a:t>
            </a:r>
            <a:r>
              <a:rPr lang="en-US">
                <a:solidFill>
                  <a:srgbClr val="FC0128"/>
                </a:solidFill>
                <a:latin typeface="Courier New" panose="02070309020205020404" pitchFamily="49" charset="0"/>
              </a:rPr>
              <a:t>HAVING</a:t>
            </a:r>
            <a:r>
              <a:rPr lang="en-US">
                <a:solidFill>
                  <a:srgbClr val="FC0128"/>
                </a:solidFill>
              </a:rPr>
              <a:t> clause</a:t>
            </a:r>
            <a:r>
              <a:rPr lang="en-US"/>
              <a:t>.</a:t>
            </a:r>
          </a:p>
          <a:p>
            <a:pPr lvl="1" defTabSz="496888">
              <a:tabLst>
                <a:tab pos="457200" algn="l"/>
              </a:tabLst>
            </a:pPr>
            <a:r>
              <a:rPr lang="en-US"/>
              <a:t>The following example displays the department numbers and average salaries for those departments whose maximum salary is greater than $10,000:</a:t>
            </a:r>
          </a:p>
          <a:p>
            <a:pPr lvl="1" defTabSz="496888">
              <a:tabLst>
                <a:tab pos="457200" algn="l"/>
              </a:tabLst>
            </a:pPr>
            <a:endParaRPr lang="en-US" sz="500"/>
          </a:p>
          <a:p>
            <a:pPr lvl="1" defTabSz="496888">
              <a:spcBef>
                <a:spcPct val="0"/>
              </a:spcBef>
              <a:tabLst>
                <a:tab pos="457200" algn="l"/>
              </a:tabLst>
            </a:pPr>
            <a:r>
              <a:rPr lang="en-US">
                <a:latin typeface="Courier New" panose="02070309020205020404" pitchFamily="49" charset="0"/>
              </a:rPr>
              <a:t>   SELECT   department_id, AVG(salary)</a:t>
            </a:r>
          </a:p>
          <a:p>
            <a:pPr lvl="1" defTabSz="496888">
              <a:spcBef>
                <a:spcPct val="0"/>
              </a:spcBef>
              <a:tabLst>
                <a:tab pos="457200" algn="l"/>
              </a:tabLst>
            </a:pPr>
            <a:r>
              <a:rPr lang="en-US">
                <a:latin typeface="Courier New" panose="02070309020205020404" pitchFamily="49" charset="0"/>
              </a:rPr>
              <a:t>   FROM     employees</a:t>
            </a:r>
          </a:p>
          <a:p>
            <a:pPr lvl="1" defTabSz="496888">
              <a:spcBef>
                <a:spcPct val="0"/>
              </a:spcBef>
              <a:tabLst>
                <a:tab pos="457200" algn="l"/>
              </a:tabLst>
            </a:pPr>
            <a:r>
              <a:rPr lang="en-US">
                <a:latin typeface="Courier New" panose="02070309020205020404" pitchFamily="49" charset="0"/>
              </a:rPr>
              <a:t>   GROUP BY department_id</a:t>
            </a:r>
          </a:p>
          <a:p>
            <a:pPr lvl="1" defTabSz="496888">
              <a:spcBef>
                <a:spcPct val="0"/>
              </a:spcBef>
              <a:tabLst>
                <a:tab pos="457200" algn="l"/>
              </a:tabLst>
            </a:pPr>
            <a:r>
              <a:rPr lang="en-US">
                <a:latin typeface="Courier New" panose="02070309020205020404" pitchFamily="49" charset="0"/>
              </a:rPr>
              <a:t>   HAVING   max(salary)&gt;10000;</a:t>
            </a:r>
          </a:p>
          <a:p>
            <a:pPr lvl="1" defTabSz="496888">
              <a:spcBef>
                <a:spcPct val="0"/>
              </a:spcBef>
              <a:tabLst>
                <a:tab pos="457200" algn="l"/>
              </a:tabLst>
            </a:pPr>
            <a:endParaRPr lang="en-US" sz="500">
              <a:latin typeface="Courier New" panose="02070309020205020404" pitchFamily="49" charset="0"/>
            </a:endParaRPr>
          </a:p>
          <a:p>
            <a:pPr lvl="1" defTabSz="496888">
              <a:spcBef>
                <a:spcPct val="0"/>
              </a:spcBef>
              <a:tabLst>
                <a:tab pos="457200" algn="l"/>
              </a:tabLst>
            </a:pPr>
            <a:r>
              <a:rPr lang="en-US">
                <a:latin typeface="Courier New" panose="02070309020205020404" pitchFamily="49" charset="0"/>
              </a:rPr>
              <a:t>   </a:t>
            </a:r>
          </a:p>
        </p:txBody>
      </p:sp>
      <p:sp>
        <p:nvSpPr>
          <p:cNvPr id="58373" name="Rectangle 5"/>
          <p:cNvSpPr>
            <a:spLocks noGrp="1" noRot="1" noChangeAspect="1" noChangeArrowheads="1" noTextEdit="1"/>
          </p:cNvSpPr>
          <p:nvPr>
            <p:ph type="sldImg"/>
          </p:nvPr>
        </p:nvSpPr>
        <p:spPr bwMode="auto">
          <a:xfrm>
            <a:off x="-533400" y="169863"/>
            <a:ext cx="7916863" cy="44545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4" name="Rectangle 6"/>
          <p:cNvSpPr>
            <a:spLocks noChangeArrowheads="1"/>
          </p:cNvSpPr>
          <p:nvPr/>
        </p:nvSpPr>
        <p:spPr bwMode="auto">
          <a:xfrm>
            <a:off x="671513" y="6411913"/>
            <a:ext cx="560228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5837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7191375"/>
            <a:ext cx="540543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12137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403225" y="4697413"/>
            <a:ext cx="6029325" cy="3757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a:t>
            </a:r>
            <a:r>
              <a:rPr lang="en-US">
                <a:latin typeface="Courier New" panose="02070309020205020404" pitchFamily="49" charset="0"/>
              </a:rPr>
              <a:t>HAVING</a:t>
            </a:r>
            <a:r>
              <a:rPr lang="en-US"/>
              <a:t> Clause (continued)</a:t>
            </a:r>
          </a:p>
          <a:p>
            <a:pPr lvl="1"/>
            <a:r>
              <a:rPr lang="en-US"/>
              <a:t>The slide example displays the job ID and total monthly salary for each job with a total payroll exceeding $13,000. The example excludes sales representatives and sorts the list by the total monthly salary.</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Demo: </a:t>
            </a:r>
            <a:r>
              <a:rPr lang="en-US">
                <a:solidFill>
                  <a:srgbClr val="0000FF"/>
                </a:solidFill>
                <a:latin typeface="Courier New" panose="02070309020205020404" pitchFamily="49" charset="0"/>
              </a:rPr>
              <a:t>5_job1.sql</a:t>
            </a:r>
            <a:r>
              <a:rPr lang="en-US">
                <a:solidFill>
                  <a:srgbClr val="0000FF"/>
                </a:solidFill>
              </a:rPr>
              <a:t>, </a:t>
            </a:r>
            <a:r>
              <a:rPr lang="en-US">
                <a:solidFill>
                  <a:srgbClr val="0000FF"/>
                </a:solidFill>
                <a:latin typeface="Courier New" panose="02070309020205020404" pitchFamily="49" charset="0"/>
              </a:rPr>
              <a:t>5_job2.sql</a:t>
            </a:r>
          </a:p>
          <a:p>
            <a:pPr lvl="1"/>
            <a:r>
              <a:rPr lang="en-US">
                <a:solidFill>
                  <a:srgbClr val="0000FF"/>
                </a:solidFill>
              </a:rPr>
              <a:t>Purpose: To illustrate using a </a:t>
            </a:r>
            <a:r>
              <a:rPr lang="en-US">
                <a:solidFill>
                  <a:srgbClr val="0000FF"/>
                </a:solidFill>
                <a:latin typeface="Courier New" panose="02070309020205020404" pitchFamily="49" charset="0"/>
              </a:rPr>
              <a:t>WHERE</a:t>
            </a:r>
            <a:r>
              <a:rPr lang="en-US">
                <a:solidFill>
                  <a:srgbClr val="0000FF"/>
                </a:solidFill>
              </a:rPr>
              <a:t> clause to restrict rows by </a:t>
            </a:r>
            <a:r>
              <a:rPr lang="en-US">
                <a:solidFill>
                  <a:srgbClr val="0000FF"/>
                </a:solidFill>
                <a:latin typeface="Courier New" panose="02070309020205020404" pitchFamily="49" charset="0"/>
              </a:rPr>
              <a:t>JOB_ID</a:t>
            </a:r>
            <a:r>
              <a:rPr lang="en-US">
                <a:solidFill>
                  <a:srgbClr val="0000FF"/>
                </a:solidFill>
              </a:rPr>
              <a:t> and using a </a:t>
            </a:r>
            <a:r>
              <a:rPr lang="en-US">
                <a:solidFill>
                  <a:srgbClr val="0000FF"/>
                </a:solidFill>
                <a:latin typeface="Courier New" panose="02070309020205020404" pitchFamily="49" charset="0"/>
              </a:rPr>
              <a:t>HAVING</a:t>
            </a:r>
            <a:r>
              <a:rPr lang="en-US">
                <a:solidFill>
                  <a:srgbClr val="0000FF"/>
                </a:solidFill>
              </a:rPr>
              <a:t> clause to restrict groups by </a:t>
            </a:r>
            <a:r>
              <a:rPr lang="en-US">
                <a:solidFill>
                  <a:srgbClr val="0000FF"/>
                </a:solidFill>
                <a:latin typeface="Courier New" panose="02070309020205020404" pitchFamily="49" charset="0"/>
              </a:rPr>
              <a:t>SUM(SALARY)</a:t>
            </a:r>
            <a:r>
              <a:rPr lang="en-US">
                <a:solidFill>
                  <a:srgbClr val="0000FF"/>
                </a:solidFill>
              </a:rPr>
              <a:t>.</a:t>
            </a:r>
          </a:p>
        </p:txBody>
      </p:sp>
    </p:spTree>
    <p:extLst>
      <p:ext uri="{BB962C8B-B14F-4D97-AF65-F5344CB8AC3E}">
        <p14:creationId xmlns:p14="http://schemas.microsoft.com/office/powerpoint/2010/main" val="4242024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0419"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0420"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Nesting Group Functions</a:t>
            </a:r>
          </a:p>
          <a:p>
            <a:pPr lvl="1"/>
            <a:r>
              <a:rPr lang="en-US">
                <a:solidFill>
                  <a:srgbClr val="FC0128"/>
                </a:solidFill>
              </a:rPr>
              <a:t>Group functions can be nested</a:t>
            </a:r>
            <a:r>
              <a:rPr lang="en-US"/>
              <a:t> to a depth of two. The slide example displays the maximum average salary.</a:t>
            </a:r>
          </a:p>
          <a:p>
            <a:pPr lvl="1"/>
            <a:endParaRPr lang="en-US"/>
          </a:p>
          <a:p>
            <a:endParaRPr lang="en-US"/>
          </a:p>
        </p:txBody>
      </p:sp>
    </p:spTree>
    <p:extLst>
      <p:ext uri="{BB962C8B-B14F-4D97-AF65-F5344CB8AC3E}">
        <p14:creationId xmlns:p14="http://schemas.microsoft.com/office/powerpoint/2010/main" val="60994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Guidelines for Using Group Functions</a:t>
            </a:r>
          </a:p>
          <a:p>
            <a:pPr lvl="2">
              <a:buClr>
                <a:schemeClr val="tx1"/>
              </a:buClr>
            </a:pPr>
            <a:r>
              <a:rPr lang="en-US">
                <a:solidFill>
                  <a:srgbClr val="FC0128"/>
                </a:solidFill>
                <a:latin typeface="Courier New" panose="02070309020205020404" pitchFamily="49" charset="0"/>
              </a:rPr>
              <a:t>DISTINCT</a:t>
            </a:r>
            <a:r>
              <a:rPr lang="en-US"/>
              <a:t> makes the function consider only nonduplicate values; </a:t>
            </a:r>
            <a:r>
              <a:rPr lang="en-US">
                <a:latin typeface="Courier New" panose="02070309020205020404" pitchFamily="49" charset="0"/>
              </a:rPr>
              <a:t>ALL</a:t>
            </a:r>
            <a:r>
              <a:rPr lang="en-US"/>
              <a:t> makes it consider every value including duplicates. The default is </a:t>
            </a:r>
            <a:r>
              <a:rPr lang="en-US">
                <a:latin typeface="Courier New" panose="02070309020205020404" pitchFamily="49" charset="0"/>
              </a:rPr>
              <a:t>ALL</a:t>
            </a:r>
            <a:r>
              <a:rPr lang="en-US"/>
              <a:t> and therefore does not need to be specified.</a:t>
            </a:r>
          </a:p>
          <a:p>
            <a:pPr lvl="2"/>
            <a:r>
              <a:rPr lang="en-US"/>
              <a:t>The data types for the functions with an </a:t>
            </a:r>
            <a:r>
              <a:rPr lang="en-US">
                <a:latin typeface="Courier New" panose="02070309020205020404" pitchFamily="49" charset="0"/>
              </a:rPr>
              <a:t>expr</a:t>
            </a:r>
            <a:r>
              <a:rPr lang="en-US"/>
              <a:t> argument may be </a:t>
            </a:r>
            <a:r>
              <a:rPr lang="en-US">
                <a:latin typeface="Courier New" panose="02070309020205020404" pitchFamily="49" charset="0"/>
              </a:rPr>
              <a:t>CHAR</a:t>
            </a:r>
            <a:r>
              <a:rPr lang="en-US"/>
              <a:t>, </a:t>
            </a:r>
            <a:r>
              <a:rPr lang="en-US">
                <a:latin typeface="Courier New" panose="02070309020205020404" pitchFamily="49" charset="0"/>
              </a:rPr>
              <a:t>VARCHAR2</a:t>
            </a:r>
            <a:r>
              <a:rPr lang="en-US"/>
              <a:t>, </a:t>
            </a:r>
            <a:r>
              <a:rPr lang="en-US">
                <a:latin typeface="Courier New" panose="02070309020205020404" pitchFamily="49" charset="0"/>
              </a:rPr>
              <a:t>NUMBER</a:t>
            </a:r>
            <a:r>
              <a:rPr lang="en-US"/>
              <a:t>, or </a:t>
            </a:r>
            <a:r>
              <a:rPr lang="en-US">
                <a:latin typeface="Courier New" panose="02070309020205020404" pitchFamily="49" charset="0"/>
              </a:rPr>
              <a:t>DATE</a:t>
            </a:r>
            <a:r>
              <a:rPr lang="en-US"/>
              <a:t>. </a:t>
            </a:r>
          </a:p>
          <a:p>
            <a:pPr lvl="2"/>
            <a:r>
              <a:rPr lang="en-US"/>
              <a:t>All group functions ignore null values. To substitute a value for null values, use the </a:t>
            </a:r>
            <a:r>
              <a:rPr lang="en-US">
                <a:solidFill>
                  <a:srgbClr val="FC0128"/>
                </a:solidFill>
                <a:latin typeface="Courier New" panose="02070309020205020404" pitchFamily="49" charset="0"/>
              </a:rPr>
              <a:t>NVL</a:t>
            </a:r>
            <a:r>
              <a:rPr lang="en-US"/>
              <a:t>, </a:t>
            </a:r>
            <a:r>
              <a:rPr lang="en-US">
                <a:solidFill>
                  <a:srgbClr val="FC0128"/>
                </a:solidFill>
                <a:latin typeface="Courier New" panose="02070309020205020404" pitchFamily="49" charset="0"/>
              </a:rPr>
              <a:t>NVL2</a:t>
            </a:r>
            <a:r>
              <a:rPr lang="en-US"/>
              <a:t>, or </a:t>
            </a:r>
            <a:r>
              <a:rPr lang="en-US">
                <a:solidFill>
                  <a:srgbClr val="FC0128"/>
                </a:solidFill>
                <a:latin typeface="Courier New" panose="02070309020205020404" pitchFamily="49" charset="0"/>
              </a:rPr>
              <a:t>COALESCE</a:t>
            </a:r>
            <a:r>
              <a:rPr lang="en-US">
                <a:solidFill>
                  <a:srgbClr val="FC0128"/>
                </a:solidFill>
              </a:rPr>
              <a:t> </a:t>
            </a:r>
            <a:r>
              <a:rPr lang="en-US"/>
              <a:t>functions.</a:t>
            </a:r>
          </a:p>
          <a:p>
            <a:pPr lvl="2"/>
            <a:r>
              <a:rPr lang="en-US"/>
              <a:t>The Oracle server implicitly sorts the result set in ascending order when using a </a:t>
            </a:r>
            <a:r>
              <a:rPr lang="en-US">
                <a:solidFill>
                  <a:srgbClr val="FC0128"/>
                </a:solidFill>
                <a:latin typeface="Courier New" panose="02070309020205020404" pitchFamily="49" charset="0"/>
              </a:rPr>
              <a:t>GROUP</a:t>
            </a:r>
            <a:r>
              <a:rPr lang="en-US">
                <a:solidFill>
                  <a:srgbClr val="FC0128"/>
                </a:solidFill>
              </a:rPr>
              <a:t> </a:t>
            </a:r>
            <a:r>
              <a:rPr lang="en-US">
                <a:solidFill>
                  <a:srgbClr val="FC0128"/>
                </a:solidFill>
                <a:latin typeface="Courier New" panose="02070309020205020404" pitchFamily="49" charset="0"/>
              </a:rPr>
              <a:t>BY</a:t>
            </a:r>
            <a:r>
              <a:rPr lang="en-US">
                <a:solidFill>
                  <a:srgbClr val="FC0128"/>
                </a:solidFill>
              </a:rPr>
              <a:t> clause</a:t>
            </a:r>
            <a:r>
              <a:rPr lang="en-US"/>
              <a:t>. To override this default ordering, </a:t>
            </a:r>
            <a:r>
              <a:rPr lang="en-US">
                <a:latin typeface="Courier New" panose="02070309020205020404" pitchFamily="49" charset="0"/>
              </a:rPr>
              <a:t>DESC</a:t>
            </a:r>
            <a:r>
              <a:rPr lang="en-US"/>
              <a:t> can be used in an </a:t>
            </a:r>
            <a:r>
              <a:rPr lang="en-US">
                <a:latin typeface="Courier New" panose="02070309020205020404" pitchFamily="49" charset="0"/>
              </a:rPr>
              <a:t>ORDER BY</a:t>
            </a:r>
            <a:r>
              <a:rPr lang="en-US"/>
              <a:t> clause.</a:t>
            </a:r>
          </a:p>
          <a:p>
            <a:endParaRPr lang="en-US"/>
          </a:p>
          <a:p>
            <a:endParaRPr lang="en-US"/>
          </a:p>
          <a:p>
            <a:endParaRPr lang="en-US"/>
          </a:p>
          <a:p>
            <a:endParaRPr lang="en-US"/>
          </a:p>
          <a:p>
            <a:endParaRPr lang="en-US">
              <a:solidFill>
                <a:schemeClr val="accent2"/>
              </a:solidFill>
            </a:endParaRPr>
          </a:p>
          <a:p>
            <a:r>
              <a:rPr lang="en-US">
                <a:solidFill>
                  <a:srgbClr val="0000FF"/>
                </a:solidFill>
              </a:rPr>
              <a:t>Instructor Note</a:t>
            </a:r>
          </a:p>
          <a:p>
            <a:pPr lvl="1"/>
            <a:r>
              <a:rPr lang="en-US">
                <a:solidFill>
                  <a:srgbClr val="0000FF"/>
                </a:solidFill>
              </a:rPr>
              <a:t>Stress the use of </a:t>
            </a:r>
            <a:r>
              <a:rPr lang="en-US">
                <a:solidFill>
                  <a:srgbClr val="0000FF"/>
                </a:solidFill>
                <a:latin typeface="Courier New" panose="02070309020205020404" pitchFamily="49" charset="0"/>
              </a:rPr>
              <a:t>DISTINCT</a:t>
            </a:r>
            <a:r>
              <a:rPr lang="en-US">
                <a:solidFill>
                  <a:srgbClr val="0000FF"/>
                </a:solidFill>
              </a:rPr>
              <a:t> and group functions ignoring null values. </a:t>
            </a:r>
            <a:r>
              <a:rPr lang="en-US">
                <a:solidFill>
                  <a:srgbClr val="0000FF"/>
                </a:solidFill>
                <a:latin typeface="Courier New" panose="02070309020205020404" pitchFamily="49" charset="0"/>
              </a:rPr>
              <a:t>ALL</a:t>
            </a:r>
            <a:r>
              <a:rPr lang="en-US">
                <a:solidFill>
                  <a:srgbClr val="0000FF"/>
                </a:solidFill>
              </a:rPr>
              <a:t> is the default and is very rarely specified.</a:t>
            </a:r>
          </a:p>
        </p:txBody>
      </p:sp>
      <p:sp>
        <p:nvSpPr>
          <p:cNvPr id="39939"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4"/>
          <p:cNvSpPr>
            <a:spLocks noChangeArrowheads="1"/>
          </p:cNvSpPr>
          <p:nvPr/>
        </p:nvSpPr>
        <p:spPr bwMode="auto">
          <a:xfrm>
            <a:off x="730250" y="8015288"/>
            <a:ext cx="18256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54339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0963"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0964"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Group Functions</a:t>
            </a:r>
          </a:p>
          <a:p>
            <a:pPr lvl="1"/>
            <a:r>
              <a:rPr lang="en-US"/>
              <a:t>You can use </a:t>
            </a:r>
            <a:r>
              <a:rPr lang="en-US">
                <a:solidFill>
                  <a:srgbClr val="FC0128"/>
                </a:solidFill>
                <a:latin typeface="Courier New" panose="02070309020205020404" pitchFamily="49" charset="0"/>
              </a:rPr>
              <a:t>AVG</a:t>
            </a:r>
            <a:r>
              <a:rPr lang="en-US">
                <a:solidFill>
                  <a:srgbClr val="FF5050"/>
                </a:solidFill>
              </a:rPr>
              <a:t>,</a:t>
            </a:r>
            <a:r>
              <a:rPr lang="en-US"/>
              <a:t> </a:t>
            </a:r>
            <a:r>
              <a:rPr lang="en-US">
                <a:solidFill>
                  <a:srgbClr val="FC0128"/>
                </a:solidFill>
                <a:latin typeface="Courier New" panose="02070309020205020404" pitchFamily="49" charset="0"/>
              </a:rPr>
              <a:t>SUM</a:t>
            </a:r>
            <a:r>
              <a:rPr lang="en-US">
                <a:solidFill>
                  <a:srgbClr val="FF5050"/>
                </a:solidFill>
              </a:rPr>
              <a:t>,</a:t>
            </a:r>
            <a:r>
              <a:rPr lang="en-US"/>
              <a:t> </a:t>
            </a:r>
            <a:r>
              <a:rPr lang="en-US">
                <a:solidFill>
                  <a:srgbClr val="FC0128"/>
                </a:solidFill>
                <a:latin typeface="Courier New" panose="02070309020205020404" pitchFamily="49" charset="0"/>
              </a:rPr>
              <a:t>MIN</a:t>
            </a:r>
            <a:r>
              <a:rPr lang="en-US">
                <a:solidFill>
                  <a:srgbClr val="FC0128"/>
                </a:solidFill>
              </a:rPr>
              <a:t>,</a:t>
            </a:r>
            <a:r>
              <a:rPr lang="en-US"/>
              <a:t> and </a:t>
            </a:r>
            <a:r>
              <a:rPr lang="en-US">
                <a:solidFill>
                  <a:srgbClr val="FC0128"/>
                </a:solidFill>
                <a:latin typeface="Courier New" panose="02070309020205020404" pitchFamily="49" charset="0"/>
              </a:rPr>
              <a:t>MAX</a:t>
            </a:r>
            <a:r>
              <a:rPr lang="en-US"/>
              <a:t> functions against columns that can store numeric data. The example on the slide displays the average, highest, lowest, and sum of monthly salaries for all sales representatives.</a:t>
            </a:r>
          </a:p>
          <a:p>
            <a:endParaRPr lang="en-US">
              <a:latin typeface="Times New Roman" panose="02020603050405020304" pitchFamily="18" charset="0"/>
            </a:endParaRPr>
          </a:p>
        </p:txBody>
      </p:sp>
      <p:sp>
        <p:nvSpPr>
          <p:cNvPr id="40965"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97749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Group Functions (continued)</a:t>
            </a:r>
          </a:p>
          <a:p>
            <a:pPr lvl="1"/>
            <a:r>
              <a:rPr lang="en-US" dirty="0"/>
              <a:t>You can use the </a:t>
            </a:r>
            <a:r>
              <a:rPr lang="en-US" dirty="0">
                <a:solidFill>
                  <a:srgbClr val="FC0128"/>
                </a:solidFill>
                <a:latin typeface="Courier New" panose="02070309020205020404" pitchFamily="49" charset="0"/>
              </a:rPr>
              <a:t>MAX</a:t>
            </a:r>
            <a:r>
              <a:rPr lang="en-US" dirty="0"/>
              <a:t> and </a:t>
            </a:r>
            <a:r>
              <a:rPr lang="en-US" dirty="0">
                <a:solidFill>
                  <a:srgbClr val="FC0128"/>
                </a:solidFill>
                <a:latin typeface="Courier New" panose="02070309020205020404" pitchFamily="49" charset="0"/>
              </a:rPr>
              <a:t>MIN</a:t>
            </a:r>
            <a:r>
              <a:rPr lang="en-US" dirty="0"/>
              <a:t> functions for any data type. The slide example displays the most junior and most senior employee. </a:t>
            </a:r>
          </a:p>
          <a:p>
            <a:pPr lvl="1"/>
            <a:r>
              <a:rPr lang="en-US" dirty="0"/>
              <a:t>The following example displays the employee last name that is first and the employee last name that is the last in an alphabetized list of all employees.</a:t>
            </a:r>
          </a:p>
          <a:p>
            <a:pPr lvl="1">
              <a:spcBef>
                <a:spcPct val="0"/>
              </a:spcBef>
            </a:pPr>
            <a:endParaRPr lang="en-US" sz="500" dirty="0">
              <a:latin typeface="Courier New" panose="02070309020205020404" pitchFamily="49" charset="0"/>
            </a:endParaRPr>
          </a:p>
          <a:p>
            <a:pPr lvl="1">
              <a:spcBef>
                <a:spcPct val="0"/>
              </a:spcBef>
            </a:pPr>
            <a:r>
              <a:rPr lang="en-US" dirty="0">
                <a:latin typeface="Courier New" panose="02070309020205020404" pitchFamily="49" charset="0"/>
              </a:rPr>
              <a:t>   SELECT MIN(</a:t>
            </a:r>
            <a:r>
              <a:rPr lang="en-US" dirty="0" err="1">
                <a:latin typeface="Courier New" panose="02070309020205020404" pitchFamily="49" charset="0"/>
              </a:rPr>
              <a:t>last_name</a:t>
            </a:r>
            <a:r>
              <a:rPr lang="en-US" dirty="0">
                <a:latin typeface="Courier New" panose="02070309020205020404" pitchFamily="49" charset="0"/>
              </a:rPr>
              <a:t>), MAX(</a:t>
            </a:r>
            <a:r>
              <a:rPr lang="en-US" dirty="0" err="1">
                <a:latin typeface="Courier New" panose="02070309020205020404" pitchFamily="49" charset="0"/>
              </a:rPr>
              <a:t>last_name</a:t>
            </a:r>
            <a:r>
              <a:rPr lang="en-US" dirty="0">
                <a:latin typeface="Courier New" panose="02070309020205020404" pitchFamily="49" charset="0"/>
              </a:rPr>
              <a:t>)</a:t>
            </a:r>
          </a:p>
          <a:p>
            <a:pPr lvl="1">
              <a:spcBef>
                <a:spcPct val="0"/>
              </a:spcBef>
            </a:pPr>
            <a:r>
              <a:rPr lang="en-US" dirty="0">
                <a:latin typeface="Courier New" panose="02070309020205020404" pitchFamily="49" charset="0"/>
              </a:rPr>
              <a:t>   FROM   employees;</a:t>
            </a:r>
          </a:p>
          <a:p>
            <a:pPr lvl="1">
              <a:spcBef>
                <a:spcPct val="0"/>
              </a:spcBef>
            </a:pPr>
            <a:endParaRPr lang="en-US" b="1" dirty="0"/>
          </a:p>
          <a:p>
            <a:pPr lvl="1"/>
            <a:r>
              <a:rPr lang="en-US" b="1" dirty="0"/>
              <a:t>Note:</a:t>
            </a:r>
            <a:r>
              <a:rPr lang="en-US" dirty="0"/>
              <a:t> </a:t>
            </a:r>
            <a:r>
              <a:rPr lang="en-US" dirty="0">
                <a:solidFill>
                  <a:srgbClr val="FC0128"/>
                </a:solidFill>
                <a:latin typeface="Courier New" panose="02070309020205020404" pitchFamily="49" charset="0"/>
              </a:rPr>
              <a:t>AVG</a:t>
            </a:r>
            <a:r>
              <a:rPr lang="en-US" dirty="0">
                <a:solidFill>
                  <a:srgbClr val="FC0128"/>
                </a:solidFill>
              </a:rPr>
              <a:t>,</a:t>
            </a:r>
            <a:r>
              <a:rPr lang="en-US" dirty="0"/>
              <a:t> </a:t>
            </a:r>
            <a:r>
              <a:rPr lang="en-US" dirty="0">
                <a:solidFill>
                  <a:srgbClr val="FC0128"/>
                </a:solidFill>
                <a:latin typeface="Courier New" panose="02070309020205020404" pitchFamily="49" charset="0"/>
              </a:rPr>
              <a:t>SUM</a:t>
            </a:r>
            <a:r>
              <a:rPr lang="en-US" dirty="0">
                <a:solidFill>
                  <a:srgbClr val="FC0128"/>
                </a:solidFill>
              </a:rPr>
              <a:t>,</a:t>
            </a:r>
            <a:r>
              <a:rPr lang="en-US" dirty="0"/>
              <a:t> </a:t>
            </a:r>
            <a:r>
              <a:rPr lang="en-US" dirty="0">
                <a:solidFill>
                  <a:srgbClr val="FC0128"/>
                </a:solidFill>
                <a:latin typeface="Courier New" panose="02070309020205020404" pitchFamily="49" charset="0"/>
              </a:rPr>
              <a:t>VARIANCE</a:t>
            </a:r>
            <a:r>
              <a:rPr lang="en-US" dirty="0">
                <a:solidFill>
                  <a:srgbClr val="FC0128"/>
                </a:solidFill>
              </a:rPr>
              <a:t>,</a:t>
            </a:r>
            <a:r>
              <a:rPr lang="en-US" dirty="0"/>
              <a:t> and </a:t>
            </a:r>
            <a:r>
              <a:rPr lang="en-US" dirty="0">
                <a:solidFill>
                  <a:srgbClr val="FC0128"/>
                </a:solidFill>
                <a:latin typeface="Courier New" panose="02070309020205020404" pitchFamily="49" charset="0"/>
              </a:rPr>
              <a:t>STDDEV</a:t>
            </a:r>
            <a:r>
              <a:rPr lang="en-US" dirty="0"/>
              <a:t> functions can be used only with numeric data types.</a:t>
            </a:r>
          </a:p>
        </p:txBody>
      </p:sp>
      <p:pic>
        <p:nvPicPr>
          <p:cNvPr id="419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6176963"/>
            <a:ext cx="54133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9882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 </a:t>
            </a:r>
            <a:r>
              <a:rPr lang="en-US" dirty="0">
                <a:latin typeface="Courier New" panose="02070309020205020404" pitchFamily="49" charset="0"/>
              </a:rPr>
              <a:t>COUNT</a:t>
            </a:r>
            <a:r>
              <a:rPr lang="en-US" dirty="0"/>
              <a:t> Function</a:t>
            </a:r>
          </a:p>
          <a:p>
            <a:pPr lvl="1"/>
            <a:r>
              <a:rPr lang="en-US" dirty="0"/>
              <a:t>The </a:t>
            </a:r>
            <a:r>
              <a:rPr lang="en-US" dirty="0">
                <a:solidFill>
                  <a:srgbClr val="FC0128"/>
                </a:solidFill>
                <a:latin typeface="Courier New" panose="02070309020205020404" pitchFamily="49" charset="0"/>
              </a:rPr>
              <a:t>COUNT</a:t>
            </a:r>
            <a:r>
              <a:rPr lang="en-US" dirty="0">
                <a:solidFill>
                  <a:srgbClr val="FC0128"/>
                </a:solidFill>
              </a:rPr>
              <a:t> function</a:t>
            </a:r>
            <a:r>
              <a:rPr lang="en-US" dirty="0"/>
              <a:t> has three formats:</a:t>
            </a:r>
          </a:p>
          <a:p>
            <a:pPr lvl="2"/>
            <a:r>
              <a:rPr lang="en-US" dirty="0">
                <a:latin typeface="Courier New" panose="02070309020205020404" pitchFamily="49" charset="0"/>
              </a:rPr>
              <a:t>COUNT(*) </a:t>
            </a:r>
          </a:p>
          <a:p>
            <a:pPr lvl="2"/>
            <a:r>
              <a:rPr lang="en-US" dirty="0">
                <a:latin typeface="Courier New" panose="02070309020205020404" pitchFamily="49" charset="0"/>
              </a:rPr>
              <a:t>COUNT(</a:t>
            </a:r>
            <a:r>
              <a:rPr lang="en-US" i="1" dirty="0">
                <a:latin typeface="Courier New" panose="02070309020205020404" pitchFamily="49" charset="0"/>
              </a:rPr>
              <a:t>expr</a:t>
            </a:r>
            <a:r>
              <a:rPr lang="en-US" dirty="0">
                <a:latin typeface="Courier New" panose="02070309020205020404" pitchFamily="49" charset="0"/>
              </a:rPr>
              <a:t>)</a:t>
            </a:r>
          </a:p>
          <a:p>
            <a:pPr lvl="2"/>
            <a:r>
              <a:rPr lang="en-US" dirty="0">
                <a:latin typeface="Courier New" panose="02070309020205020404" pitchFamily="49" charset="0"/>
              </a:rPr>
              <a:t>COUNT(DISTINCT </a:t>
            </a:r>
            <a:r>
              <a:rPr lang="en-US" i="1" dirty="0">
                <a:latin typeface="Courier New" panose="02070309020205020404" pitchFamily="49" charset="0"/>
              </a:rPr>
              <a:t>expr</a:t>
            </a:r>
            <a:r>
              <a:rPr lang="en-US" dirty="0">
                <a:latin typeface="Courier New" panose="02070309020205020404" pitchFamily="49" charset="0"/>
              </a:rPr>
              <a:t>)</a:t>
            </a:r>
          </a:p>
          <a:p>
            <a:pPr lvl="1"/>
            <a:r>
              <a:rPr lang="en-US" dirty="0">
                <a:latin typeface="Courier New" panose="02070309020205020404" pitchFamily="49" charset="0"/>
              </a:rPr>
              <a:t>COUNT(*)</a:t>
            </a:r>
            <a:r>
              <a:rPr lang="en-US" dirty="0"/>
              <a:t> returns the number of rows in a table that satisfy the criteria of the </a:t>
            </a:r>
            <a:r>
              <a:rPr lang="en-US" dirty="0">
                <a:latin typeface="Courier New" panose="02070309020205020404" pitchFamily="49" charset="0"/>
              </a:rPr>
              <a:t>SELECT</a:t>
            </a:r>
            <a:r>
              <a:rPr lang="en-US" dirty="0"/>
              <a:t> statement, including duplicate rows and rows containing null values in any of the columns. If a </a:t>
            </a:r>
            <a:r>
              <a:rPr lang="en-US" dirty="0">
                <a:latin typeface="Courier New" panose="02070309020205020404" pitchFamily="49" charset="0"/>
              </a:rPr>
              <a:t>WHERE</a:t>
            </a:r>
            <a:r>
              <a:rPr lang="en-US" dirty="0"/>
              <a:t> clause is included in the </a:t>
            </a:r>
            <a:r>
              <a:rPr lang="en-US" dirty="0">
                <a:latin typeface="Courier New" panose="02070309020205020404" pitchFamily="49" charset="0"/>
              </a:rPr>
              <a:t>SELECT</a:t>
            </a:r>
            <a:r>
              <a:rPr lang="en-US" dirty="0"/>
              <a:t> statement, </a:t>
            </a:r>
            <a:r>
              <a:rPr lang="en-US" dirty="0">
                <a:latin typeface="Courier New" panose="02070309020205020404" pitchFamily="49" charset="0"/>
              </a:rPr>
              <a:t>COUNT(*)</a:t>
            </a:r>
            <a:r>
              <a:rPr lang="en-US" dirty="0"/>
              <a:t> returns the number of rows that satisfies the condition in the </a:t>
            </a:r>
            <a:r>
              <a:rPr lang="en-US" dirty="0">
                <a:latin typeface="Courier New" panose="02070309020205020404" pitchFamily="49" charset="0"/>
              </a:rPr>
              <a:t>WHERE</a:t>
            </a:r>
            <a:r>
              <a:rPr lang="en-US" dirty="0"/>
              <a:t> clause. </a:t>
            </a:r>
          </a:p>
          <a:p>
            <a:pPr lvl="1"/>
            <a:r>
              <a:rPr lang="en-US" dirty="0"/>
              <a:t>In contrast, </a:t>
            </a:r>
            <a:r>
              <a:rPr lang="en-US" dirty="0">
                <a:latin typeface="Courier New" panose="02070309020205020404" pitchFamily="49" charset="0"/>
              </a:rPr>
              <a:t>COUNT(</a:t>
            </a:r>
            <a:r>
              <a:rPr lang="en-US" i="1" dirty="0">
                <a:latin typeface="Courier New" panose="02070309020205020404" pitchFamily="49" charset="0"/>
              </a:rPr>
              <a:t>expr</a:t>
            </a:r>
            <a:r>
              <a:rPr lang="en-US" dirty="0">
                <a:latin typeface="Courier New" panose="02070309020205020404" pitchFamily="49" charset="0"/>
              </a:rPr>
              <a:t>)</a:t>
            </a:r>
            <a:r>
              <a:rPr lang="en-US" dirty="0"/>
              <a:t> returns the number of non-null values in the column identified by </a:t>
            </a:r>
            <a:r>
              <a:rPr lang="en-US" i="1" dirty="0">
                <a:latin typeface="Courier New" panose="02070309020205020404" pitchFamily="49" charset="0"/>
              </a:rPr>
              <a:t>expr</a:t>
            </a:r>
            <a:r>
              <a:rPr lang="en-US" dirty="0"/>
              <a:t>. </a:t>
            </a:r>
          </a:p>
          <a:p>
            <a:pPr lvl="1"/>
            <a:r>
              <a:rPr lang="en-US" dirty="0">
                <a:latin typeface="Courier New" panose="02070309020205020404" pitchFamily="49" charset="0"/>
              </a:rPr>
              <a:t>COUNT(DISTINCT </a:t>
            </a:r>
            <a:r>
              <a:rPr lang="en-US" i="1" dirty="0">
                <a:latin typeface="Courier New" panose="02070309020205020404" pitchFamily="49" charset="0"/>
              </a:rPr>
              <a:t>expr</a:t>
            </a:r>
            <a:r>
              <a:rPr lang="en-US" dirty="0">
                <a:latin typeface="Courier New" panose="02070309020205020404" pitchFamily="49" charset="0"/>
              </a:rPr>
              <a:t>)</a:t>
            </a:r>
            <a:r>
              <a:rPr lang="en-US" dirty="0"/>
              <a:t> returns the number of unique, non-null values in the column identified by </a:t>
            </a:r>
            <a:r>
              <a:rPr lang="en-US" i="1" dirty="0">
                <a:latin typeface="Courier New" panose="02070309020205020404" pitchFamily="49" charset="0"/>
              </a:rPr>
              <a:t>expr</a:t>
            </a:r>
            <a:r>
              <a:rPr lang="en-US" dirty="0"/>
              <a:t>.</a:t>
            </a:r>
          </a:p>
          <a:p>
            <a:pPr lvl="1"/>
            <a:r>
              <a:rPr lang="en-US" dirty="0"/>
              <a:t>The slide example displays the number of employees in department 50.</a:t>
            </a:r>
          </a:p>
          <a:p>
            <a:pPr lvl="1"/>
            <a:endParaRPr lang="en-US" dirty="0"/>
          </a:p>
          <a:p>
            <a:pPr lvl="1"/>
            <a:endParaRPr lang="en-US" dirty="0"/>
          </a:p>
          <a:p>
            <a:r>
              <a:rPr lang="en-US" dirty="0">
                <a:solidFill>
                  <a:srgbClr val="0000FF"/>
                </a:solidFill>
              </a:rPr>
              <a:t>Instructor Note</a:t>
            </a:r>
          </a:p>
          <a:p>
            <a:pPr lvl="1"/>
            <a:r>
              <a:rPr lang="en-US" dirty="0">
                <a:solidFill>
                  <a:srgbClr val="0000FF"/>
                </a:solidFill>
              </a:rPr>
              <a:t>Demo: </a:t>
            </a:r>
            <a:r>
              <a:rPr lang="en-US" dirty="0">
                <a:solidFill>
                  <a:srgbClr val="0000FF"/>
                </a:solidFill>
                <a:latin typeface="Courier New" panose="02070309020205020404" pitchFamily="49" charset="0"/>
              </a:rPr>
              <a:t>5_count1.sql</a:t>
            </a:r>
            <a:r>
              <a:rPr lang="en-US" i="1" dirty="0">
                <a:solidFill>
                  <a:srgbClr val="0000FF"/>
                </a:solidFill>
              </a:rPr>
              <a:t>, </a:t>
            </a:r>
            <a:r>
              <a:rPr lang="en-US" dirty="0">
                <a:solidFill>
                  <a:srgbClr val="0000FF"/>
                </a:solidFill>
                <a:latin typeface="Courier New" panose="02070309020205020404" pitchFamily="49" charset="0"/>
              </a:rPr>
              <a:t>5_count2.sql</a:t>
            </a:r>
          </a:p>
          <a:p>
            <a:pPr lvl="1"/>
            <a:r>
              <a:rPr lang="en-US" dirty="0">
                <a:solidFill>
                  <a:srgbClr val="0000FF"/>
                </a:solidFill>
              </a:rPr>
              <a:t>Purpose: To illustrate using the </a:t>
            </a:r>
            <a:r>
              <a:rPr lang="en-US" dirty="0">
                <a:solidFill>
                  <a:srgbClr val="0000FF"/>
                </a:solidFill>
                <a:latin typeface="Courier New" panose="02070309020205020404" pitchFamily="49" charset="0"/>
              </a:rPr>
              <a:t>COUNT(*)</a:t>
            </a:r>
            <a:r>
              <a:rPr lang="en-US" dirty="0">
                <a:solidFill>
                  <a:srgbClr val="0000FF"/>
                </a:solidFill>
              </a:rPr>
              <a:t> and </a:t>
            </a:r>
            <a:r>
              <a:rPr lang="en-US" dirty="0">
                <a:solidFill>
                  <a:srgbClr val="0000FF"/>
                </a:solidFill>
                <a:latin typeface="Courier New" panose="02070309020205020404" pitchFamily="49" charset="0"/>
              </a:rPr>
              <a:t>COUNT(</a:t>
            </a:r>
            <a:r>
              <a:rPr lang="en-US" i="1" dirty="0">
                <a:solidFill>
                  <a:srgbClr val="0000FF"/>
                </a:solidFill>
                <a:latin typeface="Courier New" panose="02070309020205020404" pitchFamily="49" charset="0"/>
              </a:rPr>
              <a:t>expr</a:t>
            </a:r>
            <a:r>
              <a:rPr lang="en-US" dirty="0">
                <a:solidFill>
                  <a:srgbClr val="0000FF"/>
                </a:solidFill>
                <a:latin typeface="Courier New" panose="02070309020205020404" pitchFamily="49" charset="0"/>
              </a:rPr>
              <a:t>)</a:t>
            </a:r>
            <a:r>
              <a:rPr lang="en-US" dirty="0">
                <a:solidFill>
                  <a:srgbClr val="0000FF"/>
                </a:solidFill>
              </a:rPr>
              <a:t> functions</a:t>
            </a:r>
          </a:p>
        </p:txBody>
      </p:sp>
      <p:sp>
        <p:nvSpPr>
          <p:cNvPr id="43011"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45286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a:t>
            </a:r>
            <a:r>
              <a:rPr lang="en-US">
                <a:latin typeface="Courier New" panose="02070309020205020404" pitchFamily="49" charset="0"/>
              </a:rPr>
              <a:t>COUNT</a:t>
            </a:r>
            <a:r>
              <a:rPr lang="en-US"/>
              <a:t> Function (continued)</a:t>
            </a:r>
          </a:p>
          <a:p>
            <a:pPr lvl="1"/>
            <a:r>
              <a:rPr lang="en-US"/>
              <a:t>The slide example displays the number of employees in department 80 who can earn a commission. </a:t>
            </a:r>
          </a:p>
          <a:p>
            <a:pPr lvl="1"/>
            <a:r>
              <a:rPr lang="en-US" b="1"/>
              <a:t>Example</a:t>
            </a:r>
          </a:p>
          <a:p>
            <a:pPr lvl="1"/>
            <a:r>
              <a:rPr lang="en-US"/>
              <a:t>Display the number of department values in the </a:t>
            </a:r>
            <a:r>
              <a:rPr lang="en-US">
                <a:latin typeface="Courier New" panose="02070309020205020404" pitchFamily="49" charset="0"/>
              </a:rPr>
              <a:t>EMPLOYEES</a:t>
            </a:r>
            <a:r>
              <a:rPr lang="en-US"/>
              <a:t> table.</a:t>
            </a:r>
          </a:p>
          <a:p>
            <a:pPr lvl="1">
              <a:spcBef>
                <a:spcPct val="0"/>
              </a:spcBef>
            </a:pPr>
            <a:endParaRPr lang="en-US" sz="500"/>
          </a:p>
          <a:p>
            <a:pPr lvl="1">
              <a:spcBef>
                <a:spcPct val="0"/>
              </a:spcBef>
            </a:pPr>
            <a:r>
              <a:rPr lang="en-US">
                <a:latin typeface="Courier New" panose="02070309020205020404" pitchFamily="49" charset="0"/>
              </a:rPr>
              <a:t>   SELECT COUNT(department_id)</a:t>
            </a:r>
          </a:p>
          <a:p>
            <a:pPr lvl="1">
              <a:spcBef>
                <a:spcPct val="0"/>
              </a:spcBef>
            </a:pPr>
            <a:r>
              <a:rPr lang="en-US">
                <a:latin typeface="Courier New" panose="02070309020205020404" pitchFamily="49" charset="0"/>
              </a:rPr>
              <a:t>   FROM   employees;</a:t>
            </a:r>
          </a:p>
          <a:p>
            <a:pPr lvl="1">
              <a:spcBef>
                <a:spcPct val="0"/>
              </a:spcBef>
            </a:pPr>
            <a:endParaRPr lang="en-US">
              <a:latin typeface="Courier New" panose="02070309020205020404" pitchFamily="49" charset="0"/>
            </a:endParaRPr>
          </a:p>
          <a:p>
            <a:pPr lvl="1">
              <a:spcBef>
                <a:spcPct val="0"/>
              </a:spcBef>
            </a:pPr>
            <a:r>
              <a:rPr lang="en-US">
                <a:latin typeface="Courier New" panose="02070309020205020404" pitchFamily="49" charset="0"/>
              </a:rPr>
              <a:t>   </a:t>
            </a:r>
          </a:p>
        </p:txBody>
      </p:sp>
      <p:sp>
        <p:nvSpPr>
          <p:cNvPr id="44036" name="Rectangle 4"/>
          <p:cNvSpPr>
            <a:spLocks noChangeArrowheads="1"/>
          </p:cNvSpPr>
          <p:nvPr/>
        </p:nvSpPr>
        <p:spPr bwMode="auto">
          <a:xfrm>
            <a:off x="628650" y="6002338"/>
            <a:ext cx="56086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4037" name="Rectangle 5"/>
          <p:cNvSpPr>
            <a:spLocks noChangeArrowheads="1"/>
          </p:cNvSpPr>
          <p:nvPr/>
        </p:nvSpPr>
        <p:spPr bwMode="auto">
          <a:xfrm>
            <a:off x="628650" y="7916863"/>
            <a:ext cx="560863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4403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116638"/>
            <a:ext cx="5405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627339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a:t>
            </a:r>
            <a:r>
              <a:rPr lang="en-US">
                <a:latin typeface="Courier New" panose="02070309020205020404" pitchFamily="49" charset="0"/>
              </a:rPr>
              <a:t>DISTINCT</a:t>
            </a:r>
            <a:r>
              <a:rPr lang="en-US"/>
              <a:t> Keyword</a:t>
            </a:r>
          </a:p>
          <a:p>
            <a:pPr lvl="1"/>
            <a:r>
              <a:rPr lang="en-US"/>
              <a:t>Use the </a:t>
            </a:r>
            <a:r>
              <a:rPr lang="en-US">
                <a:solidFill>
                  <a:srgbClr val="FC0128"/>
                </a:solidFill>
                <a:latin typeface="Courier New" panose="02070309020205020404" pitchFamily="49" charset="0"/>
              </a:rPr>
              <a:t>DISTINCT</a:t>
            </a:r>
            <a:r>
              <a:rPr lang="en-US">
                <a:solidFill>
                  <a:srgbClr val="FC0128"/>
                </a:solidFill>
              </a:rPr>
              <a:t> keyword</a:t>
            </a:r>
            <a:r>
              <a:rPr lang="en-US"/>
              <a:t> to suppress the counting of any duplicate values within a column.</a:t>
            </a:r>
          </a:p>
          <a:p>
            <a:pPr lvl="1"/>
            <a:r>
              <a:rPr lang="en-US"/>
              <a:t>The example on the slide displays the number of distinct department values in the </a:t>
            </a:r>
            <a:r>
              <a:rPr lang="en-US">
                <a:latin typeface="Courier New" panose="02070309020205020404" pitchFamily="49" charset="0"/>
              </a:rPr>
              <a:t>EMPLOYEES</a:t>
            </a:r>
            <a:r>
              <a:rPr lang="en-US"/>
              <a:t> table.</a:t>
            </a:r>
          </a:p>
          <a:p>
            <a:pPr lvl="1">
              <a:spcBef>
                <a:spcPct val="0"/>
              </a:spcBef>
            </a:pPr>
            <a:endParaRPr lang="en-US" sz="500">
              <a:latin typeface="Courier New" panose="02070309020205020404" pitchFamily="49" charset="0"/>
            </a:endParaRPr>
          </a:p>
          <a:p>
            <a:pPr lvl="1">
              <a:spcBef>
                <a:spcPct val="0"/>
              </a:spcBef>
            </a:pPr>
            <a:r>
              <a:rPr lang="en-US">
                <a:latin typeface="Courier New" panose="02070309020205020404" pitchFamily="49" charset="0"/>
              </a:rPr>
              <a:t>   </a:t>
            </a:r>
          </a:p>
        </p:txBody>
      </p:sp>
    </p:spTree>
    <p:extLst>
      <p:ext uri="{BB962C8B-B14F-4D97-AF65-F5344CB8AC3E}">
        <p14:creationId xmlns:p14="http://schemas.microsoft.com/office/powerpoint/2010/main" val="337693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Group Functions and Null Values </a:t>
            </a:r>
          </a:p>
          <a:p>
            <a:pPr lvl="1"/>
            <a:r>
              <a:rPr lang="en-US" dirty="0"/>
              <a:t>All </a:t>
            </a:r>
            <a:r>
              <a:rPr lang="en-US" dirty="0">
                <a:solidFill>
                  <a:srgbClr val="FC0128"/>
                </a:solidFill>
              </a:rPr>
              <a:t>group functions ignore null values</a:t>
            </a:r>
            <a:r>
              <a:rPr lang="en-US" dirty="0"/>
              <a:t> in the column. In the slide example, the average is calculated based </a:t>
            </a:r>
            <a:r>
              <a:rPr lang="en-US" i="1" dirty="0"/>
              <a:t>only</a:t>
            </a:r>
            <a:r>
              <a:rPr lang="en-US" dirty="0"/>
              <a:t> on the rows in the table where a valid value is stored in the </a:t>
            </a:r>
            <a:r>
              <a:rPr lang="en-US" dirty="0">
                <a:latin typeface="Courier New" panose="02070309020205020404" pitchFamily="49" charset="0"/>
              </a:rPr>
              <a:t>COMMISSION_PCT</a:t>
            </a:r>
            <a:r>
              <a:rPr lang="en-US" dirty="0"/>
              <a:t> column. The average is calculated as the total commission paid to all employees divided by the number of employees receiving a commission (four).</a:t>
            </a:r>
          </a:p>
          <a:p>
            <a:endParaRPr lang="en-US" dirty="0"/>
          </a:p>
        </p:txBody>
      </p:sp>
    </p:spTree>
    <p:extLst>
      <p:ext uri="{BB962C8B-B14F-4D97-AF65-F5344CB8AC3E}">
        <p14:creationId xmlns:p14="http://schemas.microsoft.com/office/powerpoint/2010/main" val="245708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1848466092"/>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68557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3525231601"/>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5186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18/07/2020</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230463092"/>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513E5-07B4-4092-82ED-4FCE4F7207FD}" type="datetimeFigureOut">
              <a:rPr lang="en-GB" smtClean="0"/>
              <a:t>18/07/2020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56620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513E5-07B4-4092-82ED-4FCE4F7207FD}" type="datetimeFigureOut">
              <a:rPr lang="en-GB" smtClean="0"/>
              <a:t>18/07/2020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326443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513E5-07B4-4092-82ED-4FCE4F7207FD}" type="datetimeFigureOut">
              <a:rPr lang="en-GB" smtClean="0"/>
              <a:t>18/07/2020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408426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513E5-07B4-4092-82ED-4FCE4F7207FD}" type="datetimeFigureOut">
              <a:rPr lang="en-GB" smtClean="0"/>
              <a:t>18/07/2020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62697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18/07/2020</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86076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513E5-07B4-4092-82ED-4FCE4F7207FD}" type="datetimeFigureOut">
              <a:rPr lang="en-GB" smtClean="0"/>
              <a:t>18/07/2020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10318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D3513E5-07B4-4092-82ED-4FCE4F7207FD}" type="datetimeFigureOut">
              <a:rPr lang="en-GB" smtClean="0"/>
              <a:t>18/07/2020</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DB34E0F-34E2-4239-BF6E-C65BEC69F8A7}"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05485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smillah -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762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506376" y="6596390"/>
            <a:ext cx="3685624" cy="261610"/>
          </a:xfrm>
          <a:prstGeom prst="rect">
            <a:avLst/>
          </a:prstGeom>
        </p:spPr>
        <p:txBody>
          <a:bodyPr wrap="none">
            <a:spAutoFit/>
          </a:bodyPr>
          <a:lstStyle/>
          <a:p>
            <a:r>
              <a:rPr lang="en-GB" sz="1100" dirty="0">
                <a:solidFill>
                  <a:srgbClr val="F8F8F8"/>
                </a:solidFill>
              </a:rPr>
              <a:t>https://sahibulsaif.wordpress.com/wisdom/bismillah-nature/</a:t>
            </a:r>
          </a:p>
        </p:txBody>
      </p:sp>
    </p:spTree>
    <p:extLst>
      <p:ext uri="{BB962C8B-B14F-4D97-AF65-F5344CB8AC3E}">
        <p14:creationId xmlns:p14="http://schemas.microsoft.com/office/powerpoint/2010/main" val="297161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17"/>
          <p:cNvSpPr>
            <a:spLocks noChangeArrowheads="1"/>
          </p:cNvSpPr>
          <p:nvPr/>
        </p:nvSpPr>
        <p:spPr bwMode="blackWhite">
          <a:xfrm>
            <a:off x="2398713" y="2563813"/>
            <a:ext cx="7885544" cy="17767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17411" name="Rectangle 18"/>
          <p:cNvSpPr>
            <a:spLocks noChangeArrowheads="1"/>
          </p:cNvSpPr>
          <p:nvPr/>
        </p:nvSpPr>
        <p:spPr bwMode="blackWhite">
          <a:xfrm>
            <a:off x="2662238" y="2860244"/>
            <a:ext cx="6858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COUNT(*)</a:t>
            </a:r>
          </a:p>
          <a:p>
            <a:pPr eaLnBrk="1" hangingPunct="1"/>
            <a:r>
              <a:rPr lang="en-US" sz="2400" b="1" dirty="0">
                <a:solidFill>
                  <a:srgbClr val="000000"/>
                </a:solidFill>
                <a:latin typeface="Courier New" panose="02070309020205020404" pitchFamily="49" charset="0"/>
              </a:rPr>
              <a:t>FROM	  employees</a:t>
            </a:r>
          </a:p>
          <a:p>
            <a:pPr eaLnBrk="1" hangingPunct="1"/>
            <a:r>
              <a:rPr lang="en-US" sz="2400" b="1" dirty="0">
                <a:solidFill>
                  <a:srgbClr val="000000"/>
                </a:solidFill>
                <a:latin typeface="Courier New" panose="02070309020205020404" pitchFamily="49" charset="0"/>
              </a:rPr>
              <a:t>WHERE  </a:t>
            </a:r>
            <a:r>
              <a:rPr lang="en-US" sz="2400" b="1" dirty="0" err="1">
                <a:solidFill>
                  <a:srgbClr val="000000"/>
                </a:solidFill>
                <a:latin typeface="Courier New" panose="02070309020205020404" pitchFamily="49" charset="0"/>
              </a:rPr>
              <a:t>department_id</a:t>
            </a:r>
            <a:r>
              <a:rPr lang="en-US" sz="2400" b="1" dirty="0">
                <a:solidFill>
                  <a:srgbClr val="000000"/>
                </a:solidFill>
                <a:latin typeface="Courier New" panose="02070309020205020404" pitchFamily="49" charset="0"/>
              </a:rPr>
              <a:t> = 50;</a:t>
            </a:r>
          </a:p>
        </p:txBody>
      </p:sp>
      <p:sp>
        <p:nvSpPr>
          <p:cNvPr id="17412" name="Rectangle 19"/>
          <p:cNvSpPr>
            <a:spLocks noGrp="1" noChangeArrowheads="1"/>
          </p:cNvSpPr>
          <p:nvPr>
            <p:ph type="title"/>
          </p:nvPr>
        </p:nvSpPr>
        <p:spPr>
          <a:xfrm>
            <a:off x="1319357" y="647198"/>
            <a:ext cx="8153400" cy="990600"/>
          </a:xfrm>
        </p:spPr>
        <p:txBody>
          <a:bodyPr/>
          <a:lstStyle/>
          <a:p>
            <a:r>
              <a:rPr lang="en-US" dirty="0"/>
              <a:t>Using the </a:t>
            </a:r>
            <a:r>
              <a:rPr lang="en-US" dirty="0">
                <a:latin typeface="Courier New" panose="02070309020205020404" pitchFamily="49" charset="0"/>
              </a:rPr>
              <a:t>COUNT</a:t>
            </a:r>
            <a:r>
              <a:rPr lang="en-US" dirty="0"/>
              <a:t> Function</a:t>
            </a:r>
          </a:p>
        </p:txBody>
      </p:sp>
      <p:sp>
        <p:nvSpPr>
          <p:cNvPr id="19476" name="Rectangle 20"/>
          <p:cNvSpPr>
            <a:spLocks noGrp="1" noChangeArrowheads="1"/>
          </p:cNvSpPr>
          <p:nvPr>
            <p:ph idx="1"/>
          </p:nvPr>
        </p:nvSpPr>
        <p:spPr>
          <a:xfrm>
            <a:off x="1428895" y="1987407"/>
            <a:ext cx="7385050" cy="409575"/>
          </a:xfrm>
        </p:spPr>
        <p:txBody>
          <a:bodyPr>
            <a:noAutofit/>
          </a:bodyPr>
          <a:lstStyle/>
          <a:p>
            <a:pPr>
              <a:buFont typeface="Arial" charset="0"/>
              <a:buNone/>
              <a:defRPr/>
            </a:pPr>
            <a:r>
              <a:rPr lang="en-US" sz="2400" dirty="0">
                <a:latin typeface="Courier New" pitchFamily="49" charset="0"/>
              </a:rPr>
              <a:t>COUNT(*)</a:t>
            </a:r>
            <a:r>
              <a:rPr lang="en-US" sz="2400" dirty="0"/>
              <a:t> returns the number of rows in a table.</a:t>
            </a:r>
          </a:p>
        </p:txBody>
      </p:sp>
      <p:pic>
        <p:nvPicPr>
          <p:cNvPr id="174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357" y="4841875"/>
            <a:ext cx="10046046" cy="71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7415" name="Rectangle 22"/>
          <p:cNvSpPr>
            <a:spLocks noChangeArrowheads="1"/>
          </p:cNvSpPr>
          <p:nvPr/>
        </p:nvSpPr>
        <p:spPr bwMode="ltGray">
          <a:xfrm>
            <a:off x="3967020" y="2759077"/>
            <a:ext cx="1630216" cy="42746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67227512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1" name="Rectangle 17"/>
          <p:cNvSpPr>
            <a:spLocks noChangeArrowheads="1"/>
          </p:cNvSpPr>
          <p:nvPr/>
        </p:nvSpPr>
        <p:spPr bwMode="blackWhite">
          <a:xfrm>
            <a:off x="2473325" y="3593523"/>
            <a:ext cx="8345919" cy="1753609"/>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dirty="0">
              <a:solidFill>
                <a:srgbClr val="000000"/>
              </a:solidFill>
              <a:latin typeface="Courier New" pitchFamily="49" charset="0"/>
            </a:endParaRPr>
          </a:p>
          <a:p>
            <a:r>
              <a:rPr lang="en-US" sz="2400" b="1" dirty="0">
                <a:solidFill>
                  <a:srgbClr val="000000"/>
                </a:solidFill>
                <a:latin typeface="Courier New" panose="02070309020205020404" pitchFamily="49" charset="0"/>
              </a:rPr>
              <a:t>SELECT COUNT(</a:t>
            </a:r>
            <a:r>
              <a:rPr lang="en-US" sz="2400" b="1" dirty="0" err="1">
                <a:solidFill>
                  <a:srgbClr val="000000"/>
                </a:solidFill>
                <a:latin typeface="Courier New" panose="02070309020205020404" pitchFamily="49" charset="0"/>
              </a:rPr>
              <a:t>commission_pct</a:t>
            </a:r>
            <a:r>
              <a:rPr lang="en-US" sz="2400" b="1" dirty="0">
                <a:solidFill>
                  <a:srgbClr val="000000"/>
                </a:solidFill>
                <a:latin typeface="Courier New" panose="02070309020205020404" pitchFamily="49" charset="0"/>
              </a:rPr>
              <a:t>)</a:t>
            </a:r>
          </a:p>
          <a:p>
            <a:r>
              <a:rPr lang="en-US" sz="2400" b="1" dirty="0">
                <a:solidFill>
                  <a:srgbClr val="000000"/>
                </a:solidFill>
                <a:latin typeface="Courier New" panose="02070309020205020404" pitchFamily="49" charset="0"/>
              </a:rPr>
              <a:t>FROM   employees</a:t>
            </a:r>
          </a:p>
          <a:p>
            <a:r>
              <a:rPr lang="en-US" sz="2400" b="1" dirty="0">
                <a:solidFill>
                  <a:srgbClr val="000000"/>
                </a:solidFill>
                <a:latin typeface="Courier New" panose="02070309020205020404" pitchFamily="49" charset="0"/>
              </a:rPr>
              <a:t>WHERE  </a:t>
            </a:r>
            <a:r>
              <a:rPr lang="en-US" sz="2400" b="1" dirty="0" err="1">
                <a:solidFill>
                  <a:srgbClr val="000000"/>
                </a:solidFill>
                <a:latin typeface="Courier New" panose="02070309020205020404" pitchFamily="49" charset="0"/>
              </a:rPr>
              <a:t>department_id</a:t>
            </a:r>
            <a:r>
              <a:rPr lang="en-US" sz="2400" b="1" dirty="0">
                <a:solidFill>
                  <a:srgbClr val="000000"/>
                </a:solidFill>
                <a:latin typeface="Courier New" panose="02070309020205020404" pitchFamily="49" charset="0"/>
              </a:rPr>
              <a:t> = 80;</a:t>
            </a:r>
          </a:p>
          <a:p>
            <a:pPr>
              <a:tabLst>
                <a:tab pos="682625" algn="l"/>
                <a:tab pos="1833563" algn="l"/>
              </a:tabLst>
              <a:defRPr/>
            </a:pPr>
            <a:endParaRPr lang="en-US" b="1" dirty="0">
              <a:solidFill>
                <a:srgbClr val="000000"/>
              </a:solidFill>
              <a:latin typeface="Courier New" pitchFamily="49" charset="0"/>
            </a:endParaRPr>
          </a:p>
        </p:txBody>
      </p:sp>
      <p:sp>
        <p:nvSpPr>
          <p:cNvPr id="18435" name="Rectangle 18"/>
          <p:cNvSpPr>
            <a:spLocks noGrp="1" noChangeArrowheads="1"/>
          </p:cNvSpPr>
          <p:nvPr>
            <p:ph type="title"/>
          </p:nvPr>
        </p:nvSpPr>
        <p:spPr>
          <a:xfrm>
            <a:off x="1436689" y="701962"/>
            <a:ext cx="8153400" cy="990600"/>
          </a:xfrm>
        </p:spPr>
        <p:txBody>
          <a:bodyPr/>
          <a:lstStyle/>
          <a:p>
            <a:r>
              <a:rPr lang="en-US" dirty="0"/>
              <a:t>Using the </a:t>
            </a:r>
            <a:r>
              <a:rPr lang="en-US" dirty="0">
                <a:latin typeface="Courier New" panose="02070309020205020404" pitchFamily="49" charset="0"/>
              </a:rPr>
              <a:t>COUNT</a:t>
            </a:r>
            <a:r>
              <a:rPr lang="en-US" dirty="0"/>
              <a:t> Function</a:t>
            </a:r>
          </a:p>
        </p:txBody>
      </p:sp>
      <p:sp>
        <p:nvSpPr>
          <p:cNvPr id="21523" name="Rectangle 19"/>
          <p:cNvSpPr>
            <a:spLocks noGrp="1" noChangeArrowheads="1"/>
          </p:cNvSpPr>
          <p:nvPr>
            <p:ph idx="1"/>
          </p:nvPr>
        </p:nvSpPr>
        <p:spPr>
          <a:xfrm>
            <a:off x="1436689" y="1908896"/>
            <a:ext cx="10464366" cy="1479550"/>
          </a:xfrm>
        </p:spPr>
        <p:txBody>
          <a:bodyPr>
            <a:noAutofit/>
          </a:bodyPr>
          <a:lstStyle/>
          <a:p>
            <a:pPr>
              <a:defRPr/>
            </a:pPr>
            <a:r>
              <a:rPr lang="en-US" sz="2400" dirty="0">
                <a:latin typeface="Courier New" pitchFamily="49" charset="0"/>
              </a:rPr>
              <a:t>COUNT(</a:t>
            </a:r>
            <a:r>
              <a:rPr lang="en-US" sz="2400" i="1" dirty="0">
                <a:latin typeface="Courier New" pitchFamily="49" charset="0"/>
              </a:rPr>
              <a:t>expr</a:t>
            </a:r>
            <a:r>
              <a:rPr lang="en-US" sz="2400" dirty="0">
                <a:latin typeface="Courier New" pitchFamily="49" charset="0"/>
              </a:rPr>
              <a:t>)</a:t>
            </a:r>
            <a:r>
              <a:rPr lang="en-US" sz="2400" dirty="0"/>
              <a:t> returns the number of rows with non-null values for the </a:t>
            </a:r>
            <a:r>
              <a:rPr lang="en-US" sz="2400" i="1" dirty="0">
                <a:latin typeface="Courier New" pitchFamily="49" charset="0"/>
              </a:rPr>
              <a:t>expr</a:t>
            </a:r>
            <a:r>
              <a:rPr lang="en-US" sz="2400" dirty="0"/>
              <a:t>.</a:t>
            </a:r>
          </a:p>
          <a:p>
            <a:pPr>
              <a:defRPr/>
            </a:pPr>
            <a:r>
              <a:rPr lang="en-US" sz="2400" dirty="0"/>
              <a:t>Display the number of department values in the </a:t>
            </a:r>
            <a:r>
              <a:rPr lang="en-US" sz="2400" dirty="0">
                <a:latin typeface="Courier New" pitchFamily="49" charset="0"/>
              </a:rPr>
              <a:t>EMPLOYEES</a:t>
            </a:r>
            <a:r>
              <a:rPr lang="en-US" sz="2400" dirty="0"/>
              <a:t> table, excluding the null values.</a:t>
            </a:r>
          </a:p>
        </p:txBody>
      </p:sp>
      <p:sp>
        <p:nvSpPr>
          <p:cNvPr id="18437" name="Rectangle 20"/>
          <p:cNvSpPr>
            <a:spLocks noChangeArrowheads="1"/>
          </p:cNvSpPr>
          <p:nvPr/>
        </p:nvSpPr>
        <p:spPr bwMode="blackWhite">
          <a:xfrm>
            <a:off x="2473325" y="3332164"/>
            <a:ext cx="6858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endParaRPr lang="en-US" sz="2400" b="1" dirty="0">
              <a:solidFill>
                <a:srgbClr val="000000"/>
              </a:solidFill>
              <a:latin typeface="Courier New" panose="02070309020205020404" pitchFamily="49" charset="0"/>
            </a:endParaRPr>
          </a:p>
        </p:txBody>
      </p:sp>
      <p:pic>
        <p:nvPicPr>
          <p:cNvPr id="18438"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89" y="5512666"/>
            <a:ext cx="9988180" cy="721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39" name="Rectangle 22"/>
          <p:cNvSpPr>
            <a:spLocks noChangeArrowheads="1"/>
          </p:cNvSpPr>
          <p:nvPr/>
        </p:nvSpPr>
        <p:spPr bwMode="ltGray">
          <a:xfrm>
            <a:off x="3727597" y="3904314"/>
            <a:ext cx="4072514" cy="452004"/>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635204750"/>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9" name="Rectangle 17"/>
          <p:cNvSpPr>
            <a:spLocks noChangeArrowheads="1"/>
          </p:cNvSpPr>
          <p:nvPr/>
        </p:nvSpPr>
        <p:spPr bwMode="blackWhite">
          <a:xfrm>
            <a:off x="2398713" y="3762376"/>
            <a:ext cx="8081817" cy="160799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19459" name="Rectangle 18"/>
          <p:cNvSpPr>
            <a:spLocks noChangeArrowheads="1"/>
          </p:cNvSpPr>
          <p:nvPr/>
        </p:nvSpPr>
        <p:spPr bwMode="blackWhite">
          <a:xfrm>
            <a:off x="2803525" y="4077925"/>
            <a:ext cx="56737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COUNT(DISTINCT </a:t>
            </a:r>
            <a:r>
              <a:rPr lang="en-US" sz="2400" b="1" dirty="0" err="1">
                <a:solidFill>
                  <a:srgbClr val="000000"/>
                </a:solidFill>
                <a:latin typeface="Courier New" panose="02070309020205020404" pitchFamily="49" charset="0"/>
              </a:rPr>
              <a:t>department_id</a:t>
            </a:r>
            <a:r>
              <a:rPr lang="en-US" sz="2400" b="1" dirty="0">
                <a:solidFill>
                  <a:srgbClr val="000000"/>
                </a:solidFill>
                <a:latin typeface="Courier New" panose="02070309020205020404" pitchFamily="49" charset="0"/>
              </a:rPr>
              <a:t>)</a:t>
            </a:r>
          </a:p>
          <a:p>
            <a:pPr eaLnBrk="1" hangingPunct="1"/>
            <a:r>
              <a:rPr lang="en-US" sz="2400" b="1" dirty="0">
                <a:solidFill>
                  <a:srgbClr val="000000"/>
                </a:solidFill>
                <a:latin typeface="Courier New" panose="02070309020205020404" pitchFamily="49" charset="0"/>
              </a:rPr>
              <a:t>FROM   employees;</a:t>
            </a:r>
          </a:p>
        </p:txBody>
      </p:sp>
      <p:sp>
        <p:nvSpPr>
          <p:cNvPr id="19460" name="Rectangle 19"/>
          <p:cNvSpPr>
            <a:spLocks noGrp="1" noChangeArrowheads="1"/>
          </p:cNvSpPr>
          <p:nvPr>
            <p:ph type="title"/>
          </p:nvPr>
        </p:nvSpPr>
        <p:spPr>
          <a:xfrm>
            <a:off x="1277793" y="689189"/>
            <a:ext cx="8153400" cy="990600"/>
          </a:xfrm>
        </p:spPr>
        <p:txBody>
          <a:bodyPr/>
          <a:lstStyle/>
          <a:p>
            <a:r>
              <a:rPr lang="en-US" dirty="0"/>
              <a:t>Using the </a:t>
            </a:r>
            <a:r>
              <a:rPr lang="en-US" dirty="0">
                <a:latin typeface="Courier New" panose="02070309020205020404" pitchFamily="49" charset="0"/>
              </a:rPr>
              <a:t>DISTINCT</a:t>
            </a:r>
            <a:r>
              <a:rPr lang="en-US" dirty="0"/>
              <a:t> Keyword</a:t>
            </a:r>
          </a:p>
        </p:txBody>
      </p:sp>
      <p:sp>
        <p:nvSpPr>
          <p:cNvPr id="23572" name="Rectangle 20"/>
          <p:cNvSpPr>
            <a:spLocks noGrp="1" noChangeArrowheads="1"/>
          </p:cNvSpPr>
          <p:nvPr>
            <p:ph idx="1"/>
          </p:nvPr>
        </p:nvSpPr>
        <p:spPr>
          <a:xfrm>
            <a:off x="1390649" y="1920585"/>
            <a:ext cx="10219459" cy="1362075"/>
          </a:xfrm>
        </p:spPr>
        <p:txBody>
          <a:bodyPr>
            <a:noAutofit/>
          </a:bodyPr>
          <a:lstStyle/>
          <a:p>
            <a:pPr algn="just">
              <a:spcBef>
                <a:spcPct val="0"/>
              </a:spcBef>
              <a:defRPr/>
            </a:pPr>
            <a:r>
              <a:rPr lang="en-US" sz="2400" dirty="0">
                <a:latin typeface="Courier New" pitchFamily="49" charset="0"/>
              </a:rPr>
              <a:t>COUNT(DISTINCT expr)</a:t>
            </a:r>
            <a:r>
              <a:rPr lang="en-US" sz="2400" dirty="0"/>
              <a:t> returns the number of distinct non-null values of the </a:t>
            </a:r>
            <a:r>
              <a:rPr lang="en-US" sz="2400" i="1" dirty="0">
                <a:latin typeface="Courier New" pitchFamily="49" charset="0"/>
              </a:rPr>
              <a:t>expr</a:t>
            </a:r>
            <a:r>
              <a:rPr lang="en-US" sz="2400" dirty="0"/>
              <a:t>.</a:t>
            </a:r>
          </a:p>
          <a:p>
            <a:pPr algn="just">
              <a:spcBef>
                <a:spcPct val="0"/>
              </a:spcBef>
              <a:defRPr/>
            </a:pPr>
            <a:r>
              <a:rPr lang="en-US" sz="2400" dirty="0"/>
              <a:t>Display the number of distinct department values in the </a:t>
            </a:r>
            <a:r>
              <a:rPr lang="en-US" sz="2400" dirty="0">
                <a:latin typeface="Courier New" pitchFamily="49" charset="0"/>
              </a:rPr>
              <a:t>EMPLOYEES</a:t>
            </a:r>
            <a:r>
              <a:rPr lang="en-US" sz="2400" dirty="0"/>
              <a:t> table.</a:t>
            </a:r>
          </a:p>
        </p:txBody>
      </p:sp>
      <p:pic>
        <p:nvPicPr>
          <p:cNvPr id="1946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5597884"/>
            <a:ext cx="9891440" cy="72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9463" name="Rectangle 22"/>
          <p:cNvSpPr>
            <a:spLocks noChangeArrowheads="1"/>
          </p:cNvSpPr>
          <p:nvPr/>
        </p:nvSpPr>
        <p:spPr bwMode="ltGray">
          <a:xfrm>
            <a:off x="4060825" y="3989891"/>
            <a:ext cx="5370368" cy="429851"/>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63283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Rectangle 17"/>
          <p:cNvSpPr>
            <a:spLocks noChangeArrowheads="1"/>
          </p:cNvSpPr>
          <p:nvPr/>
        </p:nvSpPr>
        <p:spPr bwMode="blackWhite">
          <a:xfrm>
            <a:off x="2163762" y="3047207"/>
            <a:ext cx="8005473" cy="138624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20483" name="Rectangle 18"/>
          <p:cNvSpPr>
            <a:spLocks noChangeArrowheads="1"/>
          </p:cNvSpPr>
          <p:nvPr/>
        </p:nvSpPr>
        <p:spPr bwMode="blackWhite">
          <a:xfrm>
            <a:off x="2515323" y="3447437"/>
            <a:ext cx="61801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AVG(</a:t>
            </a:r>
            <a:r>
              <a:rPr lang="en-US" sz="2400" b="1" dirty="0" err="1">
                <a:solidFill>
                  <a:srgbClr val="000000"/>
                </a:solidFill>
                <a:latin typeface="Courier New" panose="02070309020205020404" pitchFamily="49" charset="0"/>
              </a:rPr>
              <a:t>commission_pct</a:t>
            </a:r>
            <a:r>
              <a:rPr lang="en-US" sz="2400" b="1" dirty="0">
                <a:solidFill>
                  <a:srgbClr val="000000"/>
                </a:solidFill>
                <a:latin typeface="Courier New" panose="02070309020205020404" pitchFamily="49" charset="0"/>
              </a:rPr>
              <a:t>)</a:t>
            </a:r>
          </a:p>
          <a:p>
            <a:pPr eaLnBrk="1" hangingPunct="1"/>
            <a:r>
              <a:rPr lang="en-US" sz="2400" b="1" dirty="0">
                <a:solidFill>
                  <a:srgbClr val="000000"/>
                </a:solidFill>
                <a:latin typeface="Courier New" panose="02070309020205020404" pitchFamily="49" charset="0"/>
              </a:rPr>
              <a:t>FROM   employees;</a:t>
            </a:r>
          </a:p>
        </p:txBody>
      </p:sp>
      <p:sp>
        <p:nvSpPr>
          <p:cNvPr id="20484" name="Rectangle 19"/>
          <p:cNvSpPr>
            <a:spLocks noGrp="1" noChangeArrowheads="1"/>
          </p:cNvSpPr>
          <p:nvPr>
            <p:ph type="title"/>
          </p:nvPr>
        </p:nvSpPr>
        <p:spPr>
          <a:xfrm>
            <a:off x="1305077" y="697924"/>
            <a:ext cx="8153400" cy="990600"/>
          </a:xfrm>
        </p:spPr>
        <p:txBody>
          <a:bodyPr/>
          <a:lstStyle/>
          <a:p>
            <a:r>
              <a:rPr lang="en-US" dirty="0"/>
              <a:t>Group Functions and Null Values</a:t>
            </a:r>
          </a:p>
        </p:txBody>
      </p:sp>
      <p:sp>
        <p:nvSpPr>
          <p:cNvPr id="25620" name="Rectangle 20"/>
          <p:cNvSpPr>
            <a:spLocks noGrp="1" noChangeArrowheads="1"/>
          </p:cNvSpPr>
          <p:nvPr>
            <p:ph idx="1"/>
          </p:nvPr>
        </p:nvSpPr>
        <p:spPr>
          <a:xfrm>
            <a:off x="1492826" y="2204678"/>
            <a:ext cx="7385050" cy="409575"/>
          </a:xfrm>
        </p:spPr>
        <p:txBody>
          <a:bodyPr>
            <a:noAutofit/>
          </a:bodyPr>
          <a:lstStyle/>
          <a:p>
            <a:pPr>
              <a:buFont typeface="Arial" charset="0"/>
              <a:buNone/>
              <a:defRPr/>
            </a:pPr>
            <a:r>
              <a:rPr lang="en-US" sz="2400" dirty="0"/>
              <a:t>Group functions ignore null values in the column.</a:t>
            </a:r>
          </a:p>
        </p:txBody>
      </p:sp>
      <p:pic>
        <p:nvPicPr>
          <p:cNvPr id="2048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826" y="4889789"/>
            <a:ext cx="9371701" cy="66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0487" name="Rectangle 22"/>
          <p:cNvSpPr>
            <a:spLocks noChangeArrowheads="1"/>
          </p:cNvSpPr>
          <p:nvPr/>
        </p:nvSpPr>
        <p:spPr bwMode="ltGray">
          <a:xfrm>
            <a:off x="3766271" y="3405728"/>
            <a:ext cx="3618201" cy="36270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62244606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36"/>
          <p:cNvSpPr>
            <a:spLocks/>
          </p:cNvSpPr>
          <p:nvPr/>
        </p:nvSpPr>
        <p:spPr bwMode="auto">
          <a:xfrm>
            <a:off x="5567364" y="1917701"/>
            <a:ext cx="1779587" cy="4138613"/>
          </a:xfrm>
          <a:custGeom>
            <a:avLst/>
            <a:gdLst>
              <a:gd name="T0" fmla="*/ 0 w 1210"/>
              <a:gd name="T1" fmla="*/ 2147483647 h 2607"/>
              <a:gd name="T2" fmla="*/ 0 w 1210"/>
              <a:gd name="T3" fmla="*/ 0 h 2607"/>
              <a:gd name="T4" fmla="*/ 2147483647 w 1210"/>
              <a:gd name="T5" fmla="*/ 2147483647 h 2607"/>
              <a:gd name="T6" fmla="*/ 2147483647 w 1210"/>
              <a:gd name="T7" fmla="*/ 2147483647 h 2607"/>
              <a:gd name="T8" fmla="*/ 0 w 1210"/>
              <a:gd name="T9" fmla="*/ 2147483647 h 2607"/>
              <a:gd name="T10" fmla="*/ 0 60000 65536"/>
              <a:gd name="T11" fmla="*/ 0 60000 65536"/>
              <a:gd name="T12" fmla="*/ 0 60000 65536"/>
              <a:gd name="T13" fmla="*/ 0 60000 65536"/>
              <a:gd name="T14" fmla="*/ 0 60000 65536"/>
              <a:gd name="T15" fmla="*/ 0 w 1210"/>
              <a:gd name="T16" fmla="*/ 0 h 2607"/>
              <a:gd name="T17" fmla="*/ 1210 w 1210"/>
              <a:gd name="T18" fmla="*/ 2607 h 2607"/>
            </a:gdLst>
            <a:ahLst/>
            <a:cxnLst>
              <a:cxn ang="T10">
                <a:pos x="T0" y="T1"/>
              </a:cxn>
              <a:cxn ang="T11">
                <a:pos x="T2" y="T3"/>
              </a:cxn>
              <a:cxn ang="T12">
                <a:pos x="T4" y="T5"/>
              </a:cxn>
              <a:cxn ang="T13">
                <a:pos x="T6" y="T7"/>
              </a:cxn>
              <a:cxn ang="T14">
                <a:pos x="T8" y="T9"/>
              </a:cxn>
            </a:cxnLst>
            <a:rect l="T15" t="T16" r="T17" b="T18"/>
            <a:pathLst>
              <a:path w="1210" h="2607">
                <a:moveTo>
                  <a:pt x="0" y="2606"/>
                </a:moveTo>
                <a:lnTo>
                  <a:pt x="0" y="0"/>
                </a:lnTo>
                <a:lnTo>
                  <a:pt x="1209" y="741"/>
                </a:lnTo>
                <a:lnTo>
                  <a:pt x="1209" y="1849"/>
                </a:lnTo>
                <a:lnTo>
                  <a:pt x="0" y="2606"/>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31" name="Rectangle 37"/>
          <p:cNvSpPr>
            <a:spLocks noGrp="1" noChangeArrowheads="1"/>
          </p:cNvSpPr>
          <p:nvPr>
            <p:ph type="title"/>
          </p:nvPr>
        </p:nvSpPr>
        <p:spPr>
          <a:xfrm>
            <a:off x="1406876" y="731837"/>
            <a:ext cx="7612062" cy="881063"/>
          </a:xfrm>
        </p:spPr>
        <p:txBody>
          <a:bodyPr/>
          <a:lstStyle/>
          <a:p>
            <a:r>
              <a:rPr lang="en-US" dirty="0"/>
              <a:t>Creating Groups of Data </a:t>
            </a:r>
          </a:p>
        </p:txBody>
      </p:sp>
      <p:sp>
        <p:nvSpPr>
          <p:cNvPr id="22532" name="Rectangle 38"/>
          <p:cNvSpPr>
            <a:spLocks noChangeArrowheads="1"/>
          </p:cNvSpPr>
          <p:nvPr/>
        </p:nvSpPr>
        <p:spPr bwMode="auto">
          <a:xfrm>
            <a:off x="669812" y="2995613"/>
            <a:ext cx="1570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ourier New" panose="02070309020205020404" pitchFamily="49" charset="0"/>
              </a:rPr>
              <a:t>EMPLOYEES</a:t>
            </a:r>
          </a:p>
        </p:txBody>
      </p:sp>
      <p:sp>
        <p:nvSpPr>
          <p:cNvPr id="22533" name="Rectangle 39"/>
          <p:cNvSpPr>
            <a:spLocks noChangeArrowheads="1"/>
          </p:cNvSpPr>
          <p:nvPr/>
        </p:nvSpPr>
        <p:spPr bwMode="auto">
          <a:xfrm>
            <a:off x="5641974" y="2465389"/>
            <a:ext cx="1663699" cy="230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dirty="0"/>
              <a:t>The </a:t>
            </a:r>
          </a:p>
          <a:p>
            <a:pPr algn="ctr" eaLnBrk="1" hangingPunct="1"/>
            <a:r>
              <a:rPr lang="en-US" b="1" dirty="0"/>
              <a:t>average</a:t>
            </a:r>
            <a:br>
              <a:rPr lang="en-US" b="1" dirty="0"/>
            </a:br>
            <a:r>
              <a:rPr lang="en-US" b="1" dirty="0"/>
              <a:t>salary </a:t>
            </a:r>
          </a:p>
          <a:p>
            <a:pPr algn="ctr" eaLnBrk="1" hangingPunct="1"/>
            <a:r>
              <a:rPr lang="en-US" b="1" dirty="0"/>
              <a:t>in </a:t>
            </a:r>
          </a:p>
          <a:p>
            <a:pPr algn="ctr" eaLnBrk="1" hangingPunct="1"/>
            <a:r>
              <a:rPr lang="en-US" b="1" dirty="0">
                <a:latin typeface="Courier New" panose="02070309020205020404" pitchFamily="49" charset="0"/>
              </a:rPr>
              <a:t>EMPLOYEES</a:t>
            </a:r>
            <a:br>
              <a:rPr lang="en-US" b="1" dirty="0">
                <a:latin typeface="Courier New" panose="02070309020205020404" pitchFamily="49" charset="0"/>
              </a:rPr>
            </a:br>
            <a:r>
              <a:rPr lang="en-US" b="1" dirty="0"/>
              <a:t>table </a:t>
            </a:r>
          </a:p>
          <a:p>
            <a:pPr algn="ctr" eaLnBrk="1" hangingPunct="1"/>
            <a:r>
              <a:rPr lang="en-US" b="1" dirty="0"/>
              <a:t>for each </a:t>
            </a:r>
          </a:p>
          <a:p>
            <a:pPr algn="ctr" eaLnBrk="1" hangingPunct="1"/>
            <a:r>
              <a:rPr lang="en-US" b="1" dirty="0"/>
              <a:t>department.</a:t>
            </a:r>
          </a:p>
        </p:txBody>
      </p:sp>
      <p:sp>
        <p:nvSpPr>
          <p:cNvPr id="22534" name="Rectangle 40"/>
          <p:cNvSpPr>
            <a:spLocks noChangeArrowheads="1"/>
          </p:cNvSpPr>
          <p:nvPr/>
        </p:nvSpPr>
        <p:spPr bwMode="auto">
          <a:xfrm>
            <a:off x="5521326" y="2087564"/>
            <a:ext cx="5254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sz="1200" b="1">
                <a:solidFill>
                  <a:srgbClr val="0070C0"/>
                </a:solidFill>
              </a:rPr>
              <a:t>4400</a:t>
            </a:r>
          </a:p>
        </p:txBody>
      </p:sp>
      <p:pic>
        <p:nvPicPr>
          <p:cNvPr id="2253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1917700"/>
            <a:ext cx="31242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253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808664"/>
            <a:ext cx="315436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2537" name="Text Box 43"/>
          <p:cNvSpPr txBox="1">
            <a:spLocks noChangeArrowheads="1"/>
          </p:cNvSpPr>
          <p:nvPr/>
        </p:nvSpPr>
        <p:spPr bwMode="auto">
          <a:xfrm>
            <a:off x="2389188" y="5418139"/>
            <a:ext cx="366712"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pic>
        <p:nvPicPr>
          <p:cNvPr id="22538"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7263" y="2995613"/>
            <a:ext cx="20955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2539" name="Rectangle 45"/>
          <p:cNvSpPr>
            <a:spLocks noChangeArrowheads="1"/>
          </p:cNvSpPr>
          <p:nvPr/>
        </p:nvSpPr>
        <p:spPr bwMode="ltGray">
          <a:xfrm>
            <a:off x="2843214" y="2179638"/>
            <a:ext cx="2662237" cy="1714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40" name="Rectangle 46"/>
          <p:cNvSpPr>
            <a:spLocks noChangeArrowheads="1"/>
          </p:cNvSpPr>
          <p:nvPr/>
        </p:nvSpPr>
        <p:spPr bwMode="ltGray">
          <a:xfrm>
            <a:off x="2843214" y="2427289"/>
            <a:ext cx="2662237" cy="3254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41" name="Rectangle 47"/>
          <p:cNvSpPr>
            <a:spLocks noChangeArrowheads="1"/>
          </p:cNvSpPr>
          <p:nvPr/>
        </p:nvSpPr>
        <p:spPr bwMode="ltGray">
          <a:xfrm>
            <a:off x="2843214" y="2830513"/>
            <a:ext cx="2662237" cy="100171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42" name="Rectangle 48"/>
          <p:cNvSpPr>
            <a:spLocks noChangeArrowheads="1"/>
          </p:cNvSpPr>
          <p:nvPr/>
        </p:nvSpPr>
        <p:spPr bwMode="ltGray">
          <a:xfrm>
            <a:off x="2843214" y="3873501"/>
            <a:ext cx="2662237" cy="58737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43" name="Rectangle 49"/>
          <p:cNvSpPr>
            <a:spLocks noChangeArrowheads="1"/>
          </p:cNvSpPr>
          <p:nvPr/>
        </p:nvSpPr>
        <p:spPr bwMode="ltGray">
          <a:xfrm>
            <a:off x="2843214" y="4503739"/>
            <a:ext cx="2662237" cy="59848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44" name="Rectangle 50"/>
          <p:cNvSpPr>
            <a:spLocks noChangeArrowheads="1"/>
          </p:cNvSpPr>
          <p:nvPr/>
        </p:nvSpPr>
        <p:spPr bwMode="ltGray">
          <a:xfrm>
            <a:off x="2843214" y="5154614"/>
            <a:ext cx="2662237" cy="3254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45" name="Rectangle 51"/>
          <p:cNvSpPr>
            <a:spLocks noChangeArrowheads="1"/>
          </p:cNvSpPr>
          <p:nvPr/>
        </p:nvSpPr>
        <p:spPr bwMode="auto">
          <a:xfrm>
            <a:off x="5521326" y="2444751"/>
            <a:ext cx="5254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sz="1200" b="1">
                <a:solidFill>
                  <a:srgbClr val="0070C0"/>
                </a:solidFill>
              </a:rPr>
              <a:t>9500</a:t>
            </a:r>
          </a:p>
        </p:txBody>
      </p:sp>
      <p:sp>
        <p:nvSpPr>
          <p:cNvPr id="22546" name="Rectangle 52"/>
          <p:cNvSpPr>
            <a:spLocks noChangeArrowheads="1"/>
          </p:cNvSpPr>
          <p:nvPr/>
        </p:nvSpPr>
        <p:spPr bwMode="auto">
          <a:xfrm>
            <a:off x="5521326" y="3167064"/>
            <a:ext cx="5254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sz="1200" b="1">
                <a:solidFill>
                  <a:srgbClr val="0070C0"/>
                </a:solidFill>
              </a:rPr>
              <a:t>3500</a:t>
            </a:r>
          </a:p>
        </p:txBody>
      </p:sp>
      <p:sp>
        <p:nvSpPr>
          <p:cNvPr id="22547" name="Rectangle 53"/>
          <p:cNvSpPr>
            <a:spLocks noChangeArrowheads="1"/>
          </p:cNvSpPr>
          <p:nvPr/>
        </p:nvSpPr>
        <p:spPr bwMode="auto">
          <a:xfrm>
            <a:off x="5521326" y="3973514"/>
            <a:ext cx="5254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sz="1200" b="1">
                <a:solidFill>
                  <a:srgbClr val="0070C0"/>
                </a:solidFill>
              </a:rPr>
              <a:t>6400</a:t>
            </a:r>
          </a:p>
        </p:txBody>
      </p:sp>
      <p:sp>
        <p:nvSpPr>
          <p:cNvPr id="22548" name="Rectangle 54"/>
          <p:cNvSpPr>
            <a:spLocks noChangeArrowheads="1"/>
          </p:cNvSpPr>
          <p:nvPr/>
        </p:nvSpPr>
        <p:spPr bwMode="auto">
          <a:xfrm>
            <a:off x="5521325" y="4662489"/>
            <a:ext cx="6111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sz="1200" b="1">
                <a:solidFill>
                  <a:srgbClr val="0070C0"/>
                </a:solidFill>
              </a:rPr>
              <a:t>10033</a:t>
            </a:r>
          </a:p>
        </p:txBody>
      </p:sp>
    </p:spTree>
    <p:extLst>
      <p:ext uri="{BB962C8B-B14F-4D97-AF65-F5344CB8AC3E}">
        <p14:creationId xmlns:p14="http://schemas.microsoft.com/office/powerpoint/2010/main" val="3888132644"/>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0" name="Rectangle 16"/>
          <p:cNvSpPr>
            <a:spLocks noChangeArrowheads="1"/>
          </p:cNvSpPr>
          <p:nvPr/>
        </p:nvSpPr>
        <p:spPr bwMode="blackWhite">
          <a:xfrm>
            <a:off x="1571625" y="2521745"/>
            <a:ext cx="8819284" cy="228578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23555" name="Rectangle 17"/>
          <p:cNvSpPr>
            <a:spLocks noChangeArrowheads="1"/>
          </p:cNvSpPr>
          <p:nvPr/>
        </p:nvSpPr>
        <p:spPr bwMode="blackWhite">
          <a:xfrm>
            <a:off x="1878011" y="2521745"/>
            <a:ext cx="8359775" cy="244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a:t>
            </a:r>
            <a:r>
              <a:rPr lang="en-US" sz="2400" b="1" i="1" dirty="0">
                <a:solidFill>
                  <a:srgbClr val="000000"/>
                </a:solidFill>
                <a:latin typeface="Courier New" panose="02070309020205020404" pitchFamily="49" charset="0"/>
              </a:rPr>
              <a:t>column</a:t>
            </a:r>
            <a:r>
              <a:rPr lang="en-US" sz="2400" b="1" dirty="0">
                <a:solidFill>
                  <a:srgbClr val="000000"/>
                </a:solidFill>
                <a:latin typeface="Courier New" panose="02070309020205020404" pitchFamily="49" charset="0"/>
              </a:rPr>
              <a:t>, </a:t>
            </a:r>
            <a:r>
              <a:rPr lang="en-US" sz="2400" b="1" i="1" dirty="0" err="1">
                <a:solidFill>
                  <a:srgbClr val="000000"/>
                </a:solidFill>
                <a:latin typeface="Courier New" panose="02070309020205020404" pitchFamily="49" charset="0"/>
              </a:rPr>
              <a:t>group_function</a:t>
            </a:r>
            <a:r>
              <a:rPr lang="en-US" sz="2400" b="1" i="1" dirty="0">
                <a:solidFill>
                  <a:srgbClr val="000000"/>
                </a:solidFill>
                <a:latin typeface="Courier New" panose="02070309020205020404" pitchFamily="49" charset="0"/>
              </a:rPr>
              <a:t>(column)</a:t>
            </a:r>
            <a:endParaRPr lang="en-US" sz="2400" b="1" dirty="0">
              <a:solidFill>
                <a:srgbClr val="000000"/>
              </a:solidFill>
              <a:latin typeface="Courier New" panose="02070309020205020404" pitchFamily="49" charset="0"/>
            </a:endParaRPr>
          </a:p>
          <a:p>
            <a:pPr eaLnBrk="1" hangingPunct="1"/>
            <a:r>
              <a:rPr lang="en-US" sz="2400" b="1" dirty="0">
                <a:solidFill>
                  <a:srgbClr val="000000"/>
                </a:solidFill>
                <a:latin typeface="Courier New" panose="02070309020205020404" pitchFamily="49" charset="0"/>
              </a:rPr>
              <a:t>FROM		</a:t>
            </a:r>
            <a:r>
              <a:rPr lang="en-US" sz="2400" b="1" i="1" dirty="0">
                <a:solidFill>
                  <a:srgbClr val="000000"/>
                </a:solidFill>
                <a:latin typeface="Courier New" panose="02070309020205020404" pitchFamily="49" charset="0"/>
              </a:rPr>
              <a:t>table</a:t>
            </a:r>
            <a:endParaRPr lang="en-US" sz="2400" b="1" dirty="0">
              <a:solidFill>
                <a:srgbClr val="000000"/>
              </a:solidFill>
              <a:latin typeface="Courier New" panose="02070309020205020404" pitchFamily="49" charset="0"/>
            </a:endParaRPr>
          </a:p>
          <a:p>
            <a:pPr eaLnBrk="1" hangingPunct="1"/>
            <a:r>
              <a:rPr lang="en-US" sz="2400" b="1" dirty="0">
                <a:solidFill>
                  <a:srgbClr val="000000"/>
                </a:solidFill>
                <a:latin typeface="Courier New" panose="02070309020205020404" pitchFamily="49" charset="0"/>
              </a:rPr>
              <a:t>[WHERE	</a:t>
            </a:r>
            <a:r>
              <a:rPr lang="en-US" sz="2400" b="1" i="1" dirty="0">
                <a:solidFill>
                  <a:srgbClr val="000000"/>
                </a:solidFill>
                <a:latin typeface="Courier New" panose="02070309020205020404" pitchFamily="49" charset="0"/>
              </a:rPr>
              <a:t>condition</a:t>
            </a:r>
            <a:r>
              <a:rPr lang="en-US" sz="2400" b="1" dirty="0">
                <a:solidFill>
                  <a:srgbClr val="000000"/>
                </a:solidFill>
                <a:latin typeface="Courier New" panose="02070309020205020404" pitchFamily="49" charset="0"/>
              </a:rPr>
              <a:t>]</a:t>
            </a:r>
          </a:p>
          <a:p>
            <a:pPr eaLnBrk="1" hangingPunct="1"/>
            <a:r>
              <a:rPr lang="en-US" sz="2400" b="1" dirty="0">
                <a:solidFill>
                  <a:srgbClr val="000000"/>
                </a:solidFill>
                <a:latin typeface="Courier New" panose="02070309020205020404" pitchFamily="49" charset="0"/>
              </a:rPr>
              <a:t>[GROUP BY	</a:t>
            </a:r>
            <a:r>
              <a:rPr lang="en-US" sz="2400" b="1" i="1" dirty="0" err="1">
                <a:solidFill>
                  <a:srgbClr val="000000"/>
                </a:solidFill>
                <a:latin typeface="Courier New" panose="02070309020205020404" pitchFamily="49" charset="0"/>
              </a:rPr>
              <a:t>group_by_expression</a:t>
            </a:r>
            <a:r>
              <a:rPr lang="en-US" sz="2400" b="1" dirty="0">
                <a:solidFill>
                  <a:srgbClr val="000000"/>
                </a:solidFill>
                <a:latin typeface="Courier New" panose="02070309020205020404" pitchFamily="49" charset="0"/>
              </a:rPr>
              <a:t>]</a:t>
            </a:r>
            <a:endParaRPr lang="en-US" sz="2400" b="1" i="1" dirty="0">
              <a:solidFill>
                <a:srgbClr val="000000"/>
              </a:solidFill>
              <a:latin typeface="Courier New" panose="02070309020205020404" pitchFamily="49" charset="0"/>
            </a:endParaRPr>
          </a:p>
          <a:p>
            <a:pPr eaLnBrk="1" hangingPunct="1"/>
            <a:r>
              <a:rPr lang="en-US" sz="2400" b="1" dirty="0">
                <a:solidFill>
                  <a:srgbClr val="000000"/>
                </a:solidFill>
                <a:latin typeface="Courier New" panose="02070309020205020404" pitchFamily="49" charset="0"/>
              </a:rPr>
              <a:t>[ORDER BY	</a:t>
            </a:r>
            <a:r>
              <a:rPr lang="en-US" sz="2400" b="1" i="1" dirty="0">
                <a:solidFill>
                  <a:srgbClr val="000000"/>
                </a:solidFill>
                <a:latin typeface="Courier New" panose="02070309020205020404" pitchFamily="49" charset="0"/>
              </a:rPr>
              <a:t>column</a:t>
            </a:r>
            <a:r>
              <a:rPr lang="en-US" sz="2400" b="1" dirty="0">
                <a:solidFill>
                  <a:srgbClr val="000000"/>
                </a:solidFill>
                <a:latin typeface="Courier New" panose="02070309020205020404" pitchFamily="49" charset="0"/>
              </a:rPr>
              <a:t>];</a:t>
            </a:r>
          </a:p>
        </p:txBody>
      </p:sp>
      <p:sp>
        <p:nvSpPr>
          <p:cNvPr id="31762" name="Rectangle 18"/>
          <p:cNvSpPr>
            <a:spLocks noGrp="1" noChangeArrowheads="1"/>
          </p:cNvSpPr>
          <p:nvPr>
            <p:ph type="title"/>
          </p:nvPr>
        </p:nvSpPr>
        <p:spPr>
          <a:xfrm>
            <a:off x="626918" y="732742"/>
            <a:ext cx="10861963" cy="881063"/>
          </a:xfrm>
        </p:spPr>
        <p:txBody>
          <a:bodyPr>
            <a:normAutofit/>
          </a:bodyPr>
          <a:lstStyle/>
          <a:p>
            <a:pPr>
              <a:defRPr/>
            </a:pPr>
            <a:r>
              <a:rPr lang="en-US" dirty="0"/>
              <a:t>Creating Groups of Data:  The </a:t>
            </a:r>
            <a:r>
              <a:rPr lang="en-US" dirty="0">
                <a:latin typeface="Courier New" pitchFamily="49" charset="0"/>
              </a:rPr>
              <a:t>GROUP BY</a:t>
            </a:r>
            <a:r>
              <a:rPr lang="en-US" dirty="0"/>
              <a:t> Clause Syntax</a:t>
            </a:r>
          </a:p>
        </p:txBody>
      </p:sp>
      <p:sp>
        <p:nvSpPr>
          <p:cNvPr id="31763" name="Rectangle 19"/>
          <p:cNvSpPr>
            <a:spLocks noGrp="1" noChangeArrowheads="1"/>
          </p:cNvSpPr>
          <p:nvPr>
            <p:ph idx="1"/>
          </p:nvPr>
        </p:nvSpPr>
        <p:spPr>
          <a:xfrm>
            <a:off x="626918" y="5194301"/>
            <a:ext cx="11457709" cy="644525"/>
          </a:xfrm>
        </p:spPr>
        <p:txBody>
          <a:bodyPr>
            <a:noAutofit/>
          </a:bodyPr>
          <a:lstStyle/>
          <a:p>
            <a:pPr>
              <a:lnSpc>
                <a:spcPct val="65000"/>
              </a:lnSpc>
              <a:buFont typeface="Arial" charset="0"/>
              <a:buNone/>
              <a:defRPr/>
            </a:pPr>
            <a:r>
              <a:rPr lang="en-US" sz="2800" dirty="0"/>
              <a:t>Divide rows in a table into smaller groups by using the </a:t>
            </a:r>
            <a:r>
              <a:rPr lang="en-US" sz="2800" dirty="0">
                <a:latin typeface="Courier New" pitchFamily="49" charset="0"/>
              </a:rPr>
              <a:t>GROUP</a:t>
            </a:r>
            <a:r>
              <a:rPr lang="en-US" sz="2800" dirty="0"/>
              <a:t> </a:t>
            </a:r>
            <a:r>
              <a:rPr lang="en-US" sz="2800" dirty="0">
                <a:latin typeface="Courier New" pitchFamily="49" charset="0"/>
              </a:rPr>
              <a:t>BY</a:t>
            </a:r>
            <a:r>
              <a:rPr lang="en-US" sz="2800" dirty="0"/>
              <a:t> clause.</a:t>
            </a:r>
          </a:p>
        </p:txBody>
      </p:sp>
      <p:sp>
        <p:nvSpPr>
          <p:cNvPr id="23558" name="Rectangle 20"/>
          <p:cNvSpPr>
            <a:spLocks noChangeArrowheads="1"/>
          </p:cNvSpPr>
          <p:nvPr/>
        </p:nvSpPr>
        <p:spPr bwMode="ltGray">
          <a:xfrm>
            <a:off x="1878011" y="3900163"/>
            <a:ext cx="5658862" cy="42245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95877030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0" name="Rectangle 18"/>
          <p:cNvSpPr>
            <a:spLocks noChangeArrowheads="1"/>
          </p:cNvSpPr>
          <p:nvPr/>
        </p:nvSpPr>
        <p:spPr bwMode="blackWhite">
          <a:xfrm>
            <a:off x="2110725" y="2709214"/>
            <a:ext cx="7835854" cy="15032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dirty="0">
              <a:solidFill>
                <a:srgbClr val="000000"/>
              </a:solidFill>
              <a:latin typeface="Courier New" pitchFamily="49" charset="0"/>
            </a:endParaRPr>
          </a:p>
          <a:p>
            <a:r>
              <a:rPr lang="en-US" sz="2400" b="1" dirty="0">
                <a:solidFill>
                  <a:srgbClr val="000000"/>
                </a:solidFill>
                <a:latin typeface="Courier New" panose="02070309020205020404" pitchFamily="49" charset="0"/>
              </a:rPr>
              <a:t>SELECT   </a:t>
            </a:r>
            <a:r>
              <a:rPr lang="en-US" sz="2400" b="1" dirty="0" err="1">
                <a:solidFill>
                  <a:srgbClr val="000000"/>
                </a:solidFill>
                <a:latin typeface="Courier New" panose="02070309020205020404" pitchFamily="49" charset="0"/>
              </a:rPr>
              <a:t>department_id</a:t>
            </a:r>
            <a:r>
              <a:rPr lang="en-US" sz="2400" b="1" dirty="0">
                <a:solidFill>
                  <a:srgbClr val="000000"/>
                </a:solidFill>
                <a:latin typeface="Courier New" panose="02070309020205020404" pitchFamily="49" charset="0"/>
              </a:rPr>
              <a:t>, AVG(salary)</a:t>
            </a:r>
          </a:p>
          <a:p>
            <a:r>
              <a:rPr lang="en-US" sz="2400" b="1" dirty="0">
                <a:solidFill>
                  <a:srgbClr val="000000"/>
                </a:solidFill>
                <a:latin typeface="Courier New" panose="02070309020205020404" pitchFamily="49" charset="0"/>
              </a:rPr>
              <a:t>FROM     employees</a:t>
            </a:r>
          </a:p>
          <a:p>
            <a:r>
              <a:rPr lang="en-US" sz="2400" b="1" dirty="0">
                <a:solidFill>
                  <a:srgbClr val="000000"/>
                </a:solidFill>
                <a:latin typeface="Courier New" panose="02070309020205020404" pitchFamily="49" charset="0"/>
              </a:rPr>
              <a:t>GROUP BY </a:t>
            </a:r>
            <a:r>
              <a:rPr lang="en-US" sz="2400" b="1" dirty="0" err="1">
                <a:solidFill>
                  <a:srgbClr val="000000"/>
                </a:solidFill>
                <a:latin typeface="Courier New" panose="02070309020205020404" pitchFamily="49" charset="0"/>
              </a:rPr>
              <a:t>department_id</a:t>
            </a:r>
            <a:r>
              <a:rPr lang="en-US" sz="2400" b="1" dirty="0">
                <a:solidFill>
                  <a:srgbClr val="000000"/>
                </a:solidFill>
                <a:latin typeface="Courier New" panose="02070309020205020404" pitchFamily="49" charset="0"/>
              </a:rPr>
              <a:t> ;</a:t>
            </a:r>
          </a:p>
          <a:p>
            <a:pPr>
              <a:tabLst>
                <a:tab pos="682625" algn="l"/>
                <a:tab pos="1833563" algn="l"/>
              </a:tabLst>
              <a:defRPr/>
            </a:pPr>
            <a:endParaRPr lang="en-US" b="1" dirty="0">
              <a:solidFill>
                <a:srgbClr val="000000"/>
              </a:solidFill>
              <a:latin typeface="Courier New" pitchFamily="49" charset="0"/>
            </a:endParaRPr>
          </a:p>
        </p:txBody>
      </p:sp>
      <p:sp>
        <p:nvSpPr>
          <p:cNvPr id="24579" name="Rectangle 19"/>
          <p:cNvSpPr>
            <a:spLocks noChangeArrowheads="1"/>
          </p:cNvSpPr>
          <p:nvPr/>
        </p:nvSpPr>
        <p:spPr bwMode="blackWhite">
          <a:xfrm>
            <a:off x="2460625" y="2654300"/>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endParaRPr lang="en-US" sz="2400" b="1" dirty="0">
              <a:solidFill>
                <a:srgbClr val="000000"/>
              </a:solidFill>
              <a:latin typeface="Courier New" panose="02070309020205020404" pitchFamily="49" charset="0"/>
            </a:endParaRPr>
          </a:p>
        </p:txBody>
      </p:sp>
      <p:sp>
        <p:nvSpPr>
          <p:cNvPr id="24580" name="Rectangle 20"/>
          <p:cNvSpPr>
            <a:spLocks noGrp="1" noChangeArrowheads="1"/>
          </p:cNvSpPr>
          <p:nvPr>
            <p:ph type="title"/>
          </p:nvPr>
        </p:nvSpPr>
        <p:spPr>
          <a:xfrm>
            <a:off x="1305502" y="684718"/>
            <a:ext cx="8153400" cy="990600"/>
          </a:xfrm>
        </p:spPr>
        <p:txBody>
          <a:bodyPr/>
          <a:lstStyle/>
          <a:p>
            <a:r>
              <a:rPr lang="en-US" dirty="0"/>
              <a:t>Using the </a:t>
            </a:r>
            <a:r>
              <a:rPr lang="en-US" dirty="0">
                <a:latin typeface="Courier New" panose="02070309020205020404" pitchFamily="49" charset="0"/>
              </a:rPr>
              <a:t>GROUP BY</a:t>
            </a:r>
            <a:r>
              <a:rPr lang="en-US" dirty="0"/>
              <a:t> Clause </a:t>
            </a:r>
          </a:p>
        </p:txBody>
      </p:sp>
      <p:sp>
        <p:nvSpPr>
          <p:cNvPr id="33813" name="Rectangle 21"/>
          <p:cNvSpPr>
            <a:spLocks noGrp="1" noChangeArrowheads="1"/>
          </p:cNvSpPr>
          <p:nvPr>
            <p:ph idx="1"/>
          </p:nvPr>
        </p:nvSpPr>
        <p:spPr>
          <a:xfrm>
            <a:off x="1305502" y="1814514"/>
            <a:ext cx="10082934" cy="727075"/>
          </a:xfrm>
        </p:spPr>
        <p:txBody>
          <a:bodyPr>
            <a:noAutofit/>
          </a:bodyPr>
          <a:lstStyle/>
          <a:p>
            <a:pPr>
              <a:spcBef>
                <a:spcPct val="0"/>
              </a:spcBef>
              <a:buFont typeface="Arial" charset="0"/>
              <a:buNone/>
              <a:defRPr/>
            </a:pPr>
            <a:r>
              <a:rPr lang="en-US" sz="2400" dirty="0"/>
              <a:t>All columns in the </a:t>
            </a:r>
            <a:r>
              <a:rPr lang="en-US" sz="2400" dirty="0">
                <a:latin typeface="Courier New" pitchFamily="49" charset="0"/>
              </a:rPr>
              <a:t>SELECT</a:t>
            </a:r>
            <a:r>
              <a:rPr lang="en-US" sz="2400" dirty="0"/>
              <a:t> list that are not in group functions must be in the </a:t>
            </a:r>
            <a:r>
              <a:rPr lang="en-US" sz="2400" dirty="0">
                <a:latin typeface="Courier New" pitchFamily="49" charset="0"/>
              </a:rPr>
              <a:t>GROUP BY</a:t>
            </a:r>
            <a:r>
              <a:rPr lang="en-US" sz="2400" dirty="0"/>
              <a:t> clause.</a:t>
            </a:r>
          </a:p>
        </p:txBody>
      </p:sp>
      <p:pic>
        <p:nvPicPr>
          <p:cNvPr id="2458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900" y="4380058"/>
            <a:ext cx="8605504" cy="233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4584" name="Rectangle 24"/>
          <p:cNvSpPr>
            <a:spLocks noChangeArrowheads="1"/>
          </p:cNvSpPr>
          <p:nvPr/>
        </p:nvSpPr>
        <p:spPr bwMode="ltGray">
          <a:xfrm>
            <a:off x="2166144" y="3612500"/>
            <a:ext cx="4539457" cy="460736"/>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85" name="Rectangle 25"/>
          <p:cNvSpPr>
            <a:spLocks noChangeArrowheads="1"/>
          </p:cNvSpPr>
          <p:nvPr/>
        </p:nvSpPr>
        <p:spPr bwMode="ltGray">
          <a:xfrm>
            <a:off x="6450592" y="2899140"/>
            <a:ext cx="2180790" cy="355236"/>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643038784"/>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Rectangle 17"/>
          <p:cNvSpPr>
            <a:spLocks noChangeArrowheads="1"/>
          </p:cNvSpPr>
          <p:nvPr/>
        </p:nvSpPr>
        <p:spPr bwMode="blackWhite">
          <a:xfrm>
            <a:off x="2329873" y="2655889"/>
            <a:ext cx="7960302" cy="140464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dirty="0">
              <a:solidFill>
                <a:srgbClr val="000000"/>
              </a:solidFill>
              <a:latin typeface="Courier New" pitchFamily="49" charset="0"/>
            </a:endParaRPr>
          </a:p>
          <a:p>
            <a:r>
              <a:rPr lang="en-US" sz="2400" b="1" dirty="0">
                <a:solidFill>
                  <a:srgbClr val="000000"/>
                </a:solidFill>
                <a:latin typeface="Courier New" panose="02070309020205020404" pitchFamily="49" charset="0"/>
              </a:rPr>
              <a:t>SELECT   AVG(salary)</a:t>
            </a:r>
          </a:p>
          <a:p>
            <a:r>
              <a:rPr lang="en-US" sz="2400" b="1" dirty="0">
                <a:solidFill>
                  <a:srgbClr val="000000"/>
                </a:solidFill>
                <a:latin typeface="Courier New" panose="02070309020205020404" pitchFamily="49" charset="0"/>
              </a:rPr>
              <a:t>FROM     employees</a:t>
            </a:r>
          </a:p>
          <a:p>
            <a:r>
              <a:rPr lang="en-US" sz="2400" b="1" dirty="0">
                <a:solidFill>
                  <a:srgbClr val="000000"/>
                </a:solidFill>
                <a:latin typeface="Courier New" panose="02070309020205020404" pitchFamily="49" charset="0"/>
              </a:rPr>
              <a:t>GROUP BY </a:t>
            </a:r>
            <a:r>
              <a:rPr lang="en-US" sz="2400" b="1" dirty="0" err="1">
                <a:solidFill>
                  <a:srgbClr val="000000"/>
                </a:solidFill>
                <a:latin typeface="Courier New" panose="02070309020205020404" pitchFamily="49" charset="0"/>
              </a:rPr>
              <a:t>department_id</a:t>
            </a:r>
            <a:r>
              <a:rPr lang="en-US" sz="2400" b="1" dirty="0">
                <a:solidFill>
                  <a:srgbClr val="000000"/>
                </a:solidFill>
                <a:latin typeface="Courier New" panose="02070309020205020404" pitchFamily="49" charset="0"/>
              </a:rPr>
              <a:t> ;</a:t>
            </a:r>
          </a:p>
          <a:p>
            <a:pPr>
              <a:tabLst>
                <a:tab pos="682625" algn="l"/>
                <a:tab pos="1833563" algn="l"/>
              </a:tabLst>
              <a:defRPr/>
            </a:pPr>
            <a:endParaRPr lang="en-US" b="1" dirty="0">
              <a:solidFill>
                <a:srgbClr val="000000"/>
              </a:solidFill>
              <a:latin typeface="Courier New" pitchFamily="49" charset="0"/>
            </a:endParaRPr>
          </a:p>
        </p:txBody>
      </p:sp>
      <p:sp>
        <p:nvSpPr>
          <p:cNvPr id="25603" name="Rectangle 18"/>
          <p:cNvSpPr>
            <a:spLocks noGrp="1" noChangeArrowheads="1"/>
          </p:cNvSpPr>
          <p:nvPr>
            <p:ph type="title"/>
          </p:nvPr>
        </p:nvSpPr>
        <p:spPr>
          <a:xfrm>
            <a:off x="1409700" y="662575"/>
            <a:ext cx="8153400" cy="990600"/>
          </a:xfrm>
        </p:spPr>
        <p:txBody>
          <a:bodyPr/>
          <a:lstStyle/>
          <a:p>
            <a:r>
              <a:rPr lang="en-US" dirty="0"/>
              <a:t>Using the </a:t>
            </a:r>
            <a:r>
              <a:rPr lang="en-US" dirty="0">
                <a:latin typeface="Courier New" panose="02070309020205020404" pitchFamily="49" charset="0"/>
              </a:rPr>
              <a:t>GROUP BY</a:t>
            </a:r>
            <a:r>
              <a:rPr lang="en-US" dirty="0"/>
              <a:t> Clause </a:t>
            </a:r>
          </a:p>
        </p:txBody>
      </p:sp>
      <p:sp>
        <p:nvSpPr>
          <p:cNvPr id="35859" name="Rectangle 19"/>
          <p:cNvSpPr>
            <a:spLocks noGrp="1" noChangeArrowheads="1"/>
          </p:cNvSpPr>
          <p:nvPr>
            <p:ph idx="1"/>
          </p:nvPr>
        </p:nvSpPr>
        <p:spPr>
          <a:xfrm>
            <a:off x="1454728" y="1911500"/>
            <a:ext cx="9822872" cy="486064"/>
          </a:xfrm>
        </p:spPr>
        <p:txBody>
          <a:bodyPr>
            <a:noAutofit/>
          </a:bodyPr>
          <a:lstStyle/>
          <a:p>
            <a:pPr>
              <a:spcBef>
                <a:spcPct val="0"/>
              </a:spcBef>
              <a:buFont typeface="Arial" charset="0"/>
              <a:buNone/>
              <a:defRPr/>
            </a:pPr>
            <a:r>
              <a:rPr lang="en-US" sz="2400" dirty="0"/>
              <a:t>The </a:t>
            </a:r>
            <a:r>
              <a:rPr lang="en-US" sz="2400" dirty="0">
                <a:latin typeface="Courier New" pitchFamily="49" charset="0"/>
              </a:rPr>
              <a:t>GROUP BY</a:t>
            </a:r>
            <a:r>
              <a:rPr lang="en-US" sz="2400" dirty="0"/>
              <a:t> column does not have to be in the </a:t>
            </a:r>
            <a:r>
              <a:rPr lang="en-US" sz="2400" dirty="0">
                <a:latin typeface="Courier New" pitchFamily="49" charset="0"/>
              </a:rPr>
              <a:t>SELECT</a:t>
            </a:r>
            <a:r>
              <a:rPr lang="en-US" sz="2400" dirty="0"/>
              <a:t> list.</a:t>
            </a:r>
          </a:p>
        </p:txBody>
      </p:sp>
      <p:sp>
        <p:nvSpPr>
          <p:cNvPr id="25605" name="Rectangle 20"/>
          <p:cNvSpPr>
            <a:spLocks noChangeArrowheads="1"/>
          </p:cNvSpPr>
          <p:nvPr/>
        </p:nvSpPr>
        <p:spPr bwMode="blackWhite">
          <a:xfrm>
            <a:off x="2460625" y="2655889"/>
            <a:ext cx="605155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endParaRPr lang="en-US" sz="2400" b="1" dirty="0">
              <a:solidFill>
                <a:srgbClr val="000000"/>
              </a:solidFill>
              <a:latin typeface="Courier New" panose="02070309020205020404" pitchFamily="49" charset="0"/>
            </a:endParaRPr>
          </a:p>
        </p:txBody>
      </p:sp>
      <p:pic>
        <p:nvPicPr>
          <p:cNvPr id="2560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588" y="4252338"/>
            <a:ext cx="8908774" cy="246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5607" name="Rectangle 22"/>
          <p:cNvSpPr>
            <a:spLocks noChangeArrowheads="1"/>
          </p:cNvSpPr>
          <p:nvPr/>
        </p:nvSpPr>
        <p:spPr bwMode="ltGray">
          <a:xfrm>
            <a:off x="2398713" y="3560763"/>
            <a:ext cx="4528560" cy="41751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65472376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18" name="Rectangle 30"/>
          <p:cNvSpPr>
            <a:spLocks noGrp="1" noChangeArrowheads="1"/>
          </p:cNvSpPr>
          <p:nvPr>
            <p:ph type="title"/>
          </p:nvPr>
        </p:nvSpPr>
        <p:spPr>
          <a:xfrm>
            <a:off x="1360493" y="600075"/>
            <a:ext cx="8153400" cy="990600"/>
          </a:xfrm>
        </p:spPr>
        <p:txBody>
          <a:bodyPr>
            <a:normAutofit/>
          </a:bodyPr>
          <a:lstStyle/>
          <a:p>
            <a:pPr>
              <a:defRPr/>
            </a:pPr>
            <a:r>
              <a:rPr lang="en-US" dirty="0"/>
              <a:t>Grouping by More Than One Column</a:t>
            </a:r>
          </a:p>
        </p:txBody>
      </p:sp>
      <p:sp>
        <p:nvSpPr>
          <p:cNvPr id="26627" name="Rectangle 31"/>
          <p:cNvSpPr>
            <a:spLocks noChangeArrowheads="1"/>
          </p:cNvSpPr>
          <p:nvPr/>
        </p:nvSpPr>
        <p:spPr bwMode="auto">
          <a:xfrm>
            <a:off x="927896" y="3221832"/>
            <a:ext cx="1419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ourier New" panose="02070309020205020404" pitchFamily="49" charset="0"/>
              </a:rPr>
              <a:t>EMPLOYEES</a:t>
            </a:r>
          </a:p>
        </p:txBody>
      </p:sp>
      <p:sp>
        <p:nvSpPr>
          <p:cNvPr id="26628" name="Freeform 32"/>
          <p:cNvSpPr>
            <a:spLocks/>
          </p:cNvSpPr>
          <p:nvPr/>
        </p:nvSpPr>
        <p:spPr bwMode="auto">
          <a:xfrm>
            <a:off x="5243514" y="1801813"/>
            <a:ext cx="1730375" cy="4368800"/>
          </a:xfrm>
          <a:custGeom>
            <a:avLst/>
            <a:gdLst>
              <a:gd name="T0" fmla="*/ 0 w 1090"/>
              <a:gd name="T1" fmla="*/ 2147483647 h 2752"/>
              <a:gd name="T2" fmla="*/ 0 w 1090"/>
              <a:gd name="T3" fmla="*/ 0 h 2752"/>
              <a:gd name="T4" fmla="*/ 2147483647 w 1090"/>
              <a:gd name="T5" fmla="*/ 2147483647 h 2752"/>
              <a:gd name="T6" fmla="*/ 2147483647 w 1090"/>
              <a:gd name="T7" fmla="*/ 2147483647 h 2752"/>
              <a:gd name="T8" fmla="*/ 0 w 1090"/>
              <a:gd name="T9" fmla="*/ 2147483647 h 2752"/>
              <a:gd name="T10" fmla="*/ 0 60000 65536"/>
              <a:gd name="T11" fmla="*/ 0 60000 65536"/>
              <a:gd name="T12" fmla="*/ 0 60000 65536"/>
              <a:gd name="T13" fmla="*/ 0 60000 65536"/>
              <a:gd name="T14" fmla="*/ 0 60000 65536"/>
              <a:gd name="T15" fmla="*/ 0 w 1090"/>
              <a:gd name="T16" fmla="*/ 0 h 2752"/>
              <a:gd name="T17" fmla="*/ 1090 w 1090"/>
              <a:gd name="T18" fmla="*/ 2752 h 2752"/>
            </a:gdLst>
            <a:ahLst/>
            <a:cxnLst>
              <a:cxn ang="T10">
                <a:pos x="T0" y="T1"/>
              </a:cxn>
              <a:cxn ang="T11">
                <a:pos x="T2" y="T3"/>
              </a:cxn>
              <a:cxn ang="T12">
                <a:pos x="T4" y="T5"/>
              </a:cxn>
              <a:cxn ang="T13">
                <a:pos x="T6" y="T7"/>
              </a:cxn>
              <a:cxn ang="T14">
                <a:pos x="T8" y="T9"/>
              </a:cxn>
            </a:cxnLst>
            <a:rect l="T15" t="T16" r="T17" b="T18"/>
            <a:pathLst>
              <a:path w="1090" h="2752">
                <a:moveTo>
                  <a:pt x="0" y="2751"/>
                </a:moveTo>
                <a:lnTo>
                  <a:pt x="0" y="0"/>
                </a:lnTo>
                <a:lnTo>
                  <a:pt x="1089" y="405"/>
                </a:lnTo>
                <a:lnTo>
                  <a:pt x="1089" y="2362"/>
                </a:lnTo>
                <a:lnTo>
                  <a:pt x="0" y="2751"/>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6629" name="Rectangle 33"/>
          <p:cNvSpPr>
            <a:spLocks noChangeArrowheads="1"/>
          </p:cNvSpPr>
          <p:nvPr/>
        </p:nvSpPr>
        <p:spPr bwMode="auto">
          <a:xfrm>
            <a:off x="5322888" y="3165475"/>
            <a:ext cx="16621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b="1"/>
              <a:t>“Add up the </a:t>
            </a:r>
          </a:p>
          <a:p>
            <a:pPr algn="ctr" eaLnBrk="1" hangingPunct="1"/>
            <a:r>
              <a:rPr lang="en-US" sz="1600" b="1"/>
              <a:t>salaries in </a:t>
            </a:r>
          </a:p>
          <a:p>
            <a:pPr algn="ctr" eaLnBrk="1" hangingPunct="1"/>
            <a:r>
              <a:rPr lang="en-US" sz="1600" b="1"/>
              <a:t>the </a:t>
            </a:r>
            <a:r>
              <a:rPr lang="en-US" sz="1600" b="1">
                <a:latin typeface="Courier New" panose="02070309020205020404" pitchFamily="49" charset="0"/>
              </a:rPr>
              <a:t>EMPLOYEES</a:t>
            </a:r>
            <a:endParaRPr lang="en-US" sz="1600" b="1"/>
          </a:p>
          <a:p>
            <a:pPr algn="ctr" eaLnBrk="1" hangingPunct="1"/>
            <a:r>
              <a:rPr lang="en-US" sz="1600" b="1"/>
              <a:t> table</a:t>
            </a:r>
            <a:br>
              <a:rPr lang="en-US" sz="1600" b="1"/>
            </a:br>
            <a:r>
              <a:rPr lang="en-US" sz="1600" b="1"/>
              <a:t>for each job, </a:t>
            </a:r>
          </a:p>
          <a:p>
            <a:pPr algn="ctr" eaLnBrk="1" hangingPunct="1"/>
            <a:r>
              <a:rPr lang="en-US" sz="1600" b="1"/>
              <a:t>grouped by </a:t>
            </a:r>
          </a:p>
          <a:p>
            <a:pPr algn="ctr" eaLnBrk="1" hangingPunct="1"/>
            <a:r>
              <a:rPr lang="en-US" sz="1600" b="1"/>
              <a:t>department.</a:t>
            </a:r>
          </a:p>
        </p:txBody>
      </p:sp>
      <p:pic>
        <p:nvPicPr>
          <p:cNvPr id="2663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864" y="1809751"/>
            <a:ext cx="27908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1"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864" y="5241925"/>
            <a:ext cx="27908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2"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976" y="5907089"/>
            <a:ext cx="277336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3"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9600" y="2398714"/>
            <a:ext cx="29718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4"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9601" y="5399088"/>
            <a:ext cx="2989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6635" name="Rectangle 39"/>
          <p:cNvSpPr>
            <a:spLocks noChangeArrowheads="1"/>
          </p:cNvSpPr>
          <p:nvPr/>
        </p:nvSpPr>
        <p:spPr bwMode="ltGray">
          <a:xfrm>
            <a:off x="2489201" y="2071688"/>
            <a:ext cx="2689225" cy="1841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6636" name="Text Box 40"/>
          <p:cNvSpPr txBox="1">
            <a:spLocks noChangeArrowheads="1"/>
          </p:cNvSpPr>
          <p:nvPr/>
        </p:nvSpPr>
        <p:spPr bwMode="auto">
          <a:xfrm>
            <a:off x="2422526" y="4840289"/>
            <a:ext cx="366713"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sp>
        <p:nvSpPr>
          <p:cNvPr id="26637" name="Rectangle 41"/>
          <p:cNvSpPr>
            <a:spLocks noChangeArrowheads="1"/>
          </p:cNvSpPr>
          <p:nvPr/>
        </p:nvSpPr>
        <p:spPr bwMode="ltGray">
          <a:xfrm>
            <a:off x="2489201" y="2306638"/>
            <a:ext cx="2689225" cy="3746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6638" name="Rectangle 42"/>
          <p:cNvSpPr>
            <a:spLocks noChangeArrowheads="1"/>
          </p:cNvSpPr>
          <p:nvPr/>
        </p:nvSpPr>
        <p:spPr bwMode="ltGray">
          <a:xfrm>
            <a:off x="2489201" y="2732089"/>
            <a:ext cx="2689225" cy="5413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6639" name="Rectangle 43"/>
          <p:cNvSpPr>
            <a:spLocks noChangeArrowheads="1"/>
          </p:cNvSpPr>
          <p:nvPr/>
        </p:nvSpPr>
        <p:spPr bwMode="ltGray">
          <a:xfrm>
            <a:off x="2489201" y="3560764"/>
            <a:ext cx="2689225" cy="80327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6640" name="Rectangle 44"/>
          <p:cNvSpPr>
            <a:spLocks noChangeArrowheads="1"/>
          </p:cNvSpPr>
          <p:nvPr/>
        </p:nvSpPr>
        <p:spPr bwMode="ltGray">
          <a:xfrm>
            <a:off x="2489201" y="3328988"/>
            <a:ext cx="2689225" cy="1841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6641" name="Rectangle 45"/>
          <p:cNvSpPr>
            <a:spLocks noChangeArrowheads="1"/>
          </p:cNvSpPr>
          <p:nvPr/>
        </p:nvSpPr>
        <p:spPr bwMode="ltGray">
          <a:xfrm>
            <a:off x="2489201" y="4402138"/>
            <a:ext cx="2689225" cy="1841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648412281"/>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0" name="Rectangle 24"/>
          <p:cNvSpPr>
            <a:spLocks noChangeArrowheads="1"/>
          </p:cNvSpPr>
          <p:nvPr/>
        </p:nvSpPr>
        <p:spPr bwMode="blackWhite">
          <a:xfrm>
            <a:off x="2460625" y="1957389"/>
            <a:ext cx="7708610" cy="127447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27651" name="Rectangle 25"/>
          <p:cNvSpPr>
            <a:spLocks noChangeArrowheads="1"/>
          </p:cNvSpPr>
          <p:nvPr/>
        </p:nvSpPr>
        <p:spPr bwMode="blackWhite">
          <a:xfrm>
            <a:off x="2460624" y="1944689"/>
            <a:ext cx="7708611" cy="128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b="1" dirty="0">
                <a:solidFill>
                  <a:srgbClr val="000000"/>
                </a:solidFill>
                <a:latin typeface="Courier New" panose="02070309020205020404" pitchFamily="49" charset="0"/>
              </a:rPr>
              <a:t>SELECT   </a:t>
            </a:r>
            <a:r>
              <a:rPr lang="en-US" b="1" dirty="0" err="1">
                <a:solidFill>
                  <a:srgbClr val="000000"/>
                </a:solidFill>
                <a:latin typeface="Courier New" panose="02070309020205020404" pitchFamily="49" charset="0"/>
              </a:rPr>
              <a:t>department_id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dept_id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SUM(salary)</a:t>
            </a:r>
          </a:p>
          <a:p>
            <a:pPr eaLnBrk="1" hangingPunct="1"/>
            <a:r>
              <a:rPr lang="en-US" b="1" dirty="0">
                <a:solidFill>
                  <a:srgbClr val="000000"/>
                </a:solidFill>
                <a:latin typeface="Courier New" panose="02070309020205020404" pitchFamily="49" charset="0"/>
              </a:rPr>
              <a:t>FROM     employees</a:t>
            </a:r>
          </a:p>
          <a:p>
            <a:pPr eaLnBrk="1" hangingPunct="1"/>
            <a:r>
              <a:rPr lang="en-US" b="1" dirty="0">
                <a:solidFill>
                  <a:srgbClr val="000000"/>
                </a:solidFill>
                <a:latin typeface="Courier New" panose="02070309020205020404" pitchFamily="49" charset="0"/>
              </a:rPr>
              <a:t>GROUP BY </a:t>
            </a:r>
            <a:r>
              <a:rPr lang="en-US" b="1" dirty="0" err="1">
                <a:solidFill>
                  <a:srgbClr val="000000"/>
                </a:solidFill>
                <a:latin typeface="Courier New" panose="02070309020205020404" pitchFamily="49" charset="0"/>
              </a:rPr>
              <a:t>department_id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a:t>
            </a:r>
          </a:p>
        </p:txBody>
      </p:sp>
      <p:sp>
        <p:nvSpPr>
          <p:cNvPr id="39962" name="Rectangle 26"/>
          <p:cNvSpPr>
            <a:spLocks noGrp="1" noChangeArrowheads="1"/>
          </p:cNvSpPr>
          <p:nvPr>
            <p:ph type="title"/>
          </p:nvPr>
        </p:nvSpPr>
        <p:spPr>
          <a:xfrm>
            <a:off x="1205558" y="603469"/>
            <a:ext cx="10460181" cy="990600"/>
          </a:xfrm>
        </p:spPr>
        <p:txBody>
          <a:bodyPr>
            <a:normAutofit/>
          </a:bodyPr>
          <a:lstStyle/>
          <a:p>
            <a:pPr>
              <a:defRPr/>
            </a:pPr>
            <a:r>
              <a:rPr lang="en-US" dirty="0"/>
              <a:t>Using the </a:t>
            </a:r>
            <a:r>
              <a:rPr lang="en-US" dirty="0">
                <a:latin typeface="Courier New" pitchFamily="49" charset="0"/>
              </a:rPr>
              <a:t>GROUP BY</a:t>
            </a:r>
            <a:r>
              <a:rPr lang="en-US" dirty="0"/>
              <a:t> Clause on Multiple Columns</a:t>
            </a:r>
          </a:p>
        </p:txBody>
      </p:sp>
      <p:sp>
        <p:nvSpPr>
          <p:cNvPr id="27653" name="Rectangle 27"/>
          <p:cNvSpPr>
            <a:spLocks noChangeArrowheads="1"/>
          </p:cNvSpPr>
          <p:nvPr/>
        </p:nvSpPr>
        <p:spPr bwMode="ltGray">
          <a:xfrm>
            <a:off x="2502187" y="2684030"/>
            <a:ext cx="4494357" cy="363969"/>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765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461" y="3231862"/>
            <a:ext cx="8730012" cy="362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3173263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21" y="2421961"/>
            <a:ext cx="10058400" cy="1257328"/>
          </a:xfrm>
        </p:spPr>
        <p:txBody>
          <a:bodyPr>
            <a:normAutofit/>
          </a:bodyPr>
          <a:lstStyle/>
          <a:p>
            <a:pPr algn="ctr"/>
            <a:r>
              <a:rPr lang="en-US" sz="4000" i="0" dirty="0" err="1"/>
              <a:t>SQl</a:t>
            </a:r>
            <a:r>
              <a:rPr lang="en-US" sz="4000" i="0" dirty="0"/>
              <a:t> – group functions</a:t>
            </a:r>
            <a:endParaRPr lang="en-GB" sz="4000" i="0" dirty="0"/>
          </a:p>
        </p:txBody>
      </p:sp>
      <p:sp>
        <p:nvSpPr>
          <p:cNvPr id="3" name="Text Placeholder 2"/>
          <p:cNvSpPr>
            <a:spLocks noGrp="1"/>
          </p:cNvSpPr>
          <p:nvPr>
            <p:ph type="body" idx="1"/>
          </p:nvPr>
        </p:nvSpPr>
        <p:spPr>
          <a:xfrm>
            <a:off x="566905" y="1245883"/>
            <a:ext cx="11029615" cy="600556"/>
          </a:xfrm>
        </p:spPr>
        <p:txBody>
          <a:bodyPr>
            <a:normAutofit/>
          </a:bodyPr>
          <a:lstStyle/>
          <a:p>
            <a:pPr algn="ctr"/>
            <a:r>
              <a:rPr lang="en-US" sz="2800" dirty="0">
                <a:latin typeface="Arial Rounded MT Bold" panose="020F0704030504030204" pitchFamily="34" charset="0"/>
              </a:rPr>
              <a:t>CSC271 – DATABASE SYSTEMS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3253309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0" name="Rectangle 16"/>
          <p:cNvSpPr>
            <a:spLocks noGrp="1" noChangeArrowheads="1"/>
          </p:cNvSpPr>
          <p:nvPr>
            <p:ph type="title"/>
          </p:nvPr>
        </p:nvSpPr>
        <p:spPr>
          <a:xfrm>
            <a:off x="1371812" y="623891"/>
            <a:ext cx="8932430" cy="990600"/>
          </a:xfrm>
        </p:spPr>
        <p:txBody>
          <a:bodyPr>
            <a:normAutofit/>
          </a:bodyPr>
          <a:lstStyle/>
          <a:p>
            <a:pPr>
              <a:defRPr/>
            </a:pPr>
            <a:r>
              <a:rPr lang="en-US" dirty="0"/>
              <a:t>Illegal Queries Using Group Functions</a:t>
            </a:r>
          </a:p>
        </p:txBody>
      </p:sp>
      <p:sp>
        <p:nvSpPr>
          <p:cNvPr id="42001" name="Rectangle 17"/>
          <p:cNvSpPr>
            <a:spLocks noGrp="1" noChangeArrowheads="1"/>
          </p:cNvSpPr>
          <p:nvPr>
            <p:ph idx="1"/>
          </p:nvPr>
        </p:nvSpPr>
        <p:spPr>
          <a:xfrm>
            <a:off x="1227859" y="1927227"/>
            <a:ext cx="9698182" cy="1044575"/>
          </a:xfrm>
        </p:spPr>
        <p:txBody>
          <a:bodyPr>
            <a:noAutofit/>
          </a:bodyPr>
          <a:lstStyle/>
          <a:p>
            <a:pPr indent="-49213">
              <a:spcBef>
                <a:spcPct val="0"/>
              </a:spcBef>
              <a:buFont typeface="Arial" charset="0"/>
              <a:buNone/>
              <a:defRPr/>
            </a:pPr>
            <a:r>
              <a:rPr lang="en-US" sz="2400" dirty="0"/>
              <a:t>Any column or expression in the </a:t>
            </a:r>
            <a:r>
              <a:rPr lang="en-US" sz="2400" dirty="0">
                <a:latin typeface="Courier New" pitchFamily="49" charset="0"/>
              </a:rPr>
              <a:t>SELECT</a:t>
            </a:r>
            <a:r>
              <a:rPr lang="en-US" sz="2400" dirty="0"/>
              <a:t> list that is not an aggregate function must be in the </a:t>
            </a:r>
            <a:r>
              <a:rPr lang="en-US" sz="2400" dirty="0">
                <a:latin typeface="Courier New" pitchFamily="49" charset="0"/>
              </a:rPr>
              <a:t>GROUP</a:t>
            </a:r>
            <a:r>
              <a:rPr lang="en-US" sz="2400" dirty="0"/>
              <a:t> </a:t>
            </a:r>
            <a:r>
              <a:rPr lang="en-US" sz="2400" dirty="0">
                <a:latin typeface="Courier New" pitchFamily="49" charset="0"/>
              </a:rPr>
              <a:t>BY</a:t>
            </a:r>
            <a:r>
              <a:rPr lang="en-US" sz="2400" dirty="0"/>
              <a:t> clause.</a:t>
            </a:r>
          </a:p>
        </p:txBody>
      </p:sp>
      <p:sp>
        <p:nvSpPr>
          <p:cNvPr id="42002" name="Rectangle 18"/>
          <p:cNvSpPr>
            <a:spLocks noChangeArrowheads="1"/>
          </p:cNvSpPr>
          <p:nvPr/>
        </p:nvSpPr>
        <p:spPr bwMode="blackWhite">
          <a:xfrm>
            <a:off x="2508250" y="3198814"/>
            <a:ext cx="7137400" cy="803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lang="en-US" b="1">
                <a:solidFill>
                  <a:srgbClr val="000000"/>
                </a:solidFill>
                <a:latin typeface="Courier New" pitchFamily="49" charset="0"/>
              </a:rPr>
              <a:t>SELECT department_id, COUNT(last_name)</a:t>
            </a:r>
          </a:p>
          <a:p>
            <a:pPr>
              <a:tabLst>
                <a:tab pos="682625" algn="l"/>
                <a:tab pos="1833563" algn="l"/>
              </a:tabLst>
              <a:defRPr/>
            </a:pPr>
            <a:r>
              <a:rPr lang="en-US" b="1">
                <a:solidFill>
                  <a:srgbClr val="000000"/>
                </a:solidFill>
                <a:latin typeface="Courier New" pitchFamily="49" charset="0"/>
              </a:rPr>
              <a:t>FROM   employees;</a:t>
            </a:r>
          </a:p>
        </p:txBody>
      </p:sp>
      <p:sp>
        <p:nvSpPr>
          <p:cNvPr id="42003" name="Rectangle 19"/>
          <p:cNvSpPr>
            <a:spLocks noChangeArrowheads="1"/>
          </p:cNvSpPr>
          <p:nvPr/>
        </p:nvSpPr>
        <p:spPr bwMode="blackWhite">
          <a:xfrm>
            <a:off x="2527300" y="4275138"/>
            <a:ext cx="7137400" cy="13462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lang="en-US" b="1">
                <a:solidFill>
                  <a:srgbClr val="000000"/>
                </a:solidFill>
                <a:latin typeface="Courier New" pitchFamily="49" charset="0"/>
              </a:rPr>
              <a:t>SELECT department_id, COUNT(last_name)</a:t>
            </a:r>
          </a:p>
          <a:p>
            <a:pPr>
              <a:tabLst>
                <a:tab pos="682625" algn="l"/>
                <a:tab pos="1833563" algn="l"/>
              </a:tabLst>
              <a:defRPr/>
            </a:pPr>
            <a:r>
              <a:rPr lang="en-US" b="1">
                <a:solidFill>
                  <a:srgbClr val="000000"/>
                </a:solidFill>
                <a:latin typeface="Courier New" pitchFamily="49" charset="0"/>
              </a:rPr>
              <a:t>       *</a:t>
            </a:r>
          </a:p>
          <a:p>
            <a:pPr>
              <a:tabLst>
                <a:tab pos="682625" algn="l"/>
                <a:tab pos="1833563" algn="l"/>
              </a:tabLst>
              <a:defRPr/>
            </a:pPr>
            <a:r>
              <a:rPr lang="en-US" b="1">
                <a:solidFill>
                  <a:srgbClr val="000000"/>
                </a:solidFill>
                <a:latin typeface="Courier New" pitchFamily="49" charset="0"/>
              </a:rPr>
              <a:t>ERROR at line 1:</a:t>
            </a:r>
          </a:p>
          <a:p>
            <a:pPr>
              <a:tabLst>
                <a:tab pos="682625" algn="l"/>
                <a:tab pos="1833563" algn="l"/>
              </a:tabLst>
              <a:defRPr/>
            </a:pPr>
            <a:r>
              <a:rPr lang="en-US" b="1">
                <a:solidFill>
                  <a:srgbClr val="000000"/>
                </a:solidFill>
                <a:latin typeface="Courier New" pitchFamily="49" charset="0"/>
              </a:rPr>
              <a:t>ORA-00937: not a single-group group function</a:t>
            </a:r>
          </a:p>
        </p:txBody>
      </p:sp>
      <p:sp>
        <p:nvSpPr>
          <p:cNvPr id="8" name="Rectangle 17"/>
          <p:cNvSpPr txBox="1">
            <a:spLocks noChangeArrowheads="1"/>
          </p:cNvSpPr>
          <p:nvPr/>
        </p:nvSpPr>
        <p:spPr bwMode="auto">
          <a:xfrm>
            <a:off x="2286000" y="5721925"/>
            <a:ext cx="7385050" cy="457200"/>
          </a:xfrm>
          <a:prstGeom prst="rect">
            <a:avLst/>
          </a:prstGeom>
          <a:noFill/>
          <a:ln w="9525">
            <a:noFill/>
            <a:miter lim="800000"/>
            <a:headEnd/>
            <a:tailEnd/>
          </a:ln>
        </p:spPr>
        <p:txBody>
          <a:bodyPr>
            <a:normAutofit/>
          </a:bodyPr>
          <a:lstStyle/>
          <a:p>
            <a:pPr marL="319088" indent="-319088" algn="ctr" eaLnBrk="0" hangingPunct="0">
              <a:buClr>
                <a:schemeClr val="accent2"/>
              </a:buClr>
              <a:buSzPct val="60000"/>
              <a:defRPr/>
            </a:pPr>
            <a:r>
              <a:rPr lang="en-US" sz="2400" b="1" dirty="0">
                <a:solidFill>
                  <a:srgbClr val="FF0000"/>
                </a:solidFill>
              </a:rPr>
              <a:t>Column missing in the GROUP BY clause</a:t>
            </a:r>
          </a:p>
        </p:txBody>
      </p:sp>
    </p:spTree>
    <p:extLst>
      <p:ext uri="{BB962C8B-B14F-4D97-AF65-F5344CB8AC3E}">
        <p14:creationId xmlns:p14="http://schemas.microsoft.com/office/powerpoint/2010/main" val="3454827249"/>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8" name="Rectangle 16"/>
          <p:cNvSpPr>
            <a:spLocks noGrp="1" noChangeArrowheads="1"/>
          </p:cNvSpPr>
          <p:nvPr>
            <p:ph type="title"/>
          </p:nvPr>
        </p:nvSpPr>
        <p:spPr>
          <a:xfrm>
            <a:off x="1359625" y="726212"/>
            <a:ext cx="8960139" cy="990600"/>
          </a:xfrm>
        </p:spPr>
        <p:txBody>
          <a:bodyPr>
            <a:normAutofit/>
          </a:bodyPr>
          <a:lstStyle/>
          <a:p>
            <a:pPr>
              <a:defRPr/>
            </a:pPr>
            <a:r>
              <a:rPr lang="en-US" dirty="0"/>
              <a:t>Illegal Queries Using Group Functions</a:t>
            </a:r>
          </a:p>
        </p:txBody>
      </p:sp>
      <p:sp>
        <p:nvSpPr>
          <p:cNvPr id="44049" name="Rectangle 17"/>
          <p:cNvSpPr>
            <a:spLocks noGrp="1" noChangeArrowheads="1"/>
          </p:cNvSpPr>
          <p:nvPr>
            <p:ph idx="1"/>
          </p:nvPr>
        </p:nvSpPr>
        <p:spPr>
          <a:xfrm>
            <a:off x="1359625" y="1842224"/>
            <a:ext cx="7813675" cy="1279525"/>
          </a:xfrm>
        </p:spPr>
        <p:txBody>
          <a:bodyPr>
            <a:noAutofit/>
          </a:bodyPr>
          <a:lstStyle/>
          <a:p>
            <a:pPr>
              <a:lnSpc>
                <a:spcPct val="100000"/>
              </a:lnSpc>
              <a:defRPr/>
            </a:pPr>
            <a:r>
              <a:rPr lang="en-US" dirty="0"/>
              <a:t>You cannot use the </a:t>
            </a:r>
            <a:r>
              <a:rPr lang="en-US" dirty="0">
                <a:latin typeface="Courier New" pitchFamily="49" charset="0"/>
              </a:rPr>
              <a:t>WHERE</a:t>
            </a:r>
            <a:r>
              <a:rPr lang="en-US" dirty="0"/>
              <a:t> clause to restrict groups.</a:t>
            </a:r>
          </a:p>
          <a:p>
            <a:pPr>
              <a:lnSpc>
                <a:spcPct val="100000"/>
              </a:lnSpc>
              <a:defRPr/>
            </a:pPr>
            <a:r>
              <a:rPr lang="en-US" dirty="0"/>
              <a:t>You use the </a:t>
            </a:r>
            <a:r>
              <a:rPr lang="en-US" dirty="0">
                <a:latin typeface="Courier New" pitchFamily="49" charset="0"/>
              </a:rPr>
              <a:t>HAVING</a:t>
            </a:r>
            <a:r>
              <a:rPr lang="en-US" dirty="0"/>
              <a:t> clause to restrict groups.</a:t>
            </a:r>
          </a:p>
          <a:p>
            <a:pPr>
              <a:lnSpc>
                <a:spcPct val="100000"/>
              </a:lnSpc>
              <a:defRPr/>
            </a:pPr>
            <a:r>
              <a:rPr lang="en-US" dirty="0"/>
              <a:t>You cannot use group functions in the </a:t>
            </a:r>
            <a:r>
              <a:rPr lang="en-US" dirty="0">
                <a:latin typeface="Courier New" pitchFamily="49" charset="0"/>
              </a:rPr>
              <a:t>WHERE</a:t>
            </a:r>
            <a:r>
              <a:rPr lang="en-US" dirty="0"/>
              <a:t> clause.</a:t>
            </a:r>
          </a:p>
        </p:txBody>
      </p:sp>
      <p:sp>
        <p:nvSpPr>
          <p:cNvPr id="44050" name="Rectangle 18"/>
          <p:cNvSpPr>
            <a:spLocks noChangeArrowheads="1"/>
          </p:cNvSpPr>
          <p:nvPr/>
        </p:nvSpPr>
        <p:spPr bwMode="blackWhite">
          <a:xfrm>
            <a:off x="2460625" y="3127375"/>
            <a:ext cx="7385050" cy="116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lang="en-US" b="1" dirty="0">
                <a:solidFill>
                  <a:srgbClr val="000000"/>
                </a:solidFill>
                <a:latin typeface="Courier New" pitchFamily="49" charset="0"/>
              </a:rPr>
              <a:t>SELECT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AVG(salary)</a:t>
            </a:r>
          </a:p>
          <a:p>
            <a:pPr>
              <a:tabLst>
                <a:tab pos="682625" algn="l"/>
                <a:tab pos="1833563" algn="l"/>
              </a:tabLst>
              <a:defRPr/>
            </a:pPr>
            <a:r>
              <a:rPr lang="en-US" b="1" dirty="0">
                <a:solidFill>
                  <a:srgbClr val="000000"/>
                </a:solidFill>
                <a:latin typeface="Courier New" pitchFamily="49" charset="0"/>
              </a:rPr>
              <a:t>FROM     employees</a:t>
            </a:r>
          </a:p>
          <a:p>
            <a:pPr>
              <a:tabLst>
                <a:tab pos="682625" algn="l"/>
                <a:tab pos="1833563" algn="l"/>
              </a:tabLst>
              <a:defRPr/>
            </a:pPr>
            <a:r>
              <a:rPr lang="en-US" b="1" dirty="0">
                <a:solidFill>
                  <a:srgbClr val="000000"/>
                </a:solidFill>
                <a:latin typeface="Courier New" pitchFamily="49" charset="0"/>
              </a:rPr>
              <a:t>WHERE    AVG(salary) &gt; 8000</a:t>
            </a:r>
          </a:p>
          <a:p>
            <a:pPr>
              <a:tabLst>
                <a:tab pos="682625" algn="l"/>
                <a:tab pos="1833563" algn="l"/>
              </a:tabLst>
              <a:defRPr/>
            </a:pPr>
            <a:r>
              <a:rPr lang="en-US" b="1" dirty="0">
                <a:solidFill>
                  <a:srgbClr val="000000"/>
                </a:solidFill>
                <a:latin typeface="Courier New" pitchFamily="49" charset="0"/>
              </a:rPr>
              <a:t>GROUP BY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a:t>
            </a:r>
          </a:p>
        </p:txBody>
      </p:sp>
      <p:sp>
        <p:nvSpPr>
          <p:cNvPr id="44051" name="Rectangle 19"/>
          <p:cNvSpPr>
            <a:spLocks noChangeArrowheads="1"/>
          </p:cNvSpPr>
          <p:nvPr/>
        </p:nvSpPr>
        <p:spPr bwMode="blackWhite">
          <a:xfrm>
            <a:off x="2460625" y="4402138"/>
            <a:ext cx="7385050" cy="11874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lang="en-US" b="1">
                <a:solidFill>
                  <a:srgbClr val="000000"/>
                </a:solidFill>
                <a:latin typeface="Courier New" pitchFamily="49" charset="0"/>
              </a:rPr>
              <a:t>WHERE  AVG(salary) &gt; 8000</a:t>
            </a:r>
          </a:p>
          <a:p>
            <a:pPr>
              <a:tabLst>
                <a:tab pos="682625" algn="l"/>
                <a:tab pos="1833563" algn="l"/>
              </a:tabLst>
              <a:defRPr/>
            </a:pPr>
            <a:r>
              <a:rPr lang="en-US" b="1">
                <a:solidFill>
                  <a:srgbClr val="000000"/>
                </a:solidFill>
                <a:latin typeface="Courier New" pitchFamily="49" charset="0"/>
              </a:rPr>
              <a:t>       *</a:t>
            </a:r>
          </a:p>
          <a:p>
            <a:pPr>
              <a:tabLst>
                <a:tab pos="682625" algn="l"/>
                <a:tab pos="1833563" algn="l"/>
              </a:tabLst>
              <a:defRPr/>
            </a:pPr>
            <a:r>
              <a:rPr lang="en-US" b="1">
                <a:solidFill>
                  <a:srgbClr val="000000"/>
                </a:solidFill>
                <a:latin typeface="Courier New" pitchFamily="49" charset="0"/>
              </a:rPr>
              <a:t>ERROR at line 3:</a:t>
            </a:r>
          </a:p>
          <a:p>
            <a:pPr>
              <a:tabLst>
                <a:tab pos="682625" algn="l"/>
                <a:tab pos="1833563" algn="l"/>
              </a:tabLst>
              <a:defRPr/>
            </a:pPr>
            <a:r>
              <a:rPr lang="en-US" b="1">
                <a:solidFill>
                  <a:srgbClr val="000000"/>
                </a:solidFill>
                <a:latin typeface="Courier New" pitchFamily="49" charset="0"/>
              </a:rPr>
              <a:t>ORA-00934: group function is not allowed here</a:t>
            </a:r>
          </a:p>
        </p:txBody>
      </p:sp>
      <p:sp>
        <p:nvSpPr>
          <p:cNvPr id="8" name="Rectangle 17"/>
          <p:cNvSpPr txBox="1">
            <a:spLocks noChangeArrowheads="1"/>
          </p:cNvSpPr>
          <p:nvPr/>
        </p:nvSpPr>
        <p:spPr bwMode="auto">
          <a:xfrm>
            <a:off x="2286000" y="5715000"/>
            <a:ext cx="7385050" cy="457200"/>
          </a:xfrm>
          <a:prstGeom prst="rect">
            <a:avLst/>
          </a:prstGeom>
          <a:noFill/>
          <a:ln w="9525">
            <a:noFill/>
            <a:miter lim="800000"/>
            <a:headEnd/>
            <a:tailEnd/>
          </a:ln>
        </p:spPr>
        <p:txBody>
          <a:bodyPr>
            <a:normAutofit/>
          </a:bodyPr>
          <a:lstStyle/>
          <a:p>
            <a:pPr marL="319088" indent="-319088" algn="ctr" eaLnBrk="0" hangingPunct="0">
              <a:buClr>
                <a:schemeClr val="accent2"/>
              </a:buClr>
              <a:buSzPct val="60000"/>
              <a:defRPr/>
            </a:pPr>
            <a:r>
              <a:rPr lang="en-US" sz="2400" b="1" dirty="0">
                <a:solidFill>
                  <a:srgbClr val="FF0000"/>
                </a:solidFill>
              </a:rPr>
              <a:t>Can’t use the WHERE clause to restrict groups</a:t>
            </a:r>
          </a:p>
        </p:txBody>
      </p:sp>
    </p:spTree>
    <p:extLst>
      <p:ext uri="{BB962C8B-B14F-4D97-AF65-F5344CB8AC3E}">
        <p14:creationId xmlns:p14="http://schemas.microsoft.com/office/powerpoint/2010/main" val="404096359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reeform 24"/>
          <p:cNvSpPr>
            <a:spLocks/>
          </p:cNvSpPr>
          <p:nvPr/>
        </p:nvSpPr>
        <p:spPr bwMode="auto">
          <a:xfrm>
            <a:off x="5386389" y="2079626"/>
            <a:ext cx="2249487" cy="4321175"/>
          </a:xfrm>
          <a:custGeom>
            <a:avLst/>
            <a:gdLst>
              <a:gd name="T0" fmla="*/ 0 w 1687"/>
              <a:gd name="T1" fmla="*/ 2147483647 h 2722"/>
              <a:gd name="T2" fmla="*/ 0 w 1687"/>
              <a:gd name="T3" fmla="*/ 0 h 2722"/>
              <a:gd name="T4" fmla="*/ 2147483647 w 1687"/>
              <a:gd name="T5" fmla="*/ 2147483647 h 2722"/>
              <a:gd name="T6" fmla="*/ 2147483647 w 1687"/>
              <a:gd name="T7" fmla="*/ 2147483647 h 2722"/>
              <a:gd name="T8" fmla="*/ 0 w 1687"/>
              <a:gd name="T9" fmla="*/ 2147483647 h 2722"/>
              <a:gd name="T10" fmla="*/ 0 60000 65536"/>
              <a:gd name="T11" fmla="*/ 0 60000 65536"/>
              <a:gd name="T12" fmla="*/ 0 60000 65536"/>
              <a:gd name="T13" fmla="*/ 0 60000 65536"/>
              <a:gd name="T14" fmla="*/ 0 60000 65536"/>
              <a:gd name="T15" fmla="*/ 0 w 1687"/>
              <a:gd name="T16" fmla="*/ 0 h 2722"/>
              <a:gd name="T17" fmla="*/ 1687 w 1687"/>
              <a:gd name="T18" fmla="*/ 2722 h 2722"/>
            </a:gdLst>
            <a:ahLst/>
            <a:cxnLst>
              <a:cxn ang="T10">
                <a:pos x="T0" y="T1"/>
              </a:cxn>
              <a:cxn ang="T11">
                <a:pos x="T2" y="T3"/>
              </a:cxn>
              <a:cxn ang="T12">
                <a:pos x="T4" y="T5"/>
              </a:cxn>
              <a:cxn ang="T13">
                <a:pos x="T6" y="T7"/>
              </a:cxn>
              <a:cxn ang="T14">
                <a:pos x="T8" y="T9"/>
              </a:cxn>
            </a:cxnLst>
            <a:rect l="T15" t="T16" r="T17" b="T18"/>
            <a:pathLst>
              <a:path w="1687" h="2722">
                <a:moveTo>
                  <a:pt x="0" y="2721"/>
                </a:moveTo>
                <a:lnTo>
                  <a:pt x="0" y="0"/>
                </a:lnTo>
                <a:lnTo>
                  <a:pt x="1686" y="1016"/>
                </a:lnTo>
                <a:lnTo>
                  <a:pt x="1686" y="1705"/>
                </a:lnTo>
                <a:lnTo>
                  <a:pt x="0" y="2721"/>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2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64" y="6142039"/>
            <a:ext cx="256063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0724" name="Rectangle 19"/>
          <p:cNvSpPr>
            <a:spLocks noGrp="1" noChangeArrowheads="1"/>
          </p:cNvSpPr>
          <p:nvPr>
            <p:ph type="title"/>
          </p:nvPr>
        </p:nvSpPr>
        <p:spPr>
          <a:xfrm>
            <a:off x="1346201" y="681038"/>
            <a:ext cx="8153400" cy="990600"/>
          </a:xfrm>
        </p:spPr>
        <p:txBody>
          <a:bodyPr/>
          <a:lstStyle/>
          <a:p>
            <a:r>
              <a:rPr lang="en-US" dirty="0"/>
              <a:t>Excluding Group Results</a:t>
            </a:r>
          </a:p>
        </p:txBody>
      </p:sp>
      <p:sp>
        <p:nvSpPr>
          <p:cNvPr id="30725" name="Rectangle 20"/>
          <p:cNvSpPr>
            <a:spLocks noChangeArrowheads="1"/>
          </p:cNvSpPr>
          <p:nvPr/>
        </p:nvSpPr>
        <p:spPr bwMode="auto">
          <a:xfrm>
            <a:off x="5526088" y="3525838"/>
            <a:ext cx="18478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a:t>The maximum</a:t>
            </a:r>
            <a:br>
              <a:rPr lang="en-US" b="1"/>
            </a:br>
            <a:r>
              <a:rPr lang="en-US" b="1"/>
              <a:t>salary</a:t>
            </a:r>
            <a:br>
              <a:rPr lang="en-US" b="1"/>
            </a:br>
            <a:r>
              <a:rPr lang="en-US" b="1"/>
              <a:t>per department</a:t>
            </a:r>
          </a:p>
          <a:p>
            <a:pPr algn="ctr" eaLnBrk="1" hangingPunct="1"/>
            <a:r>
              <a:rPr lang="en-US" b="1"/>
              <a:t>when it is</a:t>
            </a:r>
          </a:p>
          <a:p>
            <a:pPr algn="ctr" eaLnBrk="1" hangingPunct="1"/>
            <a:r>
              <a:rPr lang="en-US" b="1"/>
              <a:t>greater than</a:t>
            </a:r>
            <a:br>
              <a:rPr lang="en-US" b="1"/>
            </a:br>
            <a:r>
              <a:rPr lang="en-US" b="1"/>
              <a:t>$10,000</a:t>
            </a:r>
          </a:p>
        </p:txBody>
      </p:sp>
      <p:sp>
        <p:nvSpPr>
          <p:cNvPr id="30726" name="Rectangle 21"/>
          <p:cNvSpPr>
            <a:spLocks noChangeArrowheads="1"/>
          </p:cNvSpPr>
          <p:nvPr/>
        </p:nvSpPr>
        <p:spPr bwMode="auto">
          <a:xfrm>
            <a:off x="1181100" y="3306763"/>
            <a:ext cx="1419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ourier New" panose="02070309020205020404" pitchFamily="49" charset="0"/>
              </a:rPr>
              <a:t>EMPLOYEES</a:t>
            </a:r>
          </a:p>
        </p:txBody>
      </p:sp>
      <p:pic>
        <p:nvPicPr>
          <p:cNvPr id="30727"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2263" y="2079625"/>
            <a:ext cx="25336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0728"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2263" y="5470526"/>
            <a:ext cx="2533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0729"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9051" y="3673476"/>
            <a:ext cx="25431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0730" name="Text Box 26"/>
          <p:cNvSpPr txBox="1">
            <a:spLocks noChangeArrowheads="1"/>
          </p:cNvSpPr>
          <p:nvPr/>
        </p:nvSpPr>
        <p:spPr bwMode="auto">
          <a:xfrm>
            <a:off x="2822576" y="5073651"/>
            <a:ext cx="366713"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sp>
        <p:nvSpPr>
          <p:cNvPr id="30731" name="Rectangle 27"/>
          <p:cNvSpPr>
            <a:spLocks noChangeArrowheads="1"/>
          </p:cNvSpPr>
          <p:nvPr/>
        </p:nvSpPr>
        <p:spPr bwMode="ltGray">
          <a:xfrm>
            <a:off x="2936875" y="2373313"/>
            <a:ext cx="2427288" cy="57626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32" name="Rectangle 28"/>
          <p:cNvSpPr>
            <a:spLocks noChangeArrowheads="1"/>
          </p:cNvSpPr>
          <p:nvPr/>
        </p:nvSpPr>
        <p:spPr bwMode="ltGray">
          <a:xfrm>
            <a:off x="4538664" y="2387600"/>
            <a:ext cx="765175" cy="147638"/>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33" name="Rectangle 29"/>
          <p:cNvSpPr>
            <a:spLocks noChangeArrowheads="1"/>
          </p:cNvSpPr>
          <p:nvPr/>
        </p:nvSpPr>
        <p:spPr bwMode="ltGray">
          <a:xfrm>
            <a:off x="2936875" y="3000376"/>
            <a:ext cx="2427288" cy="57626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34" name="Rectangle 30"/>
          <p:cNvSpPr>
            <a:spLocks noChangeArrowheads="1"/>
          </p:cNvSpPr>
          <p:nvPr/>
        </p:nvSpPr>
        <p:spPr bwMode="ltGray">
          <a:xfrm>
            <a:off x="4573588" y="4891089"/>
            <a:ext cx="730250" cy="1365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35" name="Rectangle 31"/>
          <p:cNvSpPr>
            <a:spLocks noChangeArrowheads="1"/>
          </p:cNvSpPr>
          <p:nvPr/>
        </p:nvSpPr>
        <p:spPr bwMode="ltGray">
          <a:xfrm>
            <a:off x="2936875" y="3640139"/>
            <a:ext cx="2427288" cy="96837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36" name="Rectangle 32"/>
          <p:cNvSpPr>
            <a:spLocks noChangeArrowheads="1"/>
          </p:cNvSpPr>
          <p:nvPr/>
        </p:nvSpPr>
        <p:spPr bwMode="ltGray">
          <a:xfrm>
            <a:off x="2936875" y="4660901"/>
            <a:ext cx="2427288" cy="57626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37" name="Rectangle 33"/>
          <p:cNvSpPr>
            <a:spLocks noChangeArrowheads="1"/>
          </p:cNvSpPr>
          <p:nvPr/>
        </p:nvSpPr>
        <p:spPr bwMode="ltGray">
          <a:xfrm>
            <a:off x="2936875" y="5681663"/>
            <a:ext cx="2427288" cy="41116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38" name="Rectangle 34"/>
          <p:cNvSpPr>
            <a:spLocks noChangeArrowheads="1"/>
          </p:cNvSpPr>
          <p:nvPr/>
        </p:nvSpPr>
        <p:spPr bwMode="ltGray">
          <a:xfrm>
            <a:off x="4573588" y="5721351"/>
            <a:ext cx="730250" cy="1365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919873074"/>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4" name="Rectangle 16"/>
          <p:cNvSpPr>
            <a:spLocks noChangeArrowheads="1"/>
          </p:cNvSpPr>
          <p:nvPr/>
        </p:nvSpPr>
        <p:spPr bwMode="blackWhite">
          <a:xfrm>
            <a:off x="2492375" y="3957637"/>
            <a:ext cx="7552170" cy="20558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31747" name="Rectangle 17"/>
          <p:cNvSpPr>
            <a:spLocks noChangeArrowheads="1"/>
          </p:cNvSpPr>
          <p:nvPr/>
        </p:nvSpPr>
        <p:spPr bwMode="blackWhite">
          <a:xfrm>
            <a:off x="2570163" y="4102893"/>
            <a:ext cx="7239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000" b="1" dirty="0">
                <a:solidFill>
                  <a:srgbClr val="000000"/>
                </a:solidFill>
                <a:latin typeface="Courier New" panose="02070309020205020404" pitchFamily="49" charset="0"/>
              </a:rPr>
              <a:t>SELECT	</a:t>
            </a:r>
            <a:r>
              <a:rPr lang="en-US" sz="2000" b="1" i="1" dirty="0">
                <a:solidFill>
                  <a:srgbClr val="000000"/>
                </a:solidFill>
                <a:latin typeface="Courier New" panose="02070309020205020404" pitchFamily="49" charset="0"/>
              </a:rPr>
              <a:t>column</a:t>
            </a:r>
            <a:r>
              <a:rPr lang="en-US" sz="2000" b="1" dirty="0">
                <a:solidFill>
                  <a:srgbClr val="000000"/>
                </a:solidFill>
                <a:latin typeface="Courier New" panose="02070309020205020404" pitchFamily="49" charset="0"/>
              </a:rPr>
              <a:t>, </a:t>
            </a:r>
            <a:r>
              <a:rPr lang="en-US" sz="2000" b="1" i="1" dirty="0" err="1">
                <a:solidFill>
                  <a:srgbClr val="000000"/>
                </a:solidFill>
                <a:latin typeface="Courier New" panose="02070309020205020404" pitchFamily="49" charset="0"/>
              </a:rPr>
              <a:t>group_function</a:t>
            </a:r>
            <a:endParaRPr lang="en-US" sz="2000" b="1" dirty="0">
              <a:solidFill>
                <a:srgbClr val="000000"/>
              </a:solidFill>
              <a:latin typeface="Courier New" panose="02070309020205020404" pitchFamily="49" charset="0"/>
            </a:endParaRPr>
          </a:p>
          <a:p>
            <a:pPr eaLnBrk="1" hangingPunct="1"/>
            <a:r>
              <a:rPr lang="en-US" sz="2000" b="1" dirty="0">
                <a:solidFill>
                  <a:srgbClr val="000000"/>
                </a:solidFill>
                <a:latin typeface="Courier New" panose="02070309020205020404" pitchFamily="49" charset="0"/>
              </a:rPr>
              <a:t>FROM		</a:t>
            </a:r>
            <a:r>
              <a:rPr lang="en-US" sz="2000" b="1" i="1" dirty="0">
                <a:solidFill>
                  <a:srgbClr val="000000"/>
                </a:solidFill>
                <a:latin typeface="Courier New" panose="02070309020205020404" pitchFamily="49" charset="0"/>
              </a:rPr>
              <a:t>table</a:t>
            </a:r>
            <a:endParaRPr lang="en-US" sz="2000" b="1" dirty="0">
              <a:solidFill>
                <a:srgbClr val="000000"/>
              </a:solidFill>
              <a:latin typeface="Courier New" panose="02070309020205020404" pitchFamily="49" charset="0"/>
            </a:endParaRPr>
          </a:p>
          <a:p>
            <a:pPr eaLnBrk="1" hangingPunct="1"/>
            <a:r>
              <a:rPr lang="en-US" sz="2000" b="1" dirty="0">
                <a:solidFill>
                  <a:srgbClr val="000000"/>
                </a:solidFill>
                <a:latin typeface="Courier New" panose="02070309020205020404" pitchFamily="49" charset="0"/>
              </a:rPr>
              <a:t>[WHERE	</a:t>
            </a:r>
            <a:r>
              <a:rPr lang="en-US" sz="2000" b="1" i="1" dirty="0">
                <a:solidFill>
                  <a:srgbClr val="000000"/>
                </a:solidFill>
                <a:latin typeface="Courier New" panose="02070309020205020404" pitchFamily="49" charset="0"/>
              </a:rPr>
              <a:t>condition</a:t>
            </a:r>
            <a:r>
              <a:rPr lang="en-US" sz="2000" b="1" dirty="0">
                <a:solidFill>
                  <a:srgbClr val="000000"/>
                </a:solidFill>
                <a:latin typeface="Courier New" panose="02070309020205020404" pitchFamily="49" charset="0"/>
              </a:rPr>
              <a:t>]</a:t>
            </a:r>
          </a:p>
          <a:p>
            <a:pPr eaLnBrk="1" hangingPunct="1"/>
            <a:r>
              <a:rPr lang="en-US" sz="2000" b="1" dirty="0">
                <a:solidFill>
                  <a:srgbClr val="000000"/>
                </a:solidFill>
                <a:latin typeface="Courier New" panose="02070309020205020404" pitchFamily="49" charset="0"/>
              </a:rPr>
              <a:t>[GROUP BY	</a:t>
            </a:r>
            <a:r>
              <a:rPr lang="en-US" sz="2000" b="1" i="1" dirty="0" err="1">
                <a:solidFill>
                  <a:srgbClr val="000000"/>
                </a:solidFill>
                <a:latin typeface="Courier New" panose="02070309020205020404" pitchFamily="49" charset="0"/>
              </a:rPr>
              <a:t>group_by_expression</a:t>
            </a:r>
            <a:r>
              <a:rPr lang="en-US" sz="2000" b="1" dirty="0">
                <a:solidFill>
                  <a:srgbClr val="000000"/>
                </a:solidFill>
                <a:latin typeface="Courier New" panose="02070309020205020404" pitchFamily="49" charset="0"/>
              </a:rPr>
              <a:t>]</a:t>
            </a:r>
            <a:endParaRPr lang="en-US" sz="2000" b="1" i="1" dirty="0">
              <a:solidFill>
                <a:srgbClr val="000000"/>
              </a:solidFill>
              <a:latin typeface="Courier New" panose="02070309020205020404" pitchFamily="49" charset="0"/>
            </a:endParaRPr>
          </a:p>
          <a:p>
            <a:pPr eaLnBrk="1" hangingPunct="1"/>
            <a:r>
              <a:rPr lang="en-US" sz="2000" b="1" dirty="0">
                <a:solidFill>
                  <a:srgbClr val="000000"/>
                </a:solidFill>
                <a:latin typeface="Courier New" panose="02070309020205020404" pitchFamily="49" charset="0"/>
              </a:rPr>
              <a:t>[HAVING	</a:t>
            </a:r>
            <a:r>
              <a:rPr lang="en-US" sz="2000" b="1" i="1" dirty="0" err="1">
                <a:solidFill>
                  <a:srgbClr val="000000"/>
                </a:solidFill>
                <a:latin typeface="Courier New" panose="02070309020205020404" pitchFamily="49" charset="0"/>
              </a:rPr>
              <a:t>group_condition</a:t>
            </a:r>
            <a:r>
              <a:rPr lang="en-US" sz="2000" b="1" dirty="0">
                <a:solidFill>
                  <a:srgbClr val="000000"/>
                </a:solidFill>
                <a:latin typeface="Courier New" panose="02070309020205020404" pitchFamily="49" charset="0"/>
              </a:rPr>
              <a:t>]</a:t>
            </a:r>
          </a:p>
          <a:p>
            <a:pPr eaLnBrk="1" hangingPunct="1"/>
            <a:r>
              <a:rPr lang="en-US" sz="2000" b="1" dirty="0">
                <a:solidFill>
                  <a:srgbClr val="000000"/>
                </a:solidFill>
                <a:latin typeface="Courier New" panose="02070309020205020404" pitchFamily="49" charset="0"/>
              </a:rPr>
              <a:t>[ORDER BY	</a:t>
            </a:r>
            <a:r>
              <a:rPr lang="en-US" sz="2000" b="1" i="1" dirty="0">
                <a:solidFill>
                  <a:srgbClr val="000000"/>
                </a:solidFill>
                <a:latin typeface="Courier New" panose="02070309020205020404" pitchFamily="49" charset="0"/>
              </a:rPr>
              <a:t>column</a:t>
            </a:r>
            <a:r>
              <a:rPr lang="en-US" sz="2000" b="1" dirty="0">
                <a:solidFill>
                  <a:srgbClr val="000000"/>
                </a:solidFill>
                <a:latin typeface="Courier New" panose="02070309020205020404" pitchFamily="49" charset="0"/>
              </a:rPr>
              <a:t>];</a:t>
            </a:r>
          </a:p>
        </p:txBody>
      </p:sp>
      <p:sp>
        <p:nvSpPr>
          <p:cNvPr id="48146" name="Rectangle 18"/>
          <p:cNvSpPr>
            <a:spLocks noGrp="1" noChangeArrowheads="1"/>
          </p:cNvSpPr>
          <p:nvPr>
            <p:ph type="title"/>
          </p:nvPr>
        </p:nvSpPr>
        <p:spPr>
          <a:xfrm>
            <a:off x="1264372" y="620713"/>
            <a:ext cx="9850582" cy="990600"/>
          </a:xfrm>
        </p:spPr>
        <p:txBody>
          <a:bodyPr>
            <a:normAutofit/>
          </a:bodyPr>
          <a:lstStyle/>
          <a:p>
            <a:pPr>
              <a:defRPr/>
            </a:pPr>
            <a:r>
              <a:rPr lang="en-US" dirty="0"/>
              <a:t>Excluding Group Results: The </a:t>
            </a:r>
            <a:r>
              <a:rPr lang="en-US" dirty="0">
                <a:latin typeface="Courier New" pitchFamily="49" charset="0"/>
              </a:rPr>
              <a:t>HAVING</a:t>
            </a:r>
            <a:r>
              <a:rPr lang="en-US" dirty="0"/>
              <a:t> Clause</a:t>
            </a:r>
          </a:p>
        </p:txBody>
      </p:sp>
      <p:sp>
        <p:nvSpPr>
          <p:cNvPr id="48147" name="Rectangle 19"/>
          <p:cNvSpPr>
            <a:spLocks noGrp="1" noChangeArrowheads="1"/>
          </p:cNvSpPr>
          <p:nvPr>
            <p:ph idx="1"/>
          </p:nvPr>
        </p:nvSpPr>
        <p:spPr>
          <a:xfrm>
            <a:off x="1428894" y="1927225"/>
            <a:ext cx="7385050" cy="1714500"/>
          </a:xfrm>
        </p:spPr>
        <p:txBody>
          <a:bodyPr>
            <a:noAutofit/>
          </a:bodyPr>
          <a:lstStyle/>
          <a:p>
            <a:pPr>
              <a:buFont typeface="Arial" charset="0"/>
              <a:buNone/>
              <a:defRPr/>
            </a:pPr>
            <a:r>
              <a:rPr lang="en-US" dirty="0"/>
              <a:t>Use the </a:t>
            </a:r>
            <a:r>
              <a:rPr lang="en-US" dirty="0">
                <a:latin typeface="Courier New" pitchFamily="49" charset="0"/>
              </a:rPr>
              <a:t>HAVING</a:t>
            </a:r>
            <a:r>
              <a:rPr lang="en-US" dirty="0"/>
              <a:t> clause to restrict groups:</a:t>
            </a:r>
          </a:p>
          <a:p>
            <a:pPr>
              <a:buFont typeface="Arial" charset="0"/>
              <a:buNone/>
              <a:defRPr/>
            </a:pPr>
            <a:r>
              <a:rPr lang="en-US" dirty="0"/>
              <a:t>1.	Rows are grouped.</a:t>
            </a:r>
          </a:p>
          <a:p>
            <a:pPr>
              <a:buFont typeface="Arial" charset="0"/>
              <a:buNone/>
              <a:defRPr/>
            </a:pPr>
            <a:r>
              <a:rPr lang="en-US" dirty="0"/>
              <a:t>2.	The group function is applied.</a:t>
            </a:r>
          </a:p>
          <a:p>
            <a:pPr>
              <a:buFont typeface="Arial" charset="0"/>
              <a:buNone/>
              <a:defRPr/>
            </a:pPr>
            <a:r>
              <a:rPr lang="en-US" dirty="0"/>
              <a:t>3.	Groups matching the </a:t>
            </a:r>
            <a:r>
              <a:rPr lang="en-US" dirty="0">
                <a:latin typeface="Courier New" pitchFamily="49" charset="0"/>
              </a:rPr>
              <a:t>HAVING</a:t>
            </a:r>
            <a:r>
              <a:rPr lang="en-US" dirty="0"/>
              <a:t> clause are displayed.</a:t>
            </a:r>
          </a:p>
        </p:txBody>
      </p:sp>
      <p:sp>
        <p:nvSpPr>
          <p:cNvPr id="31750" name="Rectangle 20"/>
          <p:cNvSpPr>
            <a:spLocks noChangeArrowheads="1"/>
          </p:cNvSpPr>
          <p:nvPr/>
        </p:nvSpPr>
        <p:spPr bwMode="ltGray">
          <a:xfrm>
            <a:off x="2659498" y="5306146"/>
            <a:ext cx="4350902" cy="33265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40288585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2" name="Rectangle 16"/>
          <p:cNvSpPr>
            <a:spLocks noChangeArrowheads="1"/>
          </p:cNvSpPr>
          <p:nvPr/>
        </p:nvSpPr>
        <p:spPr bwMode="blackWhite">
          <a:xfrm>
            <a:off x="2276910" y="2289032"/>
            <a:ext cx="8072436" cy="1976439"/>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32771" name="Rectangle 17"/>
          <p:cNvSpPr>
            <a:spLocks noGrp="1" noChangeArrowheads="1"/>
          </p:cNvSpPr>
          <p:nvPr>
            <p:ph type="title"/>
          </p:nvPr>
        </p:nvSpPr>
        <p:spPr>
          <a:xfrm>
            <a:off x="1333211" y="602962"/>
            <a:ext cx="8153400" cy="990600"/>
          </a:xfrm>
        </p:spPr>
        <p:txBody>
          <a:bodyPr/>
          <a:lstStyle/>
          <a:p>
            <a:r>
              <a:rPr lang="en-US" dirty="0"/>
              <a:t>Using the </a:t>
            </a:r>
            <a:r>
              <a:rPr lang="en-US" dirty="0">
                <a:latin typeface="Courier New" panose="02070309020205020404" pitchFamily="49" charset="0"/>
              </a:rPr>
              <a:t>HAVING</a:t>
            </a:r>
            <a:r>
              <a:rPr lang="en-US" dirty="0"/>
              <a:t> Clause</a:t>
            </a:r>
          </a:p>
        </p:txBody>
      </p:sp>
      <p:sp>
        <p:nvSpPr>
          <p:cNvPr id="32772" name="Rectangle 18"/>
          <p:cNvSpPr>
            <a:spLocks noChangeArrowheads="1"/>
          </p:cNvSpPr>
          <p:nvPr/>
        </p:nvSpPr>
        <p:spPr bwMode="blackWhite">
          <a:xfrm>
            <a:off x="2520951" y="2641604"/>
            <a:ext cx="49863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a:t>
            </a:r>
            <a:r>
              <a:rPr lang="en-US" sz="2400" b="1" dirty="0" err="1">
                <a:solidFill>
                  <a:srgbClr val="000000"/>
                </a:solidFill>
                <a:latin typeface="Courier New" panose="02070309020205020404" pitchFamily="49" charset="0"/>
              </a:rPr>
              <a:t>department_id</a:t>
            </a:r>
            <a:r>
              <a:rPr lang="en-US" sz="2400" b="1" dirty="0">
                <a:solidFill>
                  <a:srgbClr val="000000"/>
                </a:solidFill>
                <a:latin typeface="Courier New" panose="02070309020205020404" pitchFamily="49" charset="0"/>
              </a:rPr>
              <a:t>, MAX(salary)</a:t>
            </a:r>
          </a:p>
          <a:p>
            <a:pPr eaLnBrk="1" hangingPunct="1"/>
            <a:r>
              <a:rPr lang="en-US" sz="2400" b="1" dirty="0">
                <a:solidFill>
                  <a:srgbClr val="000000"/>
                </a:solidFill>
                <a:latin typeface="Courier New" panose="02070309020205020404" pitchFamily="49" charset="0"/>
              </a:rPr>
              <a:t>FROM     employees</a:t>
            </a:r>
          </a:p>
          <a:p>
            <a:pPr eaLnBrk="1" hangingPunct="1"/>
            <a:r>
              <a:rPr lang="en-US" sz="2400" b="1" dirty="0">
                <a:solidFill>
                  <a:srgbClr val="000000"/>
                </a:solidFill>
                <a:latin typeface="Courier New" panose="02070309020205020404" pitchFamily="49" charset="0"/>
              </a:rPr>
              <a:t>GROUP BY </a:t>
            </a:r>
            <a:r>
              <a:rPr lang="en-US" sz="2400" b="1" dirty="0" err="1">
                <a:solidFill>
                  <a:srgbClr val="000000"/>
                </a:solidFill>
                <a:latin typeface="Courier New" panose="02070309020205020404" pitchFamily="49" charset="0"/>
              </a:rPr>
              <a:t>department_id</a:t>
            </a:r>
            <a:endParaRPr lang="en-US" sz="2400" b="1" dirty="0">
              <a:solidFill>
                <a:srgbClr val="000000"/>
              </a:solidFill>
              <a:latin typeface="Courier New" panose="02070309020205020404" pitchFamily="49" charset="0"/>
            </a:endParaRPr>
          </a:p>
          <a:p>
            <a:pPr eaLnBrk="1" hangingPunct="1"/>
            <a:r>
              <a:rPr lang="en-US" sz="2400" b="1" dirty="0">
                <a:solidFill>
                  <a:srgbClr val="000000"/>
                </a:solidFill>
                <a:latin typeface="Courier New" panose="02070309020205020404" pitchFamily="49" charset="0"/>
              </a:rPr>
              <a:t>HAVING   MAX(salary)&gt;10000 ;</a:t>
            </a:r>
          </a:p>
        </p:txBody>
      </p:sp>
      <p:sp>
        <p:nvSpPr>
          <p:cNvPr id="32773" name="Rectangle 19"/>
          <p:cNvSpPr>
            <a:spLocks noChangeArrowheads="1"/>
          </p:cNvSpPr>
          <p:nvPr/>
        </p:nvSpPr>
        <p:spPr bwMode="ltGray">
          <a:xfrm>
            <a:off x="2520951" y="3657459"/>
            <a:ext cx="5362285" cy="355601"/>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277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45" y="4665812"/>
            <a:ext cx="9153562" cy="144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078206661"/>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9" name="Rectangle 15"/>
          <p:cNvSpPr>
            <a:spLocks noChangeArrowheads="1"/>
          </p:cNvSpPr>
          <p:nvPr/>
        </p:nvSpPr>
        <p:spPr bwMode="blackWhite">
          <a:xfrm>
            <a:off x="2528888" y="2312989"/>
            <a:ext cx="7746711" cy="228217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33795" name="Rectangle 16"/>
          <p:cNvSpPr>
            <a:spLocks noChangeArrowheads="1"/>
          </p:cNvSpPr>
          <p:nvPr/>
        </p:nvSpPr>
        <p:spPr bwMode="blackWhite">
          <a:xfrm>
            <a:off x="2722851" y="2846064"/>
            <a:ext cx="642461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a:t>
            </a:r>
            <a:r>
              <a:rPr lang="en-US" sz="2400" b="1" dirty="0" err="1">
                <a:solidFill>
                  <a:srgbClr val="000000"/>
                </a:solidFill>
                <a:latin typeface="Courier New" panose="02070309020205020404" pitchFamily="49" charset="0"/>
              </a:rPr>
              <a:t>job_id</a:t>
            </a:r>
            <a:r>
              <a:rPr lang="en-US" sz="2400" b="1" dirty="0">
                <a:solidFill>
                  <a:srgbClr val="000000"/>
                </a:solidFill>
                <a:latin typeface="Courier New" panose="02070309020205020404" pitchFamily="49" charset="0"/>
              </a:rPr>
              <a:t>, SUM(salary) PAYROLL</a:t>
            </a:r>
          </a:p>
          <a:p>
            <a:pPr eaLnBrk="1" hangingPunct="1"/>
            <a:r>
              <a:rPr lang="en-US" sz="2400" b="1" dirty="0">
                <a:solidFill>
                  <a:srgbClr val="000000"/>
                </a:solidFill>
                <a:latin typeface="Courier New" panose="02070309020205020404" pitchFamily="49" charset="0"/>
              </a:rPr>
              <a:t>FROM     employees</a:t>
            </a:r>
          </a:p>
          <a:p>
            <a:pPr eaLnBrk="1" hangingPunct="1"/>
            <a:r>
              <a:rPr lang="en-US" sz="2400" b="1" dirty="0">
                <a:solidFill>
                  <a:srgbClr val="000000"/>
                </a:solidFill>
                <a:latin typeface="Courier New" panose="02070309020205020404" pitchFamily="49" charset="0"/>
              </a:rPr>
              <a:t>WHERE    </a:t>
            </a:r>
            <a:r>
              <a:rPr lang="en-US" sz="2400" b="1" dirty="0" err="1">
                <a:solidFill>
                  <a:srgbClr val="000000"/>
                </a:solidFill>
                <a:latin typeface="Courier New" panose="02070309020205020404" pitchFamily="49" charset="0"/>
              </a:rPr>
              <a:t>job_id</a:t>
            </a:r>
            <a:r>
              <a:rPr lang="en-US" sz="2400" b="1" dirty="0">
                <a:solidFill>
                  <a:srgbClr val="000000"/>
                </a:solidFill>
                <a:latin typeface="Courier New" panose="02070309020205020404" pitchFamily="49" charset="0"/>
              </a:rPr>
              <a:t> NOT LIKE '%REP%'</a:t>
            </a:r>
          </a:p>
          <a:p>
            <a:pPr eaLnBrk="1" hangingPunct="1"/>
            <a:r>
              <a:rPr lang="en-US" sz="2400" b="1" dirty="0">
                <a:solidFill>
                  <a:srgbClr val="000000"/>
                </a:solidFill>
                <a:latin typeface="Courier New" panose="02070309020205020404" pitchFamily="49" charset="0"/>
              </a:rPr>
              <a:t>GROUP BY </a:t>
            </a:r>
            <a:r>
              <a:rPr lang="en-US" sz="2400" b="1" dirty="0" err="1">
                <a:solidFill>
                  <a:srgbClr val="000000"/>
                </a:solidFill>
                <a:latin typeface="Courier New" panose="02070309020205020404" pitchFamily="49" charset="0"/>
              </a:rPr>
              <a:t>job_id</a:t>
            </a:r>
            <a:endParaRPr lang="en-US" sz="2400" b="1" dirty="0">
              <a:solidFill>
                <a:srgbClr val="000000"/>
              </a:solidFill>
              <a:latin typeface="Courier New" panose="02070309020205020404" pitchFamily="49" charset="0"/>
            </a:endParaRPr>
          </a:p>
          <a:p>
            <a:pPr eaLnBrk="1" hangingPunct="1"/>
            <a:r>
              <a:rPr lang="en-US" sz="2400" b="1" dirty="0">
                <a:solidFill>
                  <a:srgbClr val="000000"/>
                </a:solidFill>
                <a:latin typeface="Courier New" panose="02070309020205020404" pitchFamily="49" charset="0"/>
              </a:rPr>
              <a:t>HAVING   SUM(salary) &gt; 13000</a:t>
            </a:r>
          </a:p>
          <a:p>
            <a:pPr eaLnBrk="1" hangingPunct="1"/>
            <a:r>
              <a:rPr lang="en-US" sz="2400" b="1" dirty="0">
                <a:solidFill>
                  <a:srgbClr val="000000"/>
                </a:solidFill>
                <a:latin typeface="Courier New" panose="02070309020205020404" pitchFamily="49" charset="0"/>
              </a:rPr>
              <a:t>ORDER BY SUM(salary);</a:t>
            </a:r>
          </a:p>
        </p:txBody>
      </p:sp>
      <p:sp>
        <p:nvSpPr>
          <p:cNvPr id="33796" name="Rectangle 17"/>
          <p:cNvSpPr>
            <a:spLocks noGrp="1" noChangeArrowheads="1"/>
          </p:cNvSpPr>
          <p:nvPr>
            <p:ph type="title"/>
          </p:nvPr>
        </p:nvSpPr>
        <p:spPr>
          <a:xfrm>
            <a:off x="1395947" y="603587"/>
            <a:ext cx="9603275" cy="1049235"/>
          </a:xfrm>
        </p:spPr>
        <p:txBody>
          <a:bodyPr/>
          <a:lstStyle/>
          <a:p>
            <a:r>
              <a:rPr lang="en-US" dirty="0"/>
              <a:t>Using the </a:t>
            </a:r>
            <a:r>
              <a:rPr lang="en-US" dirty="0">
                <a:latin typeface="Courier New" panose="02070309020205020404" pitchFamily="49" charset="0"/>
              </a:rPr>
              <a:t>HAVING</a:t>
            </a:r>
            <a:r>
              <a:rPr lang="en-US" dirty="0"/>
              <a:t> Clause</a:t>
            </a:r>
          </a:p>
        </p:txBody>
      </p:sp>
      <p:sp>
        <p:nvSpPr>
          <p:cNvPr id="33797" name="Rectangle 18"/>
          <p:cNvSpPr>
            <a:spLocks noChangeArrowheads="1"/>
          </p:cNvSpPr>
          <p:nvPr/>
        </p:nvSpPr>
        <p:spPr bwMode="ltGray">
          <a:xfrm>
            <a:off x="2722851" y="3795389"/>
            <a:ext cx="5479040" cy="388684"/>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379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515" y="4866265"/>
            <a:ext cx="9516122" cy="121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134513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9" name="Rectangle 17"/>
          <p:cNvSpPr>
            <a:spLocks noChangeArrowheads="1"/>
          </p:cNvSpPr>
          <p:nvPr/>
        </p:nvSpPr>
        <p:spPr bwMode="blackWhite">
          <a:xfrm>
            <a:off x="2076497" y="2857500"/>
            <a:ext cx="8248938" cy="182302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34819" name="Rectangle 18"/>
          <p:cNvSpPr>
            <a:spLocks noGrp="1" noChangeArrowheads="1"/>
          </p:cNvSpPr>
          <p:nvPr>
            <p:ph type="title"/>
          </p:nvPr>
        </p:nvSpPr>
        <p:spPr>
          <a:xfrm>
            <a:off x="1333211" y="675267"/>
            <a:ext cx="8153400" cy="990600"/>
          </a:xfrm>
        </p:spPr>
        <p:txBody>
          <a:bodyPr/>
          <a:lstStyle/>
          <a:p>
            <a:r>
              <a:rPr lang="en-US" dirty="0"/>
              <a:t>Nesting Group Functions</a:t>
            </a:r>
          </a:p>
        </p:txBody>
      </p:sp>
      <p:sp>
        <p:nvSpPr>
          <p:cNvPr id="54291" name="Rectangle 19"/>
          <p:cNvSpPr>
            <a:spLocks noGrp="1" noChangeArrowheads="1"/>
          </p:cNvSpPr>
          <p:nvPr>
            <p:ph idx="1"/>
          </p:nvPr>
        </p:nvSpPr>
        <p:spPr>
          <a:xfrm>
            <a:off x="1333211" y="2056896"/>
            <a:ext cx="7385050" cy="409575"/>
          </a:xfrm>
        </p:spPr>
        <p:txBody>
          <a:bodyPr>
            <a:noAutofit/>
          </a:bodyPr>
          <a:lstStyle/>
          <a:p>
            <a:pPr>
              <a:buFont typeface="Arial" charset="0"/>
              <a:buNone/>
              <a:defRPr/>
            </a:pPr>
            <a:r>
              <a:rPr lang="en-US" sz="2400" dirty="0"/>
              <a:t>Display the maximum average salary. </a:t>
            </a:r>
          </a:p>
        </p:txBody>
      </p:sp>
      <p:sp>
        <p:nvSpPr>
          <p:cNvPr id="34821" name="Rectangle 20"/>
          <p:cNvSpPr>
            <a:spLocks noChangeArrowheads="1"/>
          </p:cNvSpPr>
          <p:nvPr/>
        </p:nvSpPr>
        <p:spPr bwMode="blackWhite">
          <a:xfrm>
            <a:off x="2398713" y="3098295"/>
            <a:ext cx="44592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MAX(AVG(salary))</a:t>
            </a:r>
          </a:p>
          <a:p>
            <a:pPr eaLnBrk="1" hangingPunct="1"/>
            <a:r>
              <a:rPr lang="en-US" sz="2400" b="1" dirty="0">
                <a:solidFill>
                  <a:srgbClr val="000000"/>
                </a:solidFill>
                <a:latin typeface="Courier New" panose="02070309020205020404" pitchFamily="49" charset="0"/>
              </a:rPr>
              <a:t>FROM     employees</a:t>
            </a:r>
          </a:p>
          <a:p>
            <a:pPr eaLnBrk="1" hangingPunct="1"/>
            <a:r>
              <a:rPr lang="en-US" sz="2400" b="1" dirty="0">
                <a:solidFill>
                  <a:srgbClr val="000000"/>
                </a:solidFill>
                <a:latin typeface="Courier New" panose="02070309020205020404" pitchFamily="49" charset="0"/>
              </a:rPr>
              <a:t>GROUP BY </a:t>
            </a:r>
            <a:r>
              <a:rPr lang="en-US" sz="2400" b="1" dirty="0" err="1">
                <a:solidFill>
                  <a:srgbClr val="000000"/>
                </a:solidFill>
                <a:latin typeface="Courier New" panose="02070309020205020404" pitchFamily="49" charset="0"/>
              </a:rPr>
              <a:t>department_id</a:t>
            </a:r>
            <a:r>
              <a:rPr lang="en-US" sz="2400" b="1" dirty="0">
                <a:solidFill>
                  <a:srgbClr val="000000"/>
                </a:solidFill>
                <a:latin typeface="Courier New" panose="02070309020205020404" pitchFamily="49" charset="0"/>
              </a:rPr>
              <a:t>;</a:t>
            </a:r>
          </a:p>
        </p:txBody>
      </p:sp>
      <p:sp>
        <p:nvSpPr>
          <p:cNvPr id="34822" name="Rectangle 21"/>
          <p:cNvSpPr>
            <a:spLocks noChangeArrowheads="1"/>
          </p:cNvSpPr>
          <p:nvPr/>
        </p:nvSpPr>
        <p:spPr bwMode="ltGray">
          <a:xfrm>
            <a:off x="3927665" y="2964944"/>
            <a:ext cx="3252551" cy="4848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48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008" y="4974215"/>
            <a:ext cx="10029917" cy="70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867902932"/>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1" y="0"/>
            <a:ext cx="12192000" cy="68652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91663" y="6604084"/>
            <a:ext cx="2700337" cy="253916"/>
          </a:xfrm>
          <a:prstGeom prst="rect">
            <a:avLst/>
          </a:prstGeom>
        </p:spPr>
        <p:txBody>
          <a:bodyPr wrap="square">
            <a:spAutoFit/>
          </a:bodyPr>
          <a:lstStyle/>
          <a:p>
            <a:pPr algn="just"/>
            <a:r>
              <a:rPr lang="en-GB" sz="1050" dirty="0"/>
              <a:t>http://www.thomasformo.com/category/qa/</a:t>
            </a:r>
          </a:p>
        </p:txBody>
      </p:sp>
    </p:spTree>
    <p:extLst>
      <p:ext uri="{BB962C8B-B14F-4D97-AF65-F5344CB8AC3E}">
        <p14:creationId xmlns:p14="http://schemas.microsoft.com/office/powerpoint/2010/main" val="164042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44" y="1657561"/>
            <a:ext cx="11029615" cy="1497507"/>
          </a:xfrm>
        </p:spPr>
        <p:txBody>
          <a:bodyPr/>
          <a:lstStyle/>
          <a:p>
            <a:pPr algn="ctr"/>
            <a:r>
              <a:rPr lang="en-US" dirty="0" smtClean="0"/>
              <a:t>Previous Lecture</a:t>
            </a:r>
            <a:endParaRPr lang="en-GB" dirty="0"/>
          </a:p>
        </p:txBody>
      </p:sp>
    </p:spTree>
    <p:extLst>
      <p:ext uri="{BB962C8B-B14F-4D97-AF65-F5344CB8AC3E}">
        <p14:creationId xmlns:p14="http://schemas.microsoft.com/office/powerpoint/2010/main" val="298238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Today’s Lecture</a:t>
            </a:r>
            <a:endParaRPr lang="en-GB" sz="2800" dirty="0">
              <a:latin typeface="Arial Rounded MT Bold" panose="020F0704030504030204" pitchFamily="34" charset="0"/>
            </a:endParaRPr>
          </a:p>
        </p:txBody>
      </p:sp>
      <p:sp>
        <p:nvSpPr>
          <p:cNvPr id="3" name="Rectangle 2"/>
          <p:cNvSpPr/>
          <p:nvPr/>
        </p:nvSpPr>
        <p:spPr>
          <a:xfrm>
            <a:off x="1619250" y="2418874"/>
            <a:ext cx="8629840" cy="2000548"/>
          </a:xfrm>
          <a:prstGeom prst="rect">
            <a:avLst/>
          </a:prstGeom>
        </p:spPr>
        <p:txBody>
          <a:bodyPr wrap="square">
            <a:spAutoFit/>
          </a:bodyPr>
          <a:lstStyle/>
          <a:p>
            <a:pPr lvl="0" algn="just">
              <a:spcAft>
                <a:spcPts val="0"/>
              </a:spcAft>
              <a:tabLst>
                <a:tab pos="457200" algn="l"/>
              </a:tabLst>
            </a:pPr>
            <a:r>
              <a:rPr lang="en-US" sz="2400" dirty="0">
                <a:latin typeface="Times New Roman" panose="02020603050405020304" pitchFamily="18" charset="0"/>
                <a:ea typeface="Times New Roman" panose="02020603050405020304" pitchFamily="18" charset="0"/>
              </a:rPr>
              <a:t>This lecture is about</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Group functions are</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Count, Min, Max, </a:t>
            </a:r>
            <a:r>
              <a:rPr lang="en-US" sz="2000" dirty="0" err="1">
                <a:latin typeface="Times New Roman" panose="02020603050405020304" pitchFamily="18" charset="0"/>
                <a:ea typeface="Times New Roman" panose="02020603050405020304" pitchFamily="18" charset="0"/>
              </a:rPr>
              <a:t>Avg</a:t>
            </a:r>
            <a:r>
              <a:rPr lang="en-US" sz="2000" dirty="0">
                <a:latin typeface="Times New Roman" panose="02020603050405020304" pitchFamily="18" charset="0"/>
                <a:ea typeface="Times New Roman" panose="02020603050405020304" pitchFamily="18" charset="0"/>
              </a:rPr>
              <a:t>, Sum, </a:t>
            </a:r>
            <a:r>
              <a:rPr lang="en-US" sz="2000" dirty="0" err="1">
                <a:latin typeface="Times New Roman" panose="02020603050405020304" pitchFamily="18" charset="0"/>
                <a:ea typeface="Times New Roman" panose="02020603050405020304" pitchFamily="18" charset="0"/>
              </a:rPr>
              <a:t>etc</a:t>
            </a:r>
            <a:endParaRPr lang="en-US" sz="2000" dirty="0">
              <a:latin typeface="Times New Roman" panose="02020603050405020304" pitchFamily="18" charset="0"/>
              <a:ea typeface="Times New Roman" panose="02020603050405020304" pitchFamily="18" charset="0"/>
            </a:endParaRP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Data Aggregation using Group by Clause</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Applying restriction on grouped data</a:t>
            </a:r>
          </a:p>
          <a:p>
            <a:pPr marL="800100" lvl="1" indent="-342900" algn="jus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Having clause</a:t>
            </a:r>
          </a:p>
        </p:txBody>
      </p:sp>
    </p:spTree>
    <p:extLst>
      <p:ext uri="{BB962C8B-B14F-4D97-AF65-F5344CB8AC3E}">
        <p14:creationId xmlns:p14="http://schemas.microsoft.com/office/powerpoint/2010/main" val="272004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338" y="2460626"/>
            <a:ext cx="28575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2291" name="Rectangle 25"/>
          <p:cNvSpPr>
            <a:spLocks noGrp="1" noChangeArrowheads="1"/>
          </p:cNvSpPr>
          <p:nvPr>
            <p:ph type="title"/>
          </p:nvPr>
        </p:nvSpPr>
        <p:spPr>
          <a:xfrm>
            <a:off x="1306514" y="642939"/>
            <a:ext cx="8153400" cy="990600"/>
          </a:xfrm>
        </p:spPr>
        <p:txBody>
          <a:bodyPr/>
          <a:lstStyle/>
          <a:p>
            <a:r>
              <a:rPr lang="en-US" dirty="0"/>
              <a:t>What Are Group Functions?</a:t>
            </a:r>
          </a:p>
        </p:txBody>
      </p:sp>
      <p:sp>
        <p:nvSpPr>
          <p:cNvPr id="9242" name="Rectangle 26"/>
          <p:cNvSpPr>
            <a:spLocks noGrp="1" noChangeArrowheads="1"/>
          </p:cNvSpPr>
          <p:nvPr>
            <p:ph idx="1"/>
          </p:nvPr>
        </p:nvSpPr>
        <p:spPr>
          <a:xfrm>
            <a:off x="1351970" y="1892087"/>
            <a:ext cx="9177482" cy="727075"/>
          </a:xfrm>
        </p:spPr>
        <p:txBody>
          <a:bodyPr>
            <a:noAutofit/>
          </a:bodyPr>
          <a:lstStyle/>
          <a:p>
            <a:pPr marL="0" indent="0">
              <a:buNone/>
              <a:defRPr/>
            </a:pPr>
            <a:r>
              <a:rPr lang="en-US" dirty="0"/>
              <a:t>Group functions operate on sets of rows to give one result per group.</a:t>
            </a:r>
          </a:p>
        </p:txBody>
      </p:sp>
      <p:sp>
        <p:nvSpPr>
          <p:cNvPr id="12293" name="Rectangle 27"/>
          <p:cNvSpPr>
            <a:spLocks noChangeArrowheads="1"/>
          </p:cNvSpPr>
          <p:nvPr/>
        </p:nvSpPr>
        <p:spPr bwMode="auto">
          <a:xfrm>
            <a:off x="7478714" y="3990975"/>
            <a:ext cx="1825625" cy="1155700"/>
          </a:xfrm>
          <a:prstGeom prst="rect">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294" name="Rectangle 28"/>
          <p:cNvSpPr>
            <a:spLocks noChangeArrowheads="1"/>
          </p:cNvSpPr>
          <p:nvPr/>
        </p:nvSpPr>
        <p:spPr bwMode="auto">
          <a:xfrm>
            <a:off x="939802" y="3592116"/>
            <a:ext cx="1412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ourier New" panose="02070309020205020404" pitchFamily="49" charset="0"/>
              </a:rPr>
              <a:t>EMPLOYEES</a:t>
            </a:r>
          </a:p>
        </p:txBody>
      </p:sp>
      <p:sp>
        <p:nvSpPr>
          <p:cNvPr id="12295" name="Freeform 29"/>
          <p:cNvSpPr>
            <a:spLocks/>
          </p:cNvSpPr>
          <p:nvPr/>
        </p:nvSpPr>
        <p:spPr bwMode="auto">
          <a:xfrm>
            <a:off x="5308601" y="2455863"/>
            <a:ext cx="2157413" cy="4037012"/>
          </a:xfrm>
          <a:custGeom>
            <a:avLst/>
            <a:gdLst>
              <a:gd name="T0" fmla="*/ 0 w 1359"/>
              <a:gd name="T1" fmla="*/ 2147483647 h 2543"/>
              <a:gd name="T2" fmla="*/ 0 w 1359"/>
              <a:gd name="T3" fmla="*/ 0 h 2543"/>
              <a:gd name="T4" fmla="*/ 2147483647 w 1359"/>
              <a:gd name="T5" fmla="*/ 2147483647 h 2543"/>
              <a:gd name="T6" fmla="*/ 2147483647 w 1359"/>
              <a:gd name="T7" fmla="*/ 2147483647 h 2543"/>
              <a:gd name="T8" fmla="*/ 0 w 1359"/>
              <a:gd name="T9" fmla="*/ 2147483647 h 2543"/>
              <a:gd name="T10" fmla="*/ 0 60000 65536"/>
              <a:gd name="T11" fmla="*/ 0 60000 65536"/>
              <a:gd name="T12" fmla="*/ 0 60000 65536"/>
              <a:gd name="T13" fmla="*/ 0 60000 65536"/>
              <a:gd name="T14" fmla="*/ 0 60000 65536"/>
              <a:gd name="T15" fmla="*/ 0 w 1359"/>
              <a:gd name="T16" fmla="*/ 0 h 2543"/>
              <a:gd name="T17" fmla="*/ 1359 w 1359"/>
              <a:gd name="T18" fmla="*/ 2543 h 2543"/>
            </a:gdLst>
            <a:ahLst/>
            <a:cxnLst>
              <a:cxn ang="T10">
                <a:pos x="T0" y="T1"/>
              </a:cxn>
              <a:cxn ang="T11">
                <a:pos x="T2" y="T3"/>
              </a:cxn>
              <a:cxn ang="T12">
                <a:pos x="T4" y="T5"/>
              </a:cxn>
              <a:cxn ang="T13">
                <a:pos x="T6" y="T7"/>
              </a:cxn>
              <a:cxn ang="T14">
                <a:pos x="T8" y="T9"/>
              </a:cxn>
            </a:cxnLst>
            <a:rect l="T15" t="T16" r="T17" b="T18"/>
            <a:pathLst>
              <a:path w="1359" h="2543">
                <a:moveTo>
                  <a:pt x="0" y="2542"/>
                </a:moveTo>
                <a:lnTo>
                  <a:pt x="0" y="0"/>
                </a:lnTo>
                <a:lnTo>
                  <a:pt x="1358" y="962"/>
                </a:lnTo>
                <a:lnTo>
                  <a:pt x="1358" y="1702"/>
                </a:lnTo>
                <a:lnTo>
                  <a:pt x="0" y="2542"/>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296" name="Rectangle 30"/>
          <p:cNvSpPr>
            <a:spLocks noChangeArrowheads="1"/>
          </p:cNvSpPr>
          <p:nvPr/>
        </p:nvSpPr>
        <p:spPr bwMode="auto">
          <a:xfrm>
            <a:off x="5383214" y="3984626"/>
            <a:ext cx="18827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The maximum  </a:t>
            </a:r>
          </a:p>
          <a:p>
            <a:pPr eaLnBrk="1" hangingPunct="1"/>
            <a:r>
              <a:rPr lang="en-US" b="1"/>
              <a:t> salary in </a:t>
            </a:r>
          </a:p>
          <a:p>
            <a:pPr eaLnBrk="1" hangingPunct="1"/>
            <a:r>
              <a:rPr lang="en-US" b="1"/>
              <a:t>the </a:t>
            </a:r>
            <a:r>
              <a:rPr lang="en-US" b="1">
                <a:latin typeface="Courier New" panose="02070309020205020404" pitchFamily="49" charset="0"/>
              </a:rPr>
              <a:t>EMPLOYEES</a:t>
            </a:r>
            <a:r>
              <a:rPr lang="en-US" b="1"/>
              <a:t> </a:t>
            </a:r>
          </a:p>
          <a:p>
            <a:pPr eaLnBrk="1" hangingPunct="1"/>
            <a:r>
              <a:rPr lang="en-US" b="1"/>
              <a:t>table.</a:t>
            </a:r>
          </a:p>
        </p:txBody>
      </p:sp>
      <p:sp>
        <p:nvSpPr>
          <p:cNvPr id="12297" name="Rectangle 31"/>
          <p:cNvSpPr>
            <a:spLocks noChangeArrowheads="1"/>
          </p:cNvSpPr>
          <p:nvPr/>
        </p:nvSpPr>
        <p:spPr bwMode="ltGray">
          <a:xfrm>
            <a:off x="4367213" y="2713039"/>
            <a:ext cx="912812" cy="33861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12298"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339" y="6270625"/>
            <a:ext cx="2847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2299" name="Text Box 33"/>
          <p:cNvSpPr txBox="1">
            <a:spLocks noChangeArrowheads="1"/>
          </p:cNvSpPr>
          <p:nvPr/>
        </p:nvSpPr>
        <p:spPr bwMode="auto">
          <a:xfrm>
            <a:off x="2424113" y="5891214"/>
            <a:ext cx="366712"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pic>
        <p:nvPicPr>
          <p:cNvPr id="1230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9189" y="4329114"/>
            <a:ext cx="18002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2301" name="Rectangle 35"/>
          <p:cNvSpPr>
            <a:spLocks noChangeArrowheads="1"/>
          </p:cNvSpPr>
          <p:nvPr/>
        </p:nvSpPr>
        <p:spPr bwMode="ltGray">
          <a:xfrm>
            <a:off x="7604126" y="4591050"/>
            <a:ext cx="1598613" cy="204788"/>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79091500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05503" y="692834"/>
            <a:ext cx="8153400" cy="990600"/>
          </a:xfrm>
        </p:spPr>
        <p:txBody>
          <a:bodyPr/>
          <a:lstStyle/>
          <a:p>
            <a:r>
              <a:rPr lang="en-US" dirty="0"/>
              <a:t>Types of Group Functions</a:t>
            </a:r>
          </a:p>
        </p:txBody>
      </p:sp>
      <p:sp>
        <p:nvSpPr>
          <p:cNvPr id="11267" name="Rectangle 3"/>
          <p:cNvSpPr>
            <a:spLocks noGrp="1" noChangeArrowheads="1"/>
          </p:cNvSpPr>
          <p:nvPr>
            <p:ph idx="1"/>
          </p:nvPr>
        </p:nvSpPr>
        <p:spPr>
          <a:xfrm>
            <a:off x="1484313" y="2271714"/>
            <a:ext cx="7385050" cy="3019425"/>
          </a:xfrm>
        </p:spPr>
        <p:txBody>
          <a:bodyPr>
            <a:noAutofit/>
          </a:bodyPr>
          <a:lstStyle/>
          <a:p>
            <a:pPr>
              <a:defRPr/>
            </a:pPr>
            <a:r>
              <a:rPr lang="en-US" dirty="0">
                <a:latin typeface="Courier New" pitchFamily="49" charset="0"/>
              </a:rPr>
              <a:t>AVG </a:t>
            </a:r>
          </a:p>
          <a:p>
            <a:pPr>
              <a:defRPr/>
            </a:pPr>
            <a:r>
              <a:rPr lang="en-US" dirty="0">
                <a:latin typeface="Courier New" pitchFamily="49" charset="0"/>
              </a:rPr>
              <a:t>COUNT </a:t>
            </a:r>
          </a:p>
          <a:p>
            <a:pPr>
              <a:defRPr/>
            </a:pPr>
            <a:r>
              <a:rPr lang="en-US" dirty="0">
                <a:latin typeface="Courier New" pitchFamily="49" charset="0"/>
              </a:rPr>
              <a:t>MAX</a:t>
            </a:r>
          </a:p>
          <a:p>
            <a:pPr>
              <a:defRPr/>
            </a:pPr>
            <a:r>
              <a:rPr lang="en-US" dirty="0">
                <a:latin typeface="Courier New" pitchFamily="49" charset="0"/>
              </a:rPr>
              <a:t>MIN </a:t>
            </a:r>
          </a:p>
          <a:p>
            <a:pPr>
              <a:defRPr/>
            </a:pPr>
            <a:r>
              <a:rPr lang="en-US" dirty="0">
                <a:latin typeface="Courier New" pitchFamily="49" charset="0"/>
              </a:rPr>
              <a:t>STDDEV </a:t>
            </a:r>
          </a:p>
          <a:p>
            <a:pPr>
              <a:defRPr/>
            </a:pPr>
            <a:r>
              <a:rPr lang="en-US" dirty="0">
                <a:latin typeface="Courier New" pitchFamily="49" charset="0"/>
              </a:rPr>
              <a:t>SUM</a:t>
            </a:r>
          </a:p>
          <a:p>
            <a:pPr>
              <a:defRPr/>
            </a:pPr>
            <a:r>
              <a:rPr lang="en-US" dirty="0">
                <a:latin typeface="Courier New" pitchFamily="49" charset="0"/>
              </a:rPr>
              <a:t>VARIANCE</a:t>
            </a:r>
          </a:p>
        </p:txBody>
      </p:sp>
    </p:spTree>
    <p:extLst>
      <p:ext uri="{BB962C8B-B14F-4D97-AF65-F5344CB8AC3E}">
        <p14:creationId xmlns:p14="http://schemas.microsoft.com/office/powerpoint/2010/main" val="258266391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Rectangle 14"/>
          <p:cNvSpPr>
            <a:spLocks noChangeArrowheads="1"/>
          </p:cNvSpPr>
          <p:nvPr/>
        </p:nvSpPr>
        <p:spPr bwMode="blackWhite">
          <a:xfrm>
            <a:off x="2460625" y="2366964"/>
            <a:ext cx="7169150" cy="25098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14339" name="Rectangle 15"/>
          <p:cNvSpPr>
            <a:spLocks noChangeArrowheads="1"/>
          </p:cNvSpPr>
          <p:nvPr/>
        </p:nvSpPr>
        <p:spPr bwMode="blackWhite">
          <a:xfrm>
            <a:off x="2435225" y="2466976"/>
            <a:ext cx="719455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000" b="1" dirty="0">
                <a:solidFill>
                  <a:srgbClr val="000000"/>
                </a:solidFill>
                <a:latin typeface="Courier New" panose="02070309020205020404" pitchFamily="49" charset="0"/>
              </a:rPr>
              <a:t>SELECT	[</a:t>
            </a:r>
            <a:r>
              <a:rPr lang="en-US" sz="2000" b="1" i="1" dirty="0">
                <a:solidFill>
                  <a:srgbClr val="000000"/>
                </a:solidFill>
                <a:latin typeface="Courier New" panose="02070309020205020404" pitchFamily="49" charset="0"/>
              </a:rPr>
              <a:t>column</a:t>
            </a:r>
            <a:r>
              <a:rPr lang="en-US" sz="2000" b="1" dirty="0">
                <a:solidFill>
                  <a:srgbClr val="000000"/>
                </a:solidFill>
                <a:latin typeface="Courier New" panose="02070309020205020404" pitchFamily="49" charset="0"/>
              </a:rPr>
              <a:t>,] </a:t>
            </a:r>
            <a:r>
              <a:rPr lang="en-US" sz="2000" b="1" i="1" dirty="0" err="1">
                <a:solidFill>
                  <a:srgbClr val="000000"/>
                </a:solidFill>
                <a:latin typeface="Courier New" panose="02070309020205020404" pitchFamily="49" charset="0"/>
              </a:rPr>
              <a:t>group_function</a:t>
            </a:r>
            <a:r>
              <a:rPr lang="en-US" sz="2000" b="1" i="1" dirty="0">
                <a:solidFill>
                  <a:srgbClr val="000000"/>
                </a:solidFill>
                <a:latin typeface="Courier New" panose="02070309020205020404" pitchFamily="49" charset="0"/>
              </a:rPr>
              <a:t>(column), ...</a:t>
            </a:r>
            <a:endParaRPr lang="en-US" sz="2000" b="1" dirty="0">
              <a:solidFill>
                <a:srgbClr val="000000"/>
              </a:solidFill>
              <a:latin typeface="Courier New" panose="02070309020205020404" pitchFamily="49" charset="0"/>
            </a:endParaRPr>
          </a:p>
          <a:p>
            <a:pPr eaLnBrk="1" hangingPunct="1"/>
            <a:r>
              <a:rPr lang="en-US" sz="2000" b="1" dirty="0">
                <a:solidFill>
                  <a:srgbClr val="000000"/>
                </a:solidFill>
                <a:latin typeface="Courier New" panose="02070309020205020404" pitchFamily="49" charset="0"/>
              </a:rPr>
              <a:t>FROM		</a:t>
            </a:r>
            <a:r>
              <a:rPr lang="en-US" sz="2000" b="1" i="1" dirty="0">
                <a:solidFill>
                  <a:srgbClr val="000000"/>
                </a:solidFill>
                <a:latin typeface="Courier New" panose="02070309020205020404" pitchFamily="49" charset="0"/>
              </a:rPr>
              <a:t>table</a:t>
            </a:r>
            <a:endParaRPr lang="en-US" sz="2000" b="1" dirty="0">
              <a:solidFill>
                <a:srgbClr val="000000"/>
              </a:solidFill>
              <a:latin typeface="Courier New" panose="02070309020205020404" pitchFamily="49" charset="0"/>
            </a:endParaRPr>
          </a:p>
          <a:p>
            <a:pPr eaLnBrk="1" hangingPunct="1"/>
            <a:r>
              <a:rPr lang="en-US" sz="2000" b="1" dirty="0">
                <a:solidFill>
                  <a:srgbClr val="000000"/>
                </a:solidFill>
                <a:latin typeface="Courier New" panose="02070309020205020404" pitchFamily="49" charset="0"/>
              </a:rPr>
              <a:t>[WHERE	</a:t>
            </a:r>
            <a:r>
              <a:rPr lang="en-US" sz="2000" b="1" i="1" dirty="0">
                <a:solidFill>
                  <a:srgbClr val="000000"/>
                </a:solidFill>
                <a:latin typeface="Courier New" panose="02070309020205020404" pitchFamily="49" charset="0"/>
              </a:rPr>
              <a:t>condition</a:t>
            </a:r>
            <a:r>
              <a:rPr lang="en-US" sz="2000" b="1" dirty="0">
                <a:solidFill>
                  <a:srgbClr val="000000"/>
                </a:solidFill>
                <a:latin typeface="Courier New" panose="02070309020205020404" pitchFamily="49" charset="0"/>
              </a:rPr>
              <a:t>]</a:t>
            </a:r>
          </a:p>
          <a:p>
            <a:pPr eaLnBrk="1" hangingPunct="1"/>
            <a:r>
              <a:rPr lang="en-US" sz="2000" b="1" dirty="0">
                <a:solidFill>
                  <a:srgbClr val="000000"/>
                </a:solidFill>
                <a:latin typeface="Courier New" panose="02070309020205020404" pitchFamily="49" charset="0"/>
              </a:rPr>
              <a:t>[GROUP BY	</a:t>
            </a:r>
            <a:r>
              <a:rPr lang="en-US" sz="2000" b="1" i="1" dirty="0">
                <a:solidFill>
                  <a:srgbClr val="000000"/>
                </a:solidFill>
                <a:latin typeface="Courier New" panose="02070309020205020404" pitchFamily="49" charset="0"/>
              </a:rPr>
              <a:t>column</a:t>
            </a:r>
            <a:r>
              <a:rPr lang="en-US" sz="2000" b="1" dirty="0">
                <a:solidFill>
                  <a:srgbClr val="000000"/>
                </a:solidFill>
                <a:latin typeface="Courier New" panose="02070309020205020404" pitchFamily="49" charset="0"/>
              </a:rPr>
              <a:t>]</a:t>
            </a:r>
          </a:p>
          <a:p>
            <a:pPr eaLnBrk="1" hangingPunct="1"/>
            <a:r>
              <a:rPr lang="en-US" sz="2000" b="1" dirty="0">
                <a:solidFill>
                  <a:srgbClr val="000000"/>
                </a:solidFill>
                <a:latin typeface="Courier New" panose="02070309020205020404" pitchFamily="49" charset="0"/>
              </a:rPr>
              <a:t>[ORDER BY	</a:t>
            </a:r>
            <a:r>
              <a:rPr lang="en-US" sz="2000" b="1" i="1" dirty="0">
                <a:solidFill>
                  <a:srgbClr val="000000"/>
                </a:solidFill>
                <a:latin typeface="Courier New" panose="02070309020205020404" pitchFamily="49" charset="0"/>
              </a:rPr>
              <a:t>column</a:t>
            </a:r>
            <a:r>
              <a:rPr lang="en-US" sz="2000" b="1" dirty="0">
                <a:solidFill>
                  <a:srgbClr val="000000"/>
                </a:solidFill>
                <a:latin typeface="Courier New" panose="02070309020205020404" pitchFamily="49" charset="0"/>
              </a:rPr>
              <a:t>];</a:t>
            </a:r>
          </a:p>
        </p:txBody>
      </p:sp>
      <p:sp>
        <p:nvSpPr>
          <p:cNvPr id="14340" name="Rectangle 16"/>
          <p:cNvSpPr>
            <a:spLocks noGrp="1" noChangeArrowheads="1"/>
          </p:cNvSpPr>
          <p:nvPr>
            <p:ph type="title"/>
          </p:nvPr>
        </p:nvSpPr>
        <p:spPr>
          <a:xfrm>
            <a:off x="1333211" y="694462"/>
            <a:ext cx="8153400" cy="990600"/>
          </a:xfrm>
        </p:spPr>
        <p:txBody>
          <a:bodyPr/>
          <a:lstStyle/>
          <a:p>
            <a:r>
              <a:rPr lang="en-US" dirty="0"/>
              <a:t>Group Functions Syntax</a:t>
            </a:r>
          </a:p>
        </p:txBody>
      </p:sp>
      <p:sp>
        <p:nvSpPr>
          <p:cNvPr id="14341" name="Rectangle 17"/>
          <p:cNvSpPr>
            <a:spLocks noChangeArrowheads="1"/>
          </p:cNvSpPr>
          <p:nvPr/>
        </p:nvSpPr>
        <p:spPr bwMode="ltGray">
          <a:xfrm>
            <a:off x="5860473" y="2840180"/>
            <a:ext cx="3449782" cy="304801"/>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54252895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8" name="Rectangle 28"/>
          <p:cNvSpPr>
            <a:spLocks noChangeArrowheads="1"/>
          </p:cNvSpPr>
          <p:nvPr/>
        </p:nvSpPr>
        <p:spPr bwMode="blackWhite">
          <a:xfrm>
            <a:off x="1754551" y="2773872"/>
            <a:ext cx="9123175" cy="1894174"/>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15363" name="Rectangle 29"/>
          <p:cNvSpPr>
            <a:spLocks noChangeArrowheads="1"/>
          </p:cNvSpPr>
          <p:nvPr/>
        </p:nvSpPr>
        <p:spPr bwMode="blackWhite">
          <a:xfrm>
            <a:off x="2135477" y="3015745"/>
            <a:ext cx="626903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AVG(salary), MAX(salary),</a:t>
            </a:r>
          </a:p>
          <a:p>
            <a:pPr eaLnBrk="1" hangingPunct="1"/>
            <a:r>
              <a:rPr lang="en-US" sz="2400" b="1" dirty="0">
                <a:solidFill>
                  <a:srgbClr val="000000"/>
                </a:solidFill>
                <a:latin typeface="Courier New" panose="02070309020205020404" pitchFamily="49" charset="0"/>
              </a:rPr>
              <a:t>       MIN(salary), SUM(salary)</a:t>
            </a:r>
          </a:p>
          <a:p>
            <a:pPr eaLnBrk="1" hangingPunct="1"/>
            <a:r>
              <a:rPr lang="en-US" sz="2400" b="1" dirty="0">
                <a:solidFill>
                  <a:srgbClr val="000000"/>
                </a:solidFill>
                <a:latin typeface="Courier New" panose="02070309020205020404" pitchFamily="49" charset="0"/>
              </a:rPr>
              <a:t>FROM   employees</a:t>
            </a:r>
          </a:p>
          <a:p>
            <a:pPr eaLnBrk="1" hangingPunct="1"/>
            <a:r>
              <a:rPr lang="en-US" sz="2400" b="1" dirty="0">
                <a:solidFill>
                  <a:srgbClr val="000000"/>
                </a:solidFill>
                <a:latin typeface="Courier New" panose="02070309020205020404" pitchFamily="49" charset="0"/>
              </a:rPr>
              <a:t>WHERE  </a:t>
            </a:r>
            <a:r>
              <a:rPr lang="en-US" sz="2400" b="1" dirty="0" err="1">
                <a:solidFill>
                  <a:srgbClr val="000000"/>
                </a:solidFill>
                <a:latin typeface="Courier New" panose="02070309020205020404" pitchFamily="49" charset="0"/>
              </a:rPr>
              <a:t>job_id</a:t>
            </a:r>
            <a:r>
              <a:rPr lang="en-US" sz="2400" b="1" dirty="0">
                <a:solidFill>
                  <a:srgbClr val="000000"/>
                </a:solidFill>
                <a:latin typeface="Courier New" panose="02070309020205020404" pitchFamily="49" charset="0"/>
              </a:rPr>
              <a:t> LIKE '%REP%';</a:t>
            </a:r>
          </a:p>
        </p:txBody>
      </p:sp>
      <p:sp>
        <p:nvSpPr>
          <p:cNvPr id="15364" name="Rectangle 30"/>
          <p:cNvSpPr>
            <a:spLocks noGrp="1" noChangeArrowheads="1"/>
          </p:cNvSpPr>
          <p:nvPr>
            <p:ph type="title"/>
          </p:nvPr>
        </p:nvSpPr>
        <p:spPr>
          <a:xfrm>
            <a:off x="1404938" y="740063"/>
            <a:ext cx="8153400" cy="990600"/>
          </a:xfrm>
        </p:spPr>
        <p:txBody>
          <a:bodyPr/>
          <a:lstStyle/>
          <a:p>
            <a:r>
              <a:rPr lang="en-US" dirty="0"/>
              <a:t>Using the </a:t>
            </a:r>
            <a:r>
              <a:rPr lang="en-US" dirty="0">
                <a:latin typeface="Courier New" panose="02070309020205020404" pitchFamily="49" charset="0"/>
              </a:rPr>
              <a:t>AVG</a:t>
            </a:r>
            <a:r>
              <a:rPr lang="en-US" dirty="0"/>
              <a:t> and </a:t>
            </a:r>
            <a:r>
              <a:rPr lang="en-US" dirty="0">
                <a:latin typeface="Courier New" panose="02070309020205020404" pitchFamily="49" charset="0"/>
              </a:rPr>
              <a:t>SUM</a:t>
            </a:r>
            <a:r>
              <a:rPr lang="en-US" dirty="0"/>
              <a:t> Functions</a:t>
            </a:r>
          </a:p>
        </p:txBody>
      </p:sp>
      <p:sp>
        <p:nvSpPr>
          <p:cNvPr id="15391" name="Rectangle 31"/>
          <p:cNvSpPr>
            <a:spLocks noGrp="1" noChangeArrowheads="1"/>
          </p:cNvSpPr>
          <p:nvPr>
            <p:ph idx="1"/>
          </p:nvPr>
        </p:nvSpPr>
        <p:spPr>
          <a:xfrm>
            <a:off x="1789113" y="2166939"/>
            <a:ext cx="7385050" cy="409575"/>
          </a:xfrm>
        </p:spPr>
        <p:txBody>
          <a:bodyPr>
            <a:noAutofit/>
          </a:bodyPr>
          <a:lstStyle/>
          <a:p>
            <a:pPr>
              <a:buFont typeface="Arial" charset="0"/>
              <a:buNone/>
              <a:defRPr/>
            </a:pPr>
            <a:r>
              <a:rPr lang="en-US" dirty="0"/>
              <a:t>You can use </a:t>
            </a:r>
            <a:r>
              <a:rPr lang="en-US" dirty="0">
                <a:latin typeface="Courier New" pitchFamily="49" charset="0"/>
              </a:rPr>
              <a:t>AVG</a:t>
            </a:r>
            <a:r>
              <a:rPr lang="en-US" dirty="0"/>
              <a:t> and </a:t>
            </a:r>
            <a:r>
              <a:rPr lang="en-US" dirty="0">
                <a:latin typeface="Courier New" pitchFamily="49" charset="0"/>
              </a:rPr>
              <a:t>SUM</a:t>
            </a:r>
            <a:r>
              <a:rPr lang="en-US" dirty="0"/>
              <a:t> for numeric data.</a:t>
            </a:r>
          </a:p>
        </p:txBody>
      </p:sp>
      <p:sp>
        <p:nvSpPr>
          <p:cNvPr id="15366" name="Rectangle 32"/>
          <p:cNvSpPr>
            <a:spLocks noChangeArrowheads="1"/>
          </p:cNvSpPr>
          <p:nvPr/>
        </p:nvSpPr>
        <p:spPr bwMode="ltGray">
          <a:xfrm>
            <a:off x="3424239" y="2903828"/>
            <a:ext cx="4749943" cy="76762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1536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4980420"/>
            <a:ext cx="9123176" cy="67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5368" name="Rectangle 34"/>
          <p:cNvSpPr>
            <a:spLocks noChangeArrowheads="1"/>
          </p:cNvSpPr>
          <p:nvPr/>
        </p:nvSpPr>
        <p:spPr bwMode="ltGray">
          <a:xfrm>
            <a:off x="1925358" y="5316536"/>
            <a:ext cx="8986931" cy="33611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7590657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0" name="Rectangle 22"/>
          <p:cNvSpPr>
            <a:spLocks noChangeArrowheads="1"/>
          </p:cNvSpPr>
          <p:nvPr/>
        </p:nvSpPr>
        <p:spPr bwMode="blackWhite">
          <a:xfrm>
            <a:off x="2364220" y="2500457"/>
            <a:ext cx="7818437" cy="142442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en-US" b="1">
              <a:solidFill>
                <a:srgbClr val="000000"/>
              </a:solidFill>
              <a:latin typeface="Courier New" pitchFamily="49" charset="0"/>
            </a:endParaRPr>
          </a:p>
          <a:p>
            <a:pPr>
              <a:tabLst>
                <a:tab pos="682625" algn="l"/>
                <a:tab pos="1833563" algn="l"/>
              </a:tabLst>
              <a:defRPr/>
            </a:pPr>
            <a:endParaRPr lang="en-US" b="1">
              <a:solidFill>
                <a:srgbClr val="000000"/>
              </a:solidFill>
              <a:latin typeface="Courier New" pitchFamily="49" charset="0"/>
            </a:endParaRPr>
          </a:p>
        </p:txBody>
      </p:sp>
      <p:sp>
        <p:nvSpPr>
          <p:cNvPr id="16387" name="Rectangle 23"/>
          <p:cNvSpPr>
            <a:spLocks noGrp="1" noChangeArrowheads="1"/>
          </p:cNvSpPr>
          <p:nvPr>
            <p:ph type="title"/>
          </p:nvPr>
        </p:nvSpPr>
        <p:spPr>
          <a:xfrm>
            <a:off x="1309255" y="640343"/>
            <a:ext cx="8153400" cy="990600"/>
          </a:xfrm>
        </p:spPr>
        <p:txBody>
          <a:bodyPr/>
          <a:lstStyle/>
          <a:p>
            <a:r>
              <a:rPr lang="en-US" dirty="0"/>
              <a:t>Using the </a:t>
            </a:r>
            <a:r>
              <a:rPr lang="en-US" dirty="0">
                <a:latin typeface="Courier New" panose="02070309020205020404" pitchFamily="49" charset="0"/>
              </a:rPr>
              <a:t>MIN</a:t>
            </a:r>
            <a:r>
              <a:rPr lang="en-US" dirty="0"/>
              <a:t> and </a:t>
            </a:r>
            <a:r>
              <a:rPr lang="en-US" dirty="0">
                <a:latin typeface="Courier New" panose="02070309020205020404" pitchFamily="49" charset="0"/>
              </a:rPr>
              <a:t>MAX</a:t>
            </a:r>
            <a:r>
              <a:rPr lang="en-US" dirty="0"/>
              <a:t> Functions</a:t>
            </a:r>
          </a:p>
        </p:txBody>
      </p:sp>
      <p:sp>
        <p:nvSpPr>
          <p:cNvPr id="17432" name="Rectangle 24"/>
          <p:cNvSpPr>
            <a:spLocks noGrp="1" noChangeArrowheads="1"/>
          </p:cNvSpPr>
          <p:nvPr>
            <p:ph idx="1"/>
          </p:nvPr>
        </p:nvSpPr>
        <p:spPr>
          <a:xfrm>
            <a:off x="2398713" y="1814514"/>
            <a:ext cx="7385050" cy="409575"/>
          </a:xfrm>
        </p:spPr>
        <p:txBody>
          <a:bodyPr>
            <a:noAutofit/>
          </a:bodyPr>
          <a:lstStyle/>
          <a:p>
            <a:pPr>
              <a:buFont typeface="Arial" charset="0"/>
              <a:buNone/>
              <a:defRPr/>
            </a:pPr>
            <a:r>
              <a:rPr lang="en-US" sz="2400" dirty="0"/>
              <a:t>You can use </a:t>
            </a:r>
            <a:r>
              <a:rPr lang="en-US" sz="2400" dirty="0">
                <a:latin typeface="Courier New" pitchFamily="49" charset="0"/>
              </a:rPr>
              <a:t>MIN</a:t>
            </a:r>
            <a:r>
              <a:rPr lang="en-US" sz="2400" dirty="0"/>
              <a:t> and </a:t>
            </a:r>
            <a:r>
              <a:rPr lang="en-US" sz="2400" dirty="0">
                <a:latin typeface="Courier New" pitchFamily="49" charset="0"/>
              </a:rPr>
              <a:t>MAX</a:t>
            </a:r>
            <a:r>
              <a:rPr lang="en-US" sz="2400" dirty="0"/>
              <a:t> for any data type.</a:t>
            </a:r>
          </a:p>
        </p:txBody>
      </p:sp>
      <p:sp>
        <p:nvSpPr>
          <p:cNvPr id="16389" name="Rectangle 25"/>
          <p:cNvSpPr>
            <a:spLocks noChangeArrowheads="1"/>
          </p:cNvSpPr>
          <p:nvPr/>
        </p:nvSpPr>
        <p:spPr bwMode="blackWhite">
          <a:xfrm>
            <a:off x="2649538" y="2817957"/>
            <a:ext cx="579913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a:solidFill>
                  <a:schemeClr val="tx1"/>
                </a:solidFill>
                <a:latin typeface="Arial" panose="020B0604020202020204" pitchFamily="34" charset="0"/>
              </a:defRPr>
            </a:lvl1pPr>
            <a:lvl2pPr marL="742950" indent="-285750" eaLnBrk="0" hangingPunct="0">
              <a:tabLst>
                <a:tab pos="682625" algn="l"/>
                <a:tab pos="1833563" algn="l"/>
              </a:tabLst>
              <a:defRPr>
                <a:solidFill>
                  <a:schemeClr val="tx1"/>
                </a:solidFill>
                <a:latin typeface="Arial" panose="020B0604020202020204" pitchFamily="34" charset="0"/>
              </a:defRPr>
            </a:lvl2pPr>
            <a:lvl3pPr marL="1143000" indent="-228600" eaLnBrk="0" hangingPunct="0">
              <a:tabLst>
                <a:tab pos="682625" algn="l"/>
                <a:tab pos="1833563" algn="l"/>
              </a:tabLst>
              <a:defRPr>
                <a:solidFill>
                  <a:schemeClr val="tx1"/>
                </a:solidFill>
                <a:latin typeface="Arial" panose="020B0604020202020204" pitchFamily="34" charset="0"/>
              </a:defRPr>
            </a:lvl3pPr>
            <a:lvl4pPr marL="1600200" indent="-228600" eaLnBrk="0" hangingPunct="0">
              <a:tabLst>
                <a:tab pos="682625" algn="l"/>
                <a:tab pos="1833563" algn="l"/>
              </a:tabLst>
              <a:defRPr>
                <a:solidFill>
                  <a:schemeClr val="tx1"/>
                </a:solidFill>
                <a:latin typeface="Arial" panose="020B0604020202020204" pitchFamily="34" charset="0"/>
              </a:defRPr>
            </a:lvl4pPr>
            <a:lvl5pPr marL="2057400" indent="-228600" eaLnBrk="0" hangingPunct="0">
              <a:tabLst>
                <a:tab pos="682625" algn="l"/>
                <a:tab pos="183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2625" algn="l"/>
                <a:tab pos="1833563" algn="l"/>
              </a:tabLst>
              <a:defRPr>
                <a:solidFill>
                  <a:schemeClr val="tx1"/>
                </a:solidFill>
                <a:latin typeface="Arial" panose="020B0604020202020204" pitchFamily="34" charset="0"/>
              </a:defRPr>
            </a:lvl9pPr>
          </a:lstStyle>
          <a:p>
            <a:pPr eaLnBrk="1" hangingPunct="1"/>
            <a:r>
              <a:rPr lang="en-US" sz="2400" b="1" dirty="0">
                <a:solidFill>
                  <a:srgbClr val="000000"/>
                </a:solidFill>
                <a:latin typeface="Courier New" panose="02070309020205020404" pitchFamily="49" charset="0"/>
              </a:rPr>
              <a:t>SELECT MIN(</a:t>
            </a:r>
            <a:r>
              <a:rPr lang="en-US" sz="2400" b="1" dirty="0" err="1">
                <a:solidFill>
                  <a:srgbClr val="000000"/>
                </a:solidFill>
                <a:latin typeface="Courier New" panose="02070309020205020404" pitchFamily="49" charset="0"/>
              </a:rPr>
              <a:t>hire_date</a:t>
            </a:r>
            <a:r>
              <a:rPr lang="en-US" sz="2400" b="1" dirty="0">
                <a:solidFill>
                  <a:srgbClr val="000000"/>
                </a:solidFill>
                <a:latin typeface="Courier New" panose="02070309020205020404" pitchFamily="49" charset="0"/>
              </a:rPr>
              <a:t>), MAX(</a:t>
            </a:r>
            <a:r>
              <a:rPr lang="en-US" sz="2400" b="1" dirty="0" err="1">
                <a:solidFill>
                  <a:srgbClr val="000000"/>
                </a:solidFill>
                <a:latin typeface="Courier New" panose="02070309020205020404" pitchFamily="49" charset="0"/>
              </a:rPr>
              <a:t>hire_date</a:t>
            </a:r>
            <a:r>
              <a:rPr lang="en-US" sz="2400" b="1" dirty="0">
                <a:solidFill>
                  <a:srgbClr val="000000"/>
                </a:solidFill>
                <a:latin typeface="Courier New" panose="02070309020205020404" pitchFamily="49" charset="0"/>
              </a:rPr>
              <a:t>)</a:t>
            </a:r>
          </a:p>
          <a:p>
            <a:pPr eaLnBrk="1" hangingPunct="1"/>
            <a:r>
              <a:rPr lang="en-US" sz="2400" b="1" dirty="0">
                <a:solidFill>
                  <a:srgbClr val="000000"/>
                </a:solidFill>
                <a:latin typeface="Courier New" panose="02070309020205020404" pitchFamily="49" charset="0"/>
              </a:rPr>
              <a:t>FROM	  employees;</a:t>
            </a:r>
          </a:p>
        </p:txBody>
      </p:sp>
      <p:pic>
        <p:nvPicPr>
          <p:cNvPr id="1639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175" y="4108450"/>
            <a:ext cx="9178326" cy="67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391" name="Rectangle 27"/>
          <p:cNvSpPr>
            <a:spLocks noChangeArrowheads="1"/>
          </p:cNvSpPr>
          <p:nvPr/>
        </p:nvSpPr>
        <p:spPr bwMode="ltGray">
          <a:xfrm>
            <a:off x="3996531" y="2790247"/>
            <a:ext cx="5466124" cy="36858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2" name="Rectangle 28"/>
          <p:cNvSpPr>
            <a:spLocks noChangeArrowheads="1"/>
          </p:cNvSpPr>
          <p:nvPr/>
        </p:nvSpPr>
        <p:spPr bwMode="ltGray">
          <a:xfrm>
            <a:off x="1828510" y="4154489"/>
            <a:ext cx="8784071" cy="278966"/>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 name="Rectangle 22"/>
          <p:cNvSpPr>
            <a:spLocks noChangeArrowheads="1"/>
          </p:cNvSpPr>
          <p:nvPr/>
        </p:nvSpPr>
        <p:spPr bwMode="blackWhite">
          <a:xfrm>
            <a:off x="2398713" y="5243079"/>
            <a:ext cx="7749453" cy="1323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lang="en-US" sz="2400" b="1" dirty="0">
                <a:solidFill>
                  <a:srgbClr val="000000"/>
                </a:solidFill>
                <a:latin typeface="Courier New" pitchFamily="49" charset="0"/>
              </a:rPr>
              <a:t>SELECT MIN(</a:t>
            </a:r>
            <a:r>
              <a:rPr lang="en-US" sz="2400" b="1" dirty="0" err="1">
                <a:solidFill>
                  <a:srgbClr val="000000"/>
                </a:solidFill>
                <a:latin typeface="Courier New" pitchFamily="49" charset="0"/>
              </a:rPr>
              <a:t>last_name</a:t>
            </a:r>
            <a:r>
              <a:rPr lang="en-US" sz="2400" b="1" dirty="0">
                <a:solidFill>
                  <a:srgbClr val="000000"/>
                </a:solidFill>
                <a:latin typeface="Courier New" pitchFamily="49" charset="0"/>
              </a:rPr>
              <a:t>), MAX(</a:t>
            </a:r>
            <a:r>
              <a:rPr lang="en-US" sz="2400" b="1" dirty="0" err="1">
                <a:solidFill>
                  <a:srgbClr val="000000"/>
                </a:solidFill>
                <a:latin typeface="Courier New" pitchFamily="49" charset="0"/>
              </a:rPr>
              <a:t>last_name</a:t>
            </a:r>
            <a:r>
              <a:rPr lang="en-US" sz="2400" b="1" dirty="0">
                <a:solidFill>
                  <a:srgbClr val="000000"/>
                </a:solidFill>
                <a:latin typeface="Courier New" pitchFamily="49" charset="0"/>
              </a:rPr>
              <a:t>)</a:t>
            </a:r>
          </a:p>
          <a:p>
            <a:pPr>
              <a:tabLst>
                <a:tab pos="682625" algn="l"/>
                <a:tab pos="1833563" algn="l"/>
              </a:tabLst>
              <a:defRPr/>
            </a:pPr>
            <a:r>
              <a:rPr lang="en-US" sz="2400" b="1" dirty="0">
                <a:solidFill>
                  <a:srgbClr val="000000"/>
                </a:solidFill>
                <a:latin typeface="Courier New" pitchFamily="49" charset="0"/>
              </a:rPr>
              <a:t>FROM   employees;</a:t>
            </a:r>
          </a:p>
        </p:txBody>
      </p:sp>
    </p:spTree>
    <p:extLst>
      <p:ext uri="{BB962C8B-B14F-4D97-AF65-F5344CB8AC3E}">
        <p14:creationId xmlns:p14="http://schemas.microsoft.com/office/powerpoint/2010/main" val="2316324985"/>
      </p:ext>
    </p:extLst>
  </p:cSld>
  <p:clrMapOvr>
    <a:masterClrMapping/>
  </p:clrMapOvr>
  <p:transition spd="slow">
    <p:cut/>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216</TotalTime>
  <Words>2538</Words>
  <Application>Microsoft Office PowerPoint</Application>
  <PresentationFormat>Custom</PresentationFormat>
  <Paragraphs>370</Paragraphs>
  <Slides>27</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Dividend</vt:lpstr>
      <vt:lpstr>Document</vt:lpstr>
      <vt:lpstr>PowerPoint Presentation</vt:lpstr>
      <vt:lpstr>SQl – group functions</vt:lpstr>
      <vt:lpstr>Previous Lecture</vt:lpstr>
      <vt:lpstr>PowerPoint Presentation</vt:lpstr>
      <vt:lpstr>What Are Group Functions?</vt:lpstr>
      <vt:lpstr>Types of Group Functions</vt:lpstr>
      <vt:lpstr>Group Functions Syntax</vt:lpstr>
      <vt:lpstr>Using the AVG and SUM Functions</vt:lpstr>
      <vt:lpstr>Using the MIN and MAX Functions</vt:lpstr>
      <vt:lpstr>Using the COUNT Function</vt:lpstr>
      <vt:lpstr>Using the COUNT Function</vt:lpstr>
      <vt:lpstr>Using the DISTINCT Keyword</vt:lpstr>
      <vt:lpstr>Group Functions and Null Values</vt:lpstr>
      <vt:lpstr>Creating Groups of Data </vt:lpstr>
      <vt:lpstr>Creating Groups of Data:  The GROUP BY Clause Syntax</vt:lpstr>
      <vt:lpstr>Using the GROUP BY Clause </vt:lpstr>
      <vt:lpstr>Using the GROUP BY Clause </vt:lpstr>
      <vt:lpstr>Grouping by More Than One Column</vt:lpstr>
      <vt:lpstr>Using the GROUP BY Clause on Multiple Columns</vt:lpstr>
      <vt:lpstr>Illegal Queries Using Group Functions</vt:lpstr>
      <vt:lpstr>Illegal Queries Using Group Functions</vt:lpstr>
      <vt:lpstr>Excluding Group Results</vt:lpstr>
      <vt:lpstr>Excluding Group Results: The HAVING Clause</vt:lpstr>
      <vt:lpstr>Using the HAVING Clause</vt:lpstr>
      <vt:lpstr>Using the HAVING Clause</vt:lpstr>
      <vt:lpstr>Nesting Group Functions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Saqib Ejaz Awan</dc:creator>
  <cp:lastModifiedBy>Ayesha</cp:lastModifiedBy>
  <cp:revision>73</cp:revision>
  <dcterms:created xsi:type="dcterms:W3CDTF">2016-08-25T05:41:22Z</dcterms:created>
  <dcterms:modified xsi:type="dcterms:W3CDTF">2020-07-17T19:21:40Z</dcterms:modified>
</cp:coreProperties>
</file>