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handoutMasterIdLst>
    <p:handoutMasterId r:id="rId20"/>
  </p:handoutMasterIdLst>
  <p:sldIdLst>
    <p:sldId id="269" r:id="rId2"/>
    <p:sldId id="326" r:id="rId3"/>
    <p:sldId id="328" r:id="rId4"/>
    <p:sldId id="331" r:id="rId5"/>
    <p:sldId id="305" r:id="rId6"/>
    <p:sldId id="291" r:id="rId7"/>
    <p:sldId id="363" r:id="rId8"/>
    <p:sldId id="364" r:id="rId9"/>
    <p:sldId id="371" r:id="rId10"/>
    <p:sldId id="365" r:id="rId11"/>
    <p:sldId id="373" r:id="rId12"/>
    <p:sldId id="366" r:id="rId13"/>
    <p:sldId id="368" r:id="rId14"/>
    <p:sldId id="367" r:id="rId15"/>
    <p:sldId id="369" r:id="rId16"/>
    <p:sldId id="370" r:id="rId17"/>
    <p:sldId id="372" r:id="rId18"/>
  </p:sldIdLst>
  <p:sldSz cx="9144000" cy="6858000" type="screen4x3"/>
  <p:notesSz cx="6858000" cy="9199563"/>
  <p:defaultTex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127" autoAdjust="0"/>
  </p:normalViewPr>
  <p:slideViewPr>
    <p:cSldViewPr>
      <p:cViewPr varScale="1">
        <p:scale>
          <a:sx n="58" d="100"/>
          <a:sy n="58" d="100"/>
        </p:scale>
        <p:origin x="15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endParaRPr lang="en-US"/>
          </a:p>
        </p:txBody>
      </p:sp>
      <p:sp>
        <p:nvSpPr>
          <p:cNvPr id="35843" name="Rectangle 3"/>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endParaRPr lang="en-US"/>
          </a:p>
        </p:txBody>
      </p:sp>
      <p:sp>
        <p:nvSpPr>
          <p:cNvPr id="35844" name="Rectangle 4"/>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endParaRPr lang="en-US"/>
          </a:p>
        </p:txBody>
      </p:sp>
      <p:sp>
        <p:nvSpPr>
          <p:cNvPr id="35845" name="Rectangle 5"/>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779974CF-A5B6-4305-AFAC-3EA56B602B33}" type="slidenum">
              <a:rPr lang="en-US"/>
              <a:pPr/>
              <a:t>‹#›</a:t>
            </a:fld>
            <a:endParaRPr lang="en-US"/>
          </a:p>
        </p:txBody>
      </p:sp>
    </p:spTree>
    <p:extLst>
      <p:ext uri="{BB962C8B-B14F-4D97-AF65-F5344CB8AC3E}">
        <p14:creationId xmlns:p14="http://schemas.microsoft.com/office/powerpoint/2010/main" val="1412104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0375"/>
          </a:xfrm>
          <a:prstGeom prst="rect">
            <a:avLst/>
          </a:prstGeom>
        </p:spPr>
        <p:txBody>
          <a:bodyPr vert="horz" lIns="91440" tIns="45720" rIns="91440" bIns="45720" rtlCol="0"/>
          <a:lstStyle>
            <a:lvl1pPr algn="r">
              <a:defRPr sz="1200"/>
            </a:lvl1pPr>
          </a:lstStyle>
          <a:p>
            <a:fld id="{9A1E54D9-682B-4B6B-8726-96E3768F7969}" type="datetimeFigureOut">
              <a:rPr lang="en-US" smtClean="0"/>
              <a:pPr/>
              <a:t>2/13/2024</a:t>
            </a:fld>
            <a:endParaRPr lang="en-US"/>
          </a:p>
        </p:txBody>
      </p:sp>
      <p:sp>
        <p:nvSpPr>
          <p:cNvPr id="4" name="Slide Image Placeholder 3"/>
          <p:cNvSpPr>
            <a:spLocks noGrp="1" noRot="1" noChangeAspect="1"/>
          </p:cNvSpPr>
          <p:nvPr>
            <p:ph type="sldImg" idx="2"/>
          </p:nvPr>
        </p:nvSpPr>
        <p:spPr>
          <a:xfrm>
            <a:off x="1130300" y="690563"/>
            <a:ext cx="4597400" cy="34496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70388"/>
            <a:ext cx="5486400" cy="41386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37600"/>
            <a:ext cx="2971800" cy="460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600"/>
            <a:ext cx="2971800" cy="460375"/>
          </a:xfrm>
          <a:prstGeom prst="rect">
            <a:avLst/>
          </a:prstGeom>
        </p:spPr>
        <p:txBody>
          <a:bodyPr vert="horz" lIns="91440" tIns="45720" rIns="91440" bIns="45720" rtlCol="0" anchor="b"/>
          <a:lstStyle>
            <a:lvl1pPr algn="r">
              <a:defRPr sz="1200"/>
            </a:lvl1pPr>
          </a:lstStyle>
          <a:p>
            <a:fld id="{B7F1DEF6-5E0D-4030-95E5-6B0E0890A5BF}" type="slidenum">
              <a:rPr lang="en-US" smtClean="0"/>
              <a:pPr/>
              <a:t>‹#›</a:t>
            </a:fld>
            <a:endParaRPr lang="en-US"/>
          </a:p>
        </p:txBody>
      </p:sp>
    </p:spTree>
    <p:extLst>
      <p:ext uri="{BB962C8B-B14F-4D97-AF65-F5344CB8AC3E}">
        <p14:creationId xmlns:p14="http://schemas.microsoft.com/office/powerpoint/2010/main" val="249974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rgbClr val="002060"/>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DF2E1F7-54EE-4896-9CDD-73EAD288EE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AF88D-46F0-4241-8192-47F2EDB68A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0938B-4429-4718-A71D-9A2A584396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02060"/>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E9665-731B-4B41-96A3-EFD28E97F717}" type="slidenum">
              <a:rPr lang="en-US" smtClean="0"/>
              <a:pPr/>
              <a:t>‹#›</a:t>
            </a:fld>
            <a:endParaRPr lang="en-US"/>
          </a:p>
        </p:txBody>
      </p:sp>
      <p:sp>
        <p:nvSpPr>
          <p:cNvPr id="7" name="Title 6"/>
          <p:cNvSpPr>
            <a:spLocks noGrp="1"/>
          </p:cNvSpPr>
          <p:nvPr>
            <p:ph type="title"/>
          </p:nvPr>
        </p:nvSpPr>
        <p:spPr/>
        <p:txBody>
          <a:bodyPr rtlCol="0"/>
          <a:lstStyle>
            <a:lvl1pPr>
              <a:defRPr>
                <a:solidFill>
                  <a:srgbClr val="002060"/>
                </a:solidFill>
              </a:defRPr>
            </a:lvl1pPr>
            <a:extLst/>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4A2E6-DCCA-4036-8439-A378C579F62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71ED3-3C76-463D-8FAD-8418AA0A5731}"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D710F8-918F-4040-B5F1-625AC4CB8D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66AA4-3043-489D-B561-79D00020DE55}"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AFB72-D777-4757-AF6B-6B17299182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95404-017C-4508-98B4-BDA6B5A108E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87AD129-065E-4752-B0CD-2F0C30D4905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496F060-97FF-41D2-9780-504D8795EB00}" type="slidenum">
              <a:rPr lang="en-US" smtClean="0"/>
              <a:pPr/>
              <a:t>‹#›</a:t>
            </a:fld>
            <a:endParaRPr lang="en-US"/>
          </a:p>
        </p:txBody>
      </p:sp>
      <p:grpSp>
        <p:nvGrpSpPr>
          <p:cNvPr id="11" name="Group 50"/>
          <p:cNvGrpSpPr>
            <a:grpSpLocks/>
          </p:cNvGrpSpPr>
          <p:nvPr userDrawn="1"/>
        </p:nvGrpSpPr>
        <p:grpSpPr bwMode="auto">
          <a:xfrm flipV="1">
            <a:off x="-3175" y="5946775"/>
            <a:ext cx="9180513" cy="914400"/>
            <a:chOff x="-12" y="-5"/>
            <a:chExt cx="5783" cy="656"/>
          </a:xfrm>
        </p:grpSpPr>
        <p:sp>
          <p:nvSpPr>
            <p:cNvPr id="16" name="Freeform 6"/>
            <p:cNvSpPr>
              <a:spLocks/>
            </p:cNvSpPr>
            <p:nvPr/>
          </p:nvSpPr>
          <p:spPr bwMode="auto">
            <a:xfrm>
              <a:off x="-6" y="-5"/>
              <a:ext cx="5772" cy="656"/>
            </a:xfrm>
            <a:custGeom>
              <a:avLst/>
              <a:gdLst>
                <a:gd name="T0" fmla="*/ 6 w 5772"/>
                <a:gd name="T1" fmla="*/ 2 h 656"/>
                <a:gd name="T2" fmla="*/ 2542 w 5772"/>
                <a:gd name="T3" fmla="*/ 0 h 656"/>
                <a:gd name="T4" fmla="*/ 4374 w 5772"/>
                <a:gd name="T5" fmla="*/ 367 h 656"/>
                <a:gd name="T6" fmla="*/ 5766 w 5772"/>
                <a:gd name="T7" fmla="*/ 55 h 656"/>
                <a:gd name="T8" fmla="*/ 5772 w 5772"/>
                <a:gd name="T9" fmla="*/ 213 h 656"/>
                <a:gd name="T10" fmla="*/ 4302 w 5772"/>
                <a:gd name="T11" fmla="*/ 439 h 656"/>
                <a:gd name="T12" fmla="*/ 1488 w 5772"/>
                <a:gd name="T13" fmla="*/ 201 h 656"/>
                <a:gd name="T14" fmla="*/ 0 w 5772"/>
                <a:gd name="T15" fmla="*/ 656 h 656"/>
                <a:gd name="T16" fmla="*/ 6 w 5772"/>
                <a:gd name="T17" fmla="*/ 2 h 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72"/>
                <a:gd name="T28" fmla="*/ 0 h 656"/>
                <a:gd name="T29" fmla="*/ 5772 w 5772"/>
                <a:gd name="T30" fmla="*/ 656 h 6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F">
                    <a:alpha val="45000"/>
                  </a:srgbClr>
                </a:gs>
                <a:gs pos="100000">
                  <a:srgbClr val="00EBF8">
                    <a:alpha val="54999"/>
                  </a:srgbClr>
                </a:gs>
              </a:gsLst>
              <a:lin ang="5400000" scaled="1"/>
            </a:gradFill>
            <a:ln w="9525" algn="ctr">
              <a:noFill/>
              <a:round/>
              <a:headEnd/>
              <a:tailEnd/>
            </a:ln>
          </p:spPr>
          <p:txBody>
            <a:bodyPr rot="10800000"/>
            <a:lstStyle/>
            <a:p>
              <a:pPr fontAlgn="auto">
                <a:spcBef>
                  <a:spcPts val="0"/>
                </a:spcBef>
                <a:spcAft>
                  <a:spcPts val="0"/>
                </a:spcAft>
                <a:defRPr/>
              </a:pPr>
              <a:endParaRPr lang="en-US" sz="1800" dirty="0">
                <a:latin typeface="+mn-lt"/>
              </a:endParaRPr>
            </a:p>
          </p:txBody>
        </p:sp>
        <p:sp>
          <p:nvSpPr>
            <p:cNvPr id="17" name="Freeform 7"/>
            <p:cNvSpPr>
              <a:spLocks/>
            </p:cNvSpPr>
            <p:nvPr/>
          </p:nvSpPr>
          <p:spPr bwMode="auto">
            <a:xfrm>
              <a:off x="2760" y="-5"/>
              <a:ext cx="3000" cy="402"/>
            </a:xfrm>
            <a:custGeom>
              <a:avLst/>
              <a:gdLst>
                <a:gd name="T0" fmla="*/ 0 w 3000"/>
                <a:gd name="T1" fmla="*/ 0 h 595"/>
                <a:gd name="T2" fmla="*/ 1668 w 3000"/>
                <a:gd name="T3" fmla="*/ 564 h 595"/>
                <a:gd name="T4" fmla="*/ 3000 w 3000"/>
                <a:gd name="T5" fmla="*/ 186 h 595"/>
                <a:gd name="T6" fmla="*/ 3000 w 3000"/>
                <a:gd name="T7" fmla="*/ 6 h 595"/>
                <a:gd name="T8" fmla="*/ 0 w 3000"/>
                <a:gd name="T9" fmla="*/ 0 h 595"/>
                <a:gd name="T10" fmla="*/ 0 60000 65536"/>
                <a:gd name="T11" fmla="*/ 0 60000 65536"/>
                <a:gd name="T12" fmla="*/ 0 60000 65536"/>
                <a:gd name="T13" fmla="*/ 0 60000 65536"/>
                <a:gd name="T14" fmla="*/ 0 60000 65536"/>
                <a:gd name="T15" fmla="*/ 0 w 3000"/>
                <a:gd name="T16" fmla="*/ 0 h 595"/>
                <a:gd name="T17" fmla="*/ 3000 w 3000"/>
                <a:gd name="T18" fmla="*/ 595 h 595"/>
              </a:gdLst>
              <a:ahLst/>
              <a:cxnLst>
                <a:cxn ang="T10">
                  <a:pos x="T0" y="T1"/>
                </a:cxn>
                <a:cxn ang="T11">
                  <a:pos x="T2" y="T3"/>
                </a:cxn>
                <a:cxn ang="T12">
                  <a:pos x="T4" y="T5"/>
                </a:cxn>
                <a:cxn ang="T13">
                  <a:pos x="T6" y="T7"/>
                </a:cxn>
                <a:cxn ang="T14">
                  <a:pos x="T8" y="T9"/>
                </a:cxn>
              </a:cxnLst>
              <a:rect l="T15" t="T16" r="T17" b="T18"/>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DB6">
                    <a:alpha val="29999"/>
                  </a:srgbClr>
                </a:gs>
                <a:gs pos="80000">
                  <a:srgbClr val="009BE5">
                    <a:alpha val="42000"/>
                  </a:srgbClr>
                </a:gs>
                <a:gs pos="100000">
                  <a:srgbClr val="009BE5">
                    <a:alpha val="45000"/>
                  </a:srgbClr>
                </a:gs>
              </a:gsLst>
              <a:lin ang="5400000" scaled="1"/>
            </a:gradFill>
            <a:ln w="9525" algn="ctr">
              <a:noFill/>
              <a:round/>
              <a:headEnd/>
              <a:tailEnd/>
            </a:ln>
          </p:spPr>
          <p:txBody>
            <a:bodyPr rot="10800000"/>
            <a:lstStyle/>
            <a:p>
              <a:pPr fontAlgn="auto">
                <a:spcBef>
                  <a:spcPts val="0"/>
                </a:spcBef>
                <a:spcAft>
                  <a:spcPts val="0"/>
                </a:spcAft>
                <a:defRPr/>
              </a:pPr>
              <a:endParaRPr lang="en-US" sz="1800" dirty="0">
                <a:latin typeface="+mn-lt"/>
              </a:endParaRPr>
            </a:p>
          </p:txBody>
        </p:sp>
        <p:grpSp>
          <p:nvGrpSpPr>
            <p:cNvPr id="19" name="Group 1"/>
            <p:cNvGrpSpPr>
              <a:grpSpLocks/>
            </p:cNvGrpSpPr>
            <p:nvPr/>
          </p:nvGrpSpPr>
          <p:grpSpPr bwMode="auto">
            <a:xfrm>
              <a:off x="-12" y="128"/>
              <a:ext cx="5783" cy="408"/>
              <a:chOff x="-19045" y="216550"/>
              <a:chExt cx="9180548" cy="649224"/>
            </a:xfrm>
          </p:grpSpPr>
          <p:grpSp>
            <p:nvGrpSpPr>
              <p:cNvPr id="20" name="Freeform 11"/>
              <p:cNvGrpSpPr>
                <a:grpSpLocks/>
              </p:cNvGrpSpPr>
              <p:nvPr/>
            </p:nvGrpSpPr>
            <p:grpSpPr bwMode="auto">
              <a:xfrm>
                <a:off x="-6124" y="-10242"/>
                <a:ext cx="9137904" cy="1048512"/>
                <a:chOff x="-6096" y="-24384"/>
                <a:chExt cx="9137904" cy="1048512"/>
              </a:xfrm>
            </p:grpSpPr>
            <p:pic>
              <p:nvPicPr>
                <p:cNvPr id="25" name="Freeform 11"/>
                <p:cNvPicPr>
                  <a:picLocks noChangeArrowheads="1"/>
                </p:cNvPicPr>
                <p:nvPr/>
              </p:nvPicPr>
              <p:blipFill>
                <a:blip r:embed="rId14" cstate="print"/>
                <a:srcRect/>
                <a:stretch>
                  <a:fillRect/>
                </a:stretch>
              </p:blipFill>
              <p:spPr bwMode="auto">
                <a:xfrm>
                  <a:off x="-6096" y="-24384"/>
                  <a:ext cx="9137904" cy="1048512"/>
                </a:xfrm>
                <a:prstGeom prst="rect">
                  <a:avLst/>
                </a:prstGeom>
                <a:noFill/>
                <a:ln w="9525">
                  <a:noFill/>
                  <a:miter lim="800000"/>
                  <a:headEnd/>
                  <a:tailEnd/>
                </a:ln>
              </p:spPr>
            </p:pic>
            <p:sp>
              <p:nvSpPr>
                <p:cNvPr id="26" name="Text Box 56"/>
                <p:cNvSpPr txBox="1">
                  <a:spLocks noChangeArrowheads="1"/>
                </p:cNvSpPr>
                <p:nvPr/>
              </p:nvSpPr>
              <p:spPr bwMode="auto">
                <a:xfrm rot="21435692">
                  <a:off x="-30130" y="422087"/>
                  <a:ext cx="0" cy="0"/>
                </a:xfrm>
                <a:prstGeom prst="rect">
                  <a:avLst/>
                </a:prstGeom>
                <a:noFill/>
                <a:ln w="9525">
                  <a:noFill/>
                  <a:miter lim="800000"/>
                  <a:headEnd/>
                  <a:tailEnd/>
                </a:ln>
              </p:spPr>
              <p:txBody>
                <a:bodyPr rot="10800000"/>
                <a:lstStyle/>
                <a:p>
                  <a:pPr>
                    <a:defRPr/>
                  </a:pPr>
                  <a:endParaRPr lang="en-US" sz="1800" dirty="0">
                    <a:latin typeface="Constantia" pitchFamily="18" charset="0"/>
                  </a:endParaRPr>
                </a:p>
              </p:txBody>
            </p:sp>
          </p:grpSp>
          <p:grpSp>
            <p:nvGrpSpPr>
              <p:cNvPr id="21" name="Freeform 12"/>
              <p:cNvGrpSpPr>
                <a:grpSpLocks/>
              </p:cNvGrpSpPr>
              <p:nvPr/>
            </p:nvGrpSpPr>
            <p:grpSpPr bwMode="auto">
              <a:xfrm>
                <a:off x="-6124" y="62910"/>
                <a:ext cx="9156192" cy="914400"/>
                <a:chOff x="-6096" y="48768"/>
                <a:chExt cx="9156192" cy="914400"/>
              </a:xfrm>
            </p:grpSpPr>
            <p:pic>
              <p:nvPicPr>
                <p:cNvPr id="23" name="Freeform 12"/>
                <p:cNvPicPr>
                  <a:picLocks noChangeArrowheads="1"/>
                </p:cNvPicPr>
                <p:nvPr/>
              </p:nvPicPr>
              <p:blipFill>
                <a:blip r:embed="rId15" cstate="print"/>
                <a:srcRect/>
                <a:stretch>
                  <a:fillRect/>
                </a:stretch>
              </p:blipFill>
              <p:spPr bwMode="auto">
                <a:xfrm>
                  <a:off x="-6096" y="48768"/>
                  <a:ext cx="9156192" cy="914400"/>
                </a:xfrm>
                <a:prstGeom prst="rect">
                  <a:avLst/>
                </a:prstGeom>
                <a:noFill/>
                <a:ln w="9525">
                  <a:noFill/>
                  <a:miter lim="800000"/>
                  <a:headEnd/>
                  <a:tailEnd/>
                </a:ln>
              </p:spPr>
            </p:pic>
            <p:sp>
              <p:nvSpPr>
                <p:cNvPr id="24" name="Text Box 59"/>
                <p:cNvSpPr txBox="1">
                  <a:spLocks noChangeArrowheads="1"/>
                </p:cNvSpPr>
                <p:nvPr/>
              </p:nvSpPr>
              <p:spPr bwMode="auto">
                <a:xfrm rot="21435692">
                  <a:off x="-22192" y="496389"/>
                  <a:ext cx="0" cy="0"/>
                </a:xfrm>
                <a:prstGeom prst="rect">
                  <a:avLst/>
                </a:prstGeom>
                <a:noFill/>
                <a:ln w="9525">
                  <a:noFill/>
                  <a:miter lim="800000"/>
                  <a:headEnd/>
                  <a:tailEnd/>
                </a:ln>
              </p:spPr>
              <p:txBody>
                <a:bodyPr rot="10800000"/>
                <a:lstStyle/>
                <a:p>
                  <a:pPr>
                    <a:defRPr/>
                  </a:pPr>
                  <a:endParaRPr lang="en-US" sz="1800" dirty="0">
                    <a:latin typeface="Constantia" pitchFamily="18" charset="0"/>
                  </a:endParaRPr>
                </a:p>
              </p:txBody>
            </p:sp>
          </p:grpSp>
        </p:grpSp>
      </p:grpSp>
      <p:grpSp>
        <p:nvGrpSpPr>
          <p:cNvPr id="27" name="Group 60"/>
          <p:cNvGrpSpPr>
            <a:grpSpLocks/>
          </p:cNvGrpSpPr>
          <p:nvPr userDrawn="1"/>
        </p:nvGrpSpPr>
        <p:grpSpPr bwMode="auto">
          <a:xfrm rot="10800000" flipV="1">
            <a:off x="-3175" y="3175"/>
            <a:ext cx="9144000" cy="457200"/>
            <a:chOff x="-12" y="-5"/>
            <a:chExt cx="5783" cy="656"/>
          </a:xfrm>
        </p:grpSpPr>
        <p:sp>
          <p:nvSpPr>
            <p:cNvPr id="28" name="Freeform 27"/>
            <p:cNvSpPr>
              <a:spLocks/>
            </p:cNvSpPr>
            <p:nvPr/>
          </p:nvSpPr>
          <p:spPr bwMode="auto">
            <a:xfrm>
              <a:off x="-1" y="-5"/>
              <a:ext cx="5772" cy="656"/>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ndParaRPr>
            </a:p>
          </p:txBody>
        </p:sp>
        <p:sp>
          <p:nvSpPr>
            <p:cNvPr id="29" name="Freeform 28"/>
            <p:cNvSpPr>
              <a:spLocks/>
            </p:cNvSpPr>
            <p:nvPr/>
          </p:nvSpPr>
          <p:spPr bwMode="auto">
            <a:xfrm>
              <a:off x="2760" y="-14"/>
              <a:ext cx="3000" cy="40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ndParaRPr>
            </a:p>
          </p:txBody>
        </p:sp>
        <p:grpSp>
          <p:nvGrpSpPr>
            <p:cNvPr id="31" name="Group 1"/>
            <p:cNvGrpSpPr>
              <a:grpSpLocks/>
            </p:cNvGrpSpPr>
            <p:nvPr/>
          </p:nvGrpSpPr>
          <p:grpSpPr bwMode="auto">
            <a:xfrm>
              <a:off x="-12" y="128"/>
              <a:ext cx="5783" cy="408"/>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ndParaRPr>
              </a:p>
            </p:txBody>
          </p:sp>
        </p:grpSp>
      </p:grpSp>
      <p:pic>
        <p:nvPicPr>
          <p:cNvPr id="34" name="Picture 70" descr="logonew"/>
          <p:cNvPicPr>
            <a:picLocks noChangeAspect="1" noChangeArrowheads="1"/>
          </p:cNvPicPr>
          <p:nvPr userDrawn="1"/>
        </p:nvPicPr>
        <p:blipFill>
          <a:blip r:embed="rId16" cstate="print"/>
          <a:srcRect/>
          <a:stretch>
            <a:fillRect/>
          </a:stretch>
        </p:blipFill>
        <p:spPr bwMode="auto">
          <a:xfrm>
            <a:off x="73025" y="6340475"/>
            <a:ext cx="500063" cy="571500"/>
          </a:xfrm>
          <a:prstGeom prst="rect">
            <a:avLst/>
          </a:prstGeom>
          <a:noFill/>
          <a:ln w="9525">
            <a:noFill/>
            <a:miter lim="800000"/>
            <a:headEnd/>
            <a:tailEnd/>
          </a:ln>
        </p:spPr>
      </p:pic>
      <p:sp>
        <p:nvSpPr>
          <p:cNvPr id="35" name="Text Box 72"/>
          <p:cNvSpPr txBox="1">
            <a:spLocks noChangeArrowheads="1"/>
          </p:cNvSpPr>
          <p:nvPr userDrawn="1"/>
        </p:nvSpPr>
        <p:spPr bwMode="auto">
          <a:xfrm>
            <a:off x="528638" y="6513513"/>
            <a:ext cx="3213100" cy="396875"/>
          </a:xfrm>
          <a:prstGeom prst="rect">
            <a:avLst/>
          </a:prstGeom>
          <a:noFill/>
          <a:ln w="9525">
            <a:noFill/>
            <a:miter lim="800000"/>
            <a:headEnd/>
            <a:tailEnd/>
          </a:ln>
          <a:effectLst/>
        </p:spPr>
        <p:txBody>
          <a:bodyPr wrap="none">
            <a:spAutoFit/>
          </a:bodyPr>
          <a:lstStyle/>
          <a:p>
            <a:pPr algn="ctr">
              <a:defRPr/>
            </a:pPr>
            <a:r>
              <a:rPr lang="en-US" sz="1000" b="1">
                <a:latin typeface="Bodoni MT Black" pitchFamily="18" charset="0"/>
              </a:rPr>
              <a:t>COMSATS Institute of Information Technology</a:t>
            </a:r>
          </a:p>
          <a:p>
            <a:pPr algn="ctr">
              <a:defRPr/>
            </a:pPr>
            <a:r>
              <a:rPr lang="en-US" sz="1000" b="1">
                <a:latin typeface="Bodoni MT Black" pitchFamily="18" charset="0"/>
              </a:rPr>
              <a:t>Wah Cantt Campus</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rgbClr val="002060"/>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752600"/>
            <a:ext cx="7772400" cy="3352800"/>
          </a:xfrm>
        </p:spPr>
        <p:txBody>
          <a:bodyPr>
            <a:noAutofit/>
          </a:bodyPr>
          <a:lstStyle/>
          <a:p>
            <a:r>
              <a:rPr lang="en-US" sz="3200" dirty="0">
                <a:solidFill>
                  <a:srgbClr val="002060"/>
                </a:solidFill>
                <a:latin typeface="Baskerville Old Face" pitchFamily="18" charset="0"/>
              </a:rPr>
              <a:t>Visual Programming(VP)</a:t>
            </a:r>
            <a:br>
              <a:rPr lang="en-US" sz="3200" dirty="0">
                <a:solidFill>
                  <a:srgbClr val="002060"/>
                </a:solidFill>
                <a:latin typeface="Baskerville Old Face" pitchFamily="18" charset="0"/>
              </a:rPr>
            </a:br>
            <a:r>
              <a:rPr lang="en-US" sz="3200" dirty="0">
                <a:latin typeface="Baskerville Old Face" pitchFamily="18" charset="0"/>
              </a:rPr>
              <a:t/>
            </a:r>
            <a:br>
              <a:rPr lang="en-US" sz="3200" dirty="0">
                <a:latin typeface="Baskerville Old Face" pitchFamily="18" charset="0"/>
              </a:rPr>
            </a:br>
            <a:r>
              <a:rPr lang="en-US" sz="3200" dirty="0">
                <a:latin typeface="Baskerville Old Face" pitchFamily="18" charset="0"/>
              </a:rPr>
              <a:t> </a:t>
            </a:r>
            <a:r>
              <a:rPr lang="en-US" sz="3200" dirty="0" err="1">
                <a:latin typeface="Baskerville Old Face" pitchFamily="18" charset="0"/>
              </a:rPr>
              <a:t>Lec</a:t>
            </a:r>
            <a:r>
              <a:rPr lang="en-US" sz="3200" dirty="0">
                <a:latin typeface="Baskerville Old Face" pitchFamily="18" charset="0"/>
              </a:rPr>
              <a:t> # 1 </a:t>
            </a:r>
            <a:r>
              <a:rPr lang="en-US" sz="3200" dirty="0">
                <a:solidFill>
                  <a:srgbClr val="002060"/>
                </a:solidFill>
                <a:latin typeface="Baskerville Old Face" pitchFamily="18" charset="0"/>
              </a:rPr>
              <a:t/>
            </a:r>
            <a:br>
              <a:rPr lang="en-US" sz="3200" dirty="0">
                <a:solidFill>
                  <a:srgbClr val="002060"/>
                </a:solidFill>
                <a:latin typeface="Baskerville Old Face" pitchFamily="18" charset="0"/>
              </a:rPr>
            </a:br>
            <a:r>
              <a:rPr lang="en-US" sz="2400" b="0" dirty="0">
                <a:solidFill>
                  <a:schemeClr val="tx1"/>
                </a:solidFill>
                <a:latin typeface="Baskerville Old Face" pitchFamily="18" charset="0"/>
              </a:rPr>
              <a:t>BCS</a:t>
            </a:r>
            <a:r>
              <a:rPr lang="en-US" sz="2000" b="0" dirty="0">
                <a:solidFill>
                  <a:schemeClr val="tx1"/>
                </a:solidFill>
                <a:latin typeface="Baskerville Old Face" pitchFamily="18" charset="0"/>
              </a:rPr>
              <a:t/>
            </a:r>
            <a:br>
              <a:rPr lang="en-US" sz="2000" b="0" dirty="0">
                <a:solidFill>
                  <a:schemeClr val="tx1"/>
                </a:solidFill>
                <a:latin typeface="Baskerville Old Face" pitchFamily="18" charset="0"/>
              </a:rPr>
            </a:br>
            <a:r>
              <a:rPr lang="en-US" sz="2000" b="0" dirty="0">
                <a:solidFill>
                  <a:schemeClr val="tx1"/>
                </a:solidFill>
                <a:latin typeface="Baskerville Old Face" pitchFamily="18" charset="0"/>
              </a:rPr>
              <a:t>Taimur Sajjad</a:t>
            </a:r>
            <a:r>
              <a:rPr lang="en-US" sz="2000" dirty="0">
                <a:solidFill>
                  <a:schemeClr val="tx1"/>
                </a:solidFill>
                <a:latin typeface="Baskerville Old Face" pitchFamily="18" charset="0"/>
              </a:rPr>
              <a:t/>
            </a:r>
            <a:br>
              <a:rPr lang="en-US" sz="2000" dirty="0">
                <a:solidFill>
                  <a:schemeClr val="tx1"/>
                </a:solidFill>
                <a:latin typeface="Baskerville Old Face" pitchFamily="18" charset="0"/>
              </a:rPr>
            </a:br>
            <a:r>
              <a:rPr lang="en-US" sz="2000" dirty="0">
                <a:solidFill>
                  <a:schemeClr val="tx1"/>
                </a:solidFill>
                <a:latin typeface="Baskerville Old Face" pitchFamily="18" charset="0"/>
              </a:rPr>
              <a:t>Lecturer. </a:t>
            </a:r>
            <a:br>
              <a:rPr lang="en-US" sz="2000" dirty="0">
                <a:solidFill>
                  <a:schemeClr val="tx1"/>
                </a:solidFill>
                <a:latin typeface="Baskerville Old Face" pitchFamily="18" charset="0"/>
              </a:rPr>
            </a:br>
            <a:r>
              <a:rPr lang="en-US" sz="2000" dirty="0" err="1">
                <a:solidFill>
                  <a:schemeClr val="tx1"/>
                </a:solidFill>
                <a:latin typeface="Baskerville Old Face" pitchFamily="18" charset="0"/>
              </a:rPr>
              <a:t>Dept</a:t>
            </a:r>
            <a:r>
              <a:rPr lang="en-US" sz="2000" dirty="0">
                <a:solidFill>
                  <a:schemeClr val="tx1"/>
                </a:solidFill>
                <a:latin typeface="Baskerville Old Face" pitchFamily="18" charset="0"/>
              </a:rPr>
              <a:t> of Computer Science,</a:t>
            </a:r>
            <a:br>
              <a:rPr lang="en-US" sz="2000" dirty="0">
                <a:solidFill>
                  <a:schemeClr val="tx1"/>
                </a:solidFill>
                <a:latin typeface="Baskerville Old Face" pitchFamily="18" charset="0"/>
              </a:rPr>
            </a:br>
            <a:r>
              <a:rPr lang="en-US" sz="2000" dirty="0">
                <a:solidFill>
                  <a:schemeClr val="tx1"/>
                </a:solidFill>
                <a:latin typeface="Baskerville Old Face" pitchFamily="18" charset="0"/>
              </a:rPr>
              <a:t>CUI, </a:t>
            </a:r>
            <a:r>
              <a:rPr lang="en-US" sz="2000" dirty="0" err="1">
                <a:solidFill>
                  <a:schemeClr val="tx1"/>
                </a:solidFill>
                <a:latin typeface="Baskerville Old Face" pitchFamily="18" charset="0"/>
              </a:rPr>
              <a:t>Wah</a:t>
            </a:r>
            <a:r>
              <a:rPr lang="en-US" sz="2000" dirty="0">
                <a:solidFill>
                  <a:schemeClr val="tx1"/>
                </a:solidFill>
                <a:latin typeface="Baskerville Old Face" pitchFamily="18" charset="0"/>
              </a:rPr>
              <a:t> Campus.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2975" y="685800"/>
            <a:ext cx="7258050" cy="5143500"/>
          </a:xfrm>
          <a:prstGeom prst="rect">
            <a:avLst/>
          </a:prstGeom>
        </p:spPr>
      </p:pic>
    </p:spTree>
    <p:extLst>
      <p:ext uri="{BB962C8B-B14F-4D97-AF65-F5344CB8AC3E}">
        <p14:creationId xmlns:p14="http://schemas.microsoft.com/office/powerpoint/2010/main" val="143698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91D6F1-61DB-45DC-BF34-564A5D6B32B9}"/>
              </a:ext>
            </a:extLst>
          </p:cNvPr>
          <p:cNvPicPr>
            <a:picLocks noGrp="1" noChangeAspect="1"/>
          </p:cNvPicPr>
          <p:nvPr>
            <p:ph idx="1"/>
          </p:nvPr>
        </p:nvPicPr>
        <p:blipFill>
          <a:blip r:embed="rId2"/>
          <a:stretch>
            <a:fillRect/>
          </a:stretch>
        </p:blipFill>
        <p:spPr>
          <a:xfrm>
            <a:off x="914400" y="1752600"/>
            <a:ext cx="6705600" cy="4114800"/>
          </a:xfrm>
        </p:spPr>
      </p:pic>
      <p:sp>
        <p:nvSpPr>
          <p:cNvPr id="3" name="Title 2">
            <a:extLst>
              <a:ext uri="{FF2B5EF4-FFF2-40B4-BE49-F238E27FC236}">
                <a16:creationId xmlns:a16="http://schemas.microsoft.com/office/drawing/2014/main" id="{4EC33E1B-DCB2-4BAF-AFE7-E189AD56B68F}"/>
              </a:ext>
            </a:extLst>
          </p:cNvPr>
          <p:cNvSpPr>
            <a:spLocks noGrp="1"/>
          </p:cNvSpPr>
          <p:nvPr>
            <p:ph type="title"/>
          </p:nvPr>
        </p:nvSpPr>
        <p:spPr/>
        <p:txBody>
          <a:bodyPr>
            <a:normAutofit/>
          </a:bodyPr>
          <a:lstStyle/>
          <a:p>
            <a:pPr algn="ctr"/>
            <a:r>
              <a:rPr lang="en-US" sz="2000" dirty="0"/>
              <a:t>Comparison to Java</a:t>
            </a:r>
            <a:endParaRPr lang="en-PK" sz="2000" dirty="0"/>
          </a:p>
        </p:txBody>
      </p:sp>
    </p:spTree>
    <p:extLst>
      <p:ext uri="{BB962C8B-B14F-4D97-AF65-F5344CB8AC3E}">
        <p14:creationId xmlns:p14="http://schemas.microsoft.com/office/powerpoint/2010/main" val="243588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609600"/>
            <a:ext cx="7496175" cy="5229225"/>
          </a:xfrm>
          <a:prstGeom prst="rect">
            <a:avLst/>
          </a:prstGeom>
        </p:spPr>
      </p:pic>
    </p:spTree>
    <p:extLst>
      <p:ext uri="{BB962C8B-B14F-4D97-AF65-F5344CB8AC3E}">
        <p14:creationId xmlns:p14="http://schemas.microsoft.com/office/powerpoint/2010/main" val="153941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700" dirty="0">
                <a:solidFill>
                  <a:schemeClr val="tx1"/>
                </a:solidFill>
                <a:latin typeface="Times New Roman" panose="02020603050405020304" pitchFamily="18" charset="0"/>
                <a:cs typeface="Times New Roman" panose="02020603050405020304" pitchFamily="18" charset="0"/>
              </a:rPr>
              <a:t>CLS defines the base rules necessary for any language targeting common language infrastructure to interoperate with other CLS-compliant languages. For example, a method with parameter of "unsigned </a:t>
            </a:r>
            <a:r>
              <a:rPr lang="en-US" sz="1700" dirty="0" err="1">
                <a:solidFill>
                  <a:schemeClr val="tx1"/>
                </a:solidFill>
                <a:latin typeface="Times New Roman" panose="02020603050405020304" pitchFamily="18" charset="0"/>
                <a:cs typeface="Times New Roman" panose="02020603050405020304" pitchFamily="18" charset="0"/>
              </a:rPr>
              <a:t>int</a:t>
            </a:r>
            <a:r>
              <a:rPr lang="en-US" sz="1700" dirty="0">
                <a:solidFill>
                  <a:schemeClr val="tx1"/>
                </a:solidFill>
                <a:latin typeface="Times New Roman" panose="02020603050405020304" pitchFamily="18" charset="0"/>
                <a:cs typeface="Times New Roman" panose="02020603050405020304" pitchFamily="18" charset="0"/>
              </a:rPr>
              <a:t>" type in an object written in C# is not CLS-compliant, just as some languages, like VB.NET, do not support that type.</a:t>
            </a:r>
          </a:p>
          <a:p>
            <a:r>
              <a:rPr lang="en-US" sz="1700" dirty="0">
                <a:solidFill>
                  <a:schemeClr val="tx1"/>
                </a:solidFill>
                <a:latin typeface="Times New Roman" panose="02020603050405020304" pitchFamily="18" charset="0"/>
                <a:cs typeface="Times New Roman" panose="02020603050405020304" pitchFamily="18" charset="0"/>
              </a:rPr>
              <a:t>In C# every statement must have to end with a semicolon. it is also called a statement Terminator, but in VB.NET each statement should not end with a semicolon(;).</a:t>
            </a:r>
          </a:p>
          <a:p>
            <a:r>
              <a:rPr lang="en-US" sz="1700" dirty="0">
                <a:solidFill>
                  <a:schemeClr val="tx1"/>
                </a:solidFill>
                <a:latin typeface="Times New Roman" panose="02020603050405020304" pitchFamily="18" charset="0"/>
                <a:cs typeface="Times New Roman" panose="02020603050405020304" pitchFamily="18" charset="0"/>
              </a:rPr>
              <a:t>So these syntax rules which you have to follow from language to language differ but CLR can understand all the language Syntax because in .NET each language is converted into MSIL code after compilation and the MSIL code is language specification of CLR.</a:t>
            </a:r>
          </a:p>
          <a:p>
            <a:r>
              <a:rPr lang="en-US" sz="1700" dirty="0">
                <a:solidFill>
                  <a:schemeClr val="tx1"/>
                </a:solidFill>
                <a:latin typeface="Times New Roman" panose="02020603050405020304" pitchFamily="18" charset="0"/>
                <a:cs typeface="Times New Roman" panose="02020603050405020304" pitchFamily="18" charset="0"/>
              </a:rPr>
              <a:t>It forms a subset of the functionality of common type system (CTS)</a:t>
            </a:r>
            <a:r>
              <a:rPr lang="en-US" sz="1800" dirty="0">
                <a:solidFill>
                  <a:schemeClr val="tx1"/>
                </a:solidFill>
              </a:rPr>
              <a:t> </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CLS represents the guidelines to the compiler of a language, which targets the .NET Framework. CLS-compliant code is the code exposed and expressed in CLS form. Even though various .NET languages differ in their syntactic rules, their compilers generate the Common Intermediate Language instructions, which are executed by CLR. </a:t>
            </a:r>
          </a:p>
          <a:p>
            <a:r>
              <a:rPr lang="en-US" sz="1700" dirty="0">
                <a:solidFill>
                  <a:schemeClr val="tx1"/>
                </a:solidFill>
                <a:latin typeface="Times New Roman" panose="02020603050405020304" pitchFamily="18" charset="0"/>
                <a:cs typeface="Times New Roman" panose="02020603050405020304" pitchFamily="18" charset="0"/>
              </a:rPr>
              <a:t>Thus, CLS acts as a tool for integrating different languages into one umbrella in a seamless manner.</a:t>
            </a:r>
          </a:p>
          <a:p>
            <a:endParaRPr lang="en-US" dirty="0"/>
          </a:p>
        </p:txBody>
      </p:sp>
      <p:sp>
        <p:nvSpPr>
          <p:cNvPr id="3" name="Title 2"/>
          <p:cNvSpPr>
            <a:spLocks noGrp="1"/>
          </p:cNvSpPr>
          <p:nvPr>
            <p:ph type="title"/>
          </p:nvPr>
        </p:nvSpPr>
        <p:spPr/>
        <p:txBody>
          <a:bodyPr>
            <a:normAutofit/>
          </a:bodyPr>
          <a:lstStyle/>
          <a:p>
            <a:pPr algn="ctr"/>
            <a:r>
              <a:rPr lang="en-US" sz="2000" dirty="0"/>
              <a:t>Common Language Specification (cont..)</a:t>
            </a:r>
          </a:p>
        </p:txBody>
      </p:sp>
    </p:spTree>
    <p:extLst>
      <p:ext uri="{BB962C8B-B14F-4D97-AF65-F5344CB8AC3E}">
        <p14:creationId xmlns:p14="http://schemas.microsoft.com/office/powerpoint/2010/main" val="136788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5800" y="762000"/>
            <a:ext cx="7277100" cy="2152650"/>
          </a:xfrm>
          <a:prstGeom prst="rect">
            <a:avLst/>
          </a:prstGeom>
        </p:spPr>
      </p:pic>
    </p:spTree>
    <p:extLst>
      <p:ext uri="{BB962C8B-B14F-4D97-AF65-F5344CB8AC3E}">
        <p14:creationId xmlns:p14="http://schemas.microsoft.com/office/powerpoint/2010/main" val="66694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700" dirty="0">
                <a:solidFill>
                  <a:schemeClr val="tx1"/>
                </a:solidFill>
                <a:latin typeface="Times New Roman" panose="02020603050405020304" pitchFamily="18" charset="0"/>
                <a:cs typeface="Times New Roman" panose="02020603050405020304" pitchFamily="18" charset="0"/>
              </a:rPr>
              <a:t>CTS deals with the data type. So here we have several languages and each and every language has its own data type and one language data type cannot be understandable by other languages but .NET Framework language can understand all the data types.</a:t>
            </a:r>
          </a:p>
          <a:p>
            <a:r>
              <a:rPr lang="en-US" sz="1700" dirty="0">
                <a:solidFill>
                  <a:schemeClr val="tx1"/>
                </a:solidFill>
                <a:latin typeface="Times New Roman" panose="02020603050405020304" pitchFamily="18" charset="0"/>
                <a:cs typeface="Times New Roman" panose="02020603050405020304" pitchFamily="18" charset="0"/>
              </a:rPr>
              <a:t>C# has an </a:t>
            </a:r>
            <a:r>
              <a:rPr lang="en-US" sz="1700" dirty="0" err="1">
                <a:solidFill>
                  <a:schemeClr val="tx1"/>
                </a:solidFill>
                <a:latin typeface="Times New Roman" panose="02020603050405020304" pitchFamily="18" charset="0"/>
                <a:cs typeface="Times New Roman" panose="02020603050405020304" pitchFamily="18" charset="0"/>
              </a:rPr>
              <a:t>int</a:t>
            </a:r>
            <a:r>
              <a:rPr lang="en-US" sz="1700" dirty="0">
                <a:solidFill>
                  <a:schemeClr val="tx1"/>
                </a:solidFill>
                <a:latin typeface="Times New Roman" panose="02020603050405020304" pitchFamily="18" charset="0"/>
                <a:cs typeface="Times New Roman" panose="02020603050405020304" pitchFamily="18" charset="0"/>
              </a:rPr>
              <a:t> data type and VB.NET has Integer data type. Hence a variable declared as an </a:t>
            </a:r>
            <a:r>
              <a:rPr lang="en-US" sz="1700" dirty="0" err="1">
                <a:solidFill>
                  <a:schemeClr val="tx1"/>
                </a:solidFill>
                <a:latin typeface="Times New Roman" panose="02020603050405020304" pitchFamily="18" charset="0"/>
                <a:cs typeface="Times New Roman" panose="02020603050405020304" pitchFamily="18" charset="0"/>
              </a:rPr>
              <a:t>int</a:t>
            </a:r>
            <a:r>
              <a:rPr lang="en-US" sz="1700" dirty="0">
                <a:solidFill>
                  <a:schemeClr val="tx1"/>
                </a:solidFill>
                <a:latin typeface="Times New Roman" panose="02020603050405020304" pitchFamily="18" charset="0"/>
                <a:cs typeface="Times New Roman" panose="02020603050405020304" pitchFamily="18" charset="0"/>
              </a:rPr>
              <a:t> in C# and Integer in VB.NET, finally after compilation, uses the same structure Int32 from CTS.</a:t>
            </a:r>
          </a:p>
          <a:p>
            <a:r>
              <a:rPr lang="en-US" sz="1700" dirty="0">
                <a:solidFill>
                  <a:schemeClr val="tx1"/>
                </a:solidFill>
                <a:latin typeface="Times New Roman" panose="02020603050405020304" pitchFamily="18" charset="0"/>
                <a:cs typeface="Times New Roman" panose="02020603050405020304" pitchFamily="18" charset="0"/>
              </a:rPr>
              <a:t>All the structures and classes available in CTS are common for all .NET Languages and the purpose of these is to support language independence in .NET. Hence it is called CTS.</a:t>
            </a:r>
          </a:p>
          <a:p>
            <a:endParaRPr lang="en-US" dirty="0"/>
          </a:p>
        </p:txBody>
      </p:sp>
      <p:sp>
        <p:nvSpPr>
          <p:cNvPr id="3" name="Title 2"/>
          <p:cNvSpPr>
            <a:spLocks noGrp="1"/>
          </p:cNvSpPr>
          <p:nvPr>
            <p:ph type="title"/>
          </p:nvPr>
        </p:nvSpPr>
        <p:spPr/>
        <p:txBody>
          <a:bodyPr>
            <a:normAutofit/>
          </a:bodyPr>
          <a:lstStyle/>
          <a:p>
            <a:pPr algn="ctr"/>
            <a:r>
              <a:rPr lang="en-US" sz="2000" dirty="0">
                <a:solidFill>
                  <a:schemeClr val="tx1"/>
                </a:solidFill>
              </a:rPr>
              <a:t>CTS (cont..)</a:t>
            </a:r>
          </a:p>
        </p:txBody>
      </p:sp>
    </p:spTree>
    <p:extLst>
      <p:ext uri="{BB962C8B-B14F-4D97-AF65-F5344CB8AC3E}">
        <p14:creationId xmlns:p14="http://schemas.microsoft.com/office/powerpoint/2010/main" val="287319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000" dirty="0">
                <a:solidFill>
                  <a:schemeClr val="tx1"/>
                </a:solidFill>
              </a:rPr>
              <a:t>CTS (cont..)</a:t>
            </a:r>
          </a:p>
        </p:txBody>
      </p:sp>
      <p:pic>
        <p:nvPicPr>
          <p:cNvPr id="5" name="Content Placeholder 4"/>
          <p:cNvPicPr>
            <a:picLocks noGrp="1" noChangeAspect="1"/>
          </p:cNvPicPr>
          <p:nvPr>
            <p:ph idx="1"/>
          </p:nvPr>
        </p:nvPicPr>
        <p:blipFill>
          <a:blip r:embed="rId2"/>
          <a:stretch>
            <a:fillRect/>
          </a:stretch>
        </p:blipFill>
        <p:spPr>
          <a:xfrm>
            <a:off x="1452562" y="1591469"/>
            <a:ext cx="6238875" cy="4305300"/>
          </a:xfrm>
          <a:prstGeom prst="rect">
            <a:avLst/>
          </a:prstGeom>
        </p:spPr>
      </p:pic>
    </p:spTree>
    <p:extLst>
      <p:ext uri="{BB962C8B-B14F-4D97-AF65-F5344CB8AC3E}">
        <p14:creationId xmlns:p14="http://schemas.microsoft.com/office/powerpoint/2010/main" val="380275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76A42-74BD-4E47-8448-5C25A67B4F12}"/>
              </a:ext>
            </a:extLst>
          </p:cNvPr>
          <p:cNvPicPr>
            <a:picLocks noChangeAspect="1"/>
          </p:cNvPicPr>
          <p:nvPr/>
        </p:nvPicPr>
        <p:blipFill>
          <a:blip r:embed="rId2"/>
          <a:stretch>
            <a:fillRect/>
          </a:stretch>
        </p:blipFill>
        <p:spPr>
          <a:xfrm>
            <a:off x="685800" y="1676400"/>
            <a:ext cx="8001000" cy="4906962"/>
          </a:xfrm>
          <a:prstGeom prst="rect">
            <a:avLst/>
          </a:prstGeom>
        </p:spPr>
      </p:pic>
      <p:sp>
        <p:nvSpPr>
          <p:cNvPr id="6" name="Title 2">
            <a:extLst>
              <a:ext uri="{FF2B5EF4-FFF2-40B4-BE49-F238E27FC236}">
                <a16:creationId xmlns:a16="http://schemas.microsoft.com/office/drawing/2014/main" id="{B6E2191B-9C5A-499F-BC20-448C9947CA44}"/>
              </a:ext>
            </a:extLst>
          </p:cNvPr>
          <p:cNvSpPr>
            <a:spLocks noGrp="1"/>
          </p:cNvSpPr>
          <p:nvPr>
            <p:ph type="title"/>
          </p:nvPr>
        </p:nvSpPr>
        <p:spPr>
          <a:xfrm>
            <a:off x="457200" y="274638"/>
            <a:ext cx="8229600" cy="1143000"/>
          </a:xfrm>
        </p:spPr>
        <p:txBody>
          <a:bodyPr>
            <a:normAutofit/>
          </a:bodyPr>
          <a:lstStyle/>
          <a:p>
            <a:pPr algn="ctr"/>
            <a:r>
              <a:rPr lang="en-US" sz="2000" dirty="0">
                <a:solidFill>
                  <a:schemeClr val="tx1"/>
                </a:solidFill>
              </a:rPr>
              <a:t>CTS Data Types</a:t>
            </a:r>
          </a:p>
        </p:txBody>
      </p:sp>
    </p:spTree>
    <p:extLst>
      <p:ext uri="{BB962C8B-B14F-4D97-AF65-F5344CB8AC3E}">
        <p14:creationId xmlns:p14="http://schemas.microsoft.com/office/powerpoint/2010/main" val="311337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647272" y="6407944"/>
            <a:ext cx="365760" cy="365125"/>
          </a:xfrm>
        </p:spPr>
        <p:txBody>
          <a:bodyPr/>
          <a:lstStyle/>
          <a:p>
            <a:fld id="{6F64D13A-C03B-462B-9940-35FF19933B79}" type="slidenum">
              <a:rPr lang="en-US" smtClean="0"/>
              <a:pPr/>
              <a:t>2</a:t>
            </a:fld>
            <a:endParaRPr lang="en-US"/>
          </a:p>
        </p:txBody>
      </p:sp>
      <p:sp>
        <p:nvSpPr>
          <p:cNvPr id="2" name="Content Placeholder 1"/>
          <p:cNvSpPr>
            <a:spLocks noGrp="1"/>
          </p:cNvSpPr>
          <p:nvPr>
            <p:ph idx="1"/>
          </p:nvPr>
        </p:nvSpPr>
        <p:spPr>
          <a:xfrm>
            <a:off x="457200" y="1481328"/>
            <a:ext cx="8458200" cy="4525963"/>
          </a:xfrm>
        </p:spPr>
        <p:txBody>
          <a:bodyPr>
            <a:normAutofit/>
          </a:bodyPr>
          <a:lstStyle/>
          <a:p>
            <a:r>
              <a:rPr lang="en-US" sz="2400" i="1" dirty="0"/>
              <a:t>Course title:  </a:t>
            </a:r>
            <a:r>
              <a:rPr lang="en-US" sz="2400" b="1" dirty="0"/>
              <a:t>Visual Programming</a:t>
            </a:r>
          </a:p>
          <a:p>
            <a:r>
              <a:rPr lang="en-US" sz="2400" i="1" dirty="0"/>
              <a:t>Instructor:	</a:t>
            </a:r>
            <a:r>
              <a:rPr lang="en-US" sz="2400" b="1" i="1" dirty="0"/>
              <a:t>Taimur Sajjad</a:t>
            </a:r>
            <a:endParaRPr lang="en-US" sz="2400" dirty="0"/>
          </a:p>
          <a:p>
            <a:r>
              <a:rPr lang="en-US" sz="2400" i="1" dirty="0"/>
              <a:t>Credit Hours:</a:t>
            </a:r>
            <a:r>
              <a:rPr lang="en-US" sz="2400" dirty="0"/>
              <a:t>	(2,1)</a:t>
            </a:r>
            <a:endParaRPr lang="en-US" sz="2400" b="1" dirty="0"/>
          </a:p>
          <a:p>
            <a:r>
              <a:rPr lang="en-US" sz="2400" i="1" dirty="0"/>
              <a:t>Course Code: 	</a:t>
            </a:r>
            <a:r>
              <a:rPr lang="en-US" sz="2400" b="1" dirty="0"/>
              <a:t>CSC412</a:t>
            </a:r>
          </a:p>
          <a:p>
            <a:r>
              <a:rPr lang="en-US" sz="2400" i="1" dirty="0"/>
              <a:t>Semester:		</a:t>
            </a:r>
            <a:r>
              <a:rPr lang="en-US" sz="2400" b="1" dirty="0" err="1" smtClean="0"/>
              <a:t>Sp</a:t>
            </a:r>
            <a:r>
              <a:rPr lang="en-US" sz="2400" b="1" smtClean="0"/>
              <a:t> 2024</a:t>
            </a:r>
            <a:endParaRPr lang="en-US" sz="2400" dirty="0"/>
          </a:p>
          <a:p>
            <a:r>
              <a:rPr lang="en-US" sz="2400" i="1" dirty="0"/>
              <a:t>Pre-requisite:</a:t>
            </a:r>
            <a:r>
              <a:rPr lang="en-US" sz="2400" dirty="0"/>
              <a:t>	</a:t>
            </a:r>
            <a:r>
              <a:rPr lang="en-US" sz="2400" b="1" dirty="0"/>
              <a:t>Object Oriented Programming</a:t>
            </a:r>
          </a:p>
          <a:p>
            <a:endParaRPr lang="en-US" sz="2400" dirty="0"/>
          </a:p>
        </p:txBody>
      </p:sp>
      <p:sp>
        <p:nvSpPr>
          <p:cNvPr id="3" name="Title 2"/>
          <p:cNvSpPr>
            <a:spLocks noGrp="1"/>
          </p:cNvSpPr>
          <p:nvPr>
            <p:ph type="title"/>
          </p:nvPr>
        </p:nvSpPr>
        <p:spPr/>
        <p:txBody>
          <a:bodyPr>
            <a:normAutofit/>
          </a:bodyPr>
          <a:lstStyle/>
          <a:p>
            <a:r>
              <a:rPr lang="en-US" sz="3600" dirty="0"/>
              <a:t>Course</a:t>
            </a:r>
          </a:p>
        </p:txBody>
      </p:sp>
    </p:spTree>
    <p:extLst>
      <p:ext uri="{BB962C8B-B14F-4D97-AF65-F5344CB8AC3E}">
        <p14:creationId xmlns:p14="http://schemas.microsoft.com/office/powerpoint/2010/main" val="25811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b="1" u="sng" dirty="0"/>
              <a:t>Reference Books:</a:t>
            </a:r>
            <a:endParaRPr lang="en-US" sz="2000" dirty="0"/>
          </a:p>
          <a:p>
            <a:pPr lvl="1"/>
            <a:r>
              <a:rPr lang="en-US" sz="1800" dirty="0">
                <a:solidFill>
                  <a:schemeClr val="tx1"/>
                </a:solidFill>
              </a:rPr>
              <a:t>Microsoft Visual C# 2013 Step by Step (Step by Step Developer), Sharp, J., 1st Edition (2013), Microsoft Press.</a:t>
            </a:r>
          </a:p>
          <a:p>
            <a:pPr lvl="1"/>
            <a:r>
              <a:rPr lang="en-US" sz="1800" dirty="0"/>
              <a:t>The Complete Reference C# 3.0, </a:t>
            </a:r>
            <a:r>
              <a:rPr lang="en-US" sz="1800" b="1" dirty="0"/>
              <a:t>by Herbert </a:t>
            </a:r>
            <a:r>
              <a:rPr lang="en-US" sz="1800" b="1" dirty="0" err="1"/>
              <a:t>Schildt</a:t>
            </a:r>
            <a:r>
              <a:rPr lang="en-US" sz="1800" b="1" dirty="0"/>
              <a:t>, Latest Edition</a:t>
            </a:r>
            <a:endParaRPr lang="en-US" sz="1800" dirty="0">
              <a:solidFill>
                <a:schemeClr val="tx1"/>
              </a:solidFill>
            </a:endParaRPr>
          </a:p>
          <a:p>
            <a:pPr lvl="1"/>
            <a:r>
              <a:rPr lang="en-US" sz="1800" dirty="0">
                <a:solidFill>
                  <a:schemeClr val="tx1"/>
                </a:solidFill>
              </a:rPr>
              <a:t>Beginning C# Object-Oriented Programming (Expert’s Voice in .NET), Clark, D., 2nd Edition (2013), </a:t>
            </a:r>
            <a:r>
              <a:rPr lang="en-US" sz="1800" dirty="0" err="1">
                <a:solidFill>
                  <a:schemeClr val="tx1"/>
                </a:solidFill>
              </a:rPr>
              <a:t>Apress</a:t>
            </a:r>
            <a:r>
              <a:rPr lang="en-US" sz="1800" dirty="0">
                <a:solidFill>
                  <a:schemeClr val="tx1"/>
                </a:solidFill>
              </a:rPr>
              <a:t> Publisher.</a:t>
            </a:r>
          </a:p>
          <a:p>
            <a:pPr lvl="1"/>
            <a:r>
              <a:rPr lang="en-US" sz="1800" dirty="0"/>
              <a:t>MSDN (https://docs.microsoft.com/en-us/dotnet/)</a:t>
            </a:r>
          </a:p>
          <a:p>
            <a:endParaRPr lang="en-US" sz="2000" dirty="0"/>
          </a:p>
        </p:txBody>
      </p:sp>
      <p:sp>
        <p:nvSpPr>
          <p:cNvPr id="3" name="Title 2"/>
          <p:cNvSpPr>
            <a:spLocks noGrp="1"/>
          </p:cNvSpPr>
          <p:nvPr>
            <p:ph type="title"/>
          </p:nvPr>
        </p:nvSpPr>
        <p:spPr/>
        <p:txBody>
          <a:bodyPr>
            <a:normAutofit/>
          </a:bodyPr>
          <a:lstStyle/>
          <a:p>
            <a:r>
              <a:rPr lang="en-US" sz="3200" dirty="0"/>
              <a:t>Recommended Books</a:t>
            </a:r>
          </a:p>
        </p:txBody>
      </p:sp>
      <p:sp>
        <p:nvSpPr>
          <p:cNvPr id="4" name="Slide Number Placeholder 1"/>
          <p:cNvSpPr>
            <a:spLocks noGrp="1"/>
          </p:cNvSpPr>
          <p:nvPr>
            <p:ph type="sldNum" sz="quarter" idx="12"/>
          </p:nvPr>
        </p:nvSpPr>
        <p:spPr>
          <a:xfrm>
            <a:off x="8647272" y="6324600"/>
            <a:ext cx="365760" cy="365125"/>
          </a:xfrm>
        </p:spPr>
        <p:txBody>
          <a:bodyPr/>
          <a:lstStyle/>
          <a:p>
            <a:fld id="{6F64D13A-C03B-462B-9940-35FF19933B79}" type="slidenum">
              <a:rPr lang="en-US" smtClean="0"/>
              <a:pPr/>
              <a:t>3</a:t>
            </a:fld>
            <a:endParaRPr lang="en-US"/>
          </a:p>
        </p:txBody>
      </p:sp>
    </p:spTree>
    <p:extLst>
      <p:ext uri="{BB962C8B-B14F-4D97-AF65-F5344CB8AC3E}">
        <p14:creationId xmlns:p14="http://schemas.microsoft.com/office/powerpoint/2010/main" val="405715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solidFill>
                  <a:schemeClr val="tx1"/>
                </a:solidFill>
              </a:rPr>
              <a:t>Overview of </a:t>
            </a:r>
            <a:r>
              <a:rPr lang="en-US" sz="2800" dirty="0" err="1">
                <a:solidFill>
                  <a:schemeClr val="tx1"/>
                </a:solidFill>
              </a:rPr>
              <a:t>.Net</a:t>
            </a:r>
            <a:r>
              <a:rPr lang="en-US" sz="2800" dirty="0">
                <a:solidFill>
                  <a:schemeClr val="tx1"/>
                </a:solidFill>
              </a:rPr>
              <a:t> framework</a:t>
            </a:r>
          </a:p>
        </p:txBody>
      </p:sp>
      <p:sp>
        <p:nvSpPr>
          <p:cNvPr id="3" name="Title 2"/>
          <p:cNvSpPr>
            <a:spLocks noGrp="1"/>
          </p:cNvSpPr>
          <p:nvPr>
            <p:ph type="title"/>
          </p:nvPr>
        </p:nvSpPr>
        <p:spPr/>
        <p:txBody>
          <a:bodyPr>
            <a:normAutofit/>
          </a:bodyPr>
          <a:lstStyle/>
          <a:p>
            <a:r>
              <a:rPr lang="en-US" sz="3600" dirty="0"/>
              <a:t>Today’s Lecture</a:t>
            </a:r>
          </a:p>
        </p:txBody>
      </p:sp>
      <p:sp>
        <p:nvSpPr>
          <p:cNvPr id="4" name="Slide Number Placeholder 1"/>
          <p:cNvSpPr>
            <a:spLocks noGrp="1"/>
          </p:cNvSpPr>
          <p:nvPr>
            <p:ph type="sldNum" sz="quarter" idx="12"/>
          </p:nvPr>
        </p:nvSpPr>
        <p:spPr>
          <a:xfrm>
            <a:off x="8647272" y="6407944"/>
            <a:ext cx="365760" cy="365125"/>
          </a:xfrm>
        </p:spPr>
        <p:txBody>
          <a:bodyPr/>
          <a:lstStyle/>
          <a:p>
            <a:fld id="{6F64D13A-C03B-462B-9940-35FF19933B79}" type="slidenum">
              <a:rPr lang="en-US" smtClean="0"/>
              <a:pPr/>
              <a:t>4</a:t>
            </a:fld>
            <a:endParaRPr lang="en-US"/>
          </a:p>
        </p:txBody>
      </p:sp>
    </p:spTree>
    <p:extLst>
      <p:ext uri="{BB962C8B-B14F-4D97-AF65-F5344CB8AC3E}">
        <p14:creationId xmlns:p14="http://schemas.microsoft.com/office/powerpoint/2010/main" val="235743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Picture of a desktop computer"/>
          <p:cNvSpPr>
            <a:spLocks noChangeAspect="1" noChangeArrowheads="1"/>
          </p:cNvSpPr>
          <p:nvPr/>
        </p:nvSpPr>
        <p:spPr bwMode="auto">
          <a:xfrm>
            <a:off x="63500" y="-136525"/>
            <a:ext cx="28575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08CDF8-F7BB-4EA0-9323-53DC3528848E}"/>
              </a:ext>
            </a:extLst>
          </p:cNvPr>
          <p:cNvSpPr>
            <a:spLocks noGrp="1"/>
          </p:cNvSpPr>
          <p:nvPr>
            <p:ph type="ctrTitle"/>
          </p:nvPr>
        </p:nvSpPr>
        <p:spPr/>
        <p:txBody>
          <a:bodyPr/>
          <a:lstStyle/>
          <a:p>
            <a:endParaRPr lang="en-PK"/>
          </a:p>
        </p:txBody>
      </p:sp>
      <p:sp>
        <p:nvSpPr>
          <p:cNvPr id="3" name="Subtitle 2">
            <a:extLst>
              <a:ext uri="{FF2B5EF4-FFF2-40B4-BE49-F238E27FC236}">
                <a16:creationId xmlns:a16="http://schemas.microsoft.com/office/drawing/2014/main" id="{A2293156-EF0C-4281-B67A-95724848AD0E}"/>
              </a:ext>
            </a:extLst>
          </p:cNvPr>
          <p:cNvSpPr>
            <a:spLocks noGrp="1"/>
          </p:cNvSpPr>
          <p:nvPr>
            <p:ph type="subTitle" idx="1"/>
          </p:nvPr>
        </p:nvSpPr>
        <p:spPr/>
        <p:txBody>
          <a:bodyPr/>
          <a:lstStyle/>
          <a:p>
            <a:endParaRPr lang="en-PK"/>
          </a:p>
        </p:txBody>
      </p:sp>
      <p:sp>
        <p:nvSpPr>
          <p:cNvPr id="5" name="Slide Number Placeholder 1"/>
          <p:cNvSpPr>
            <a:spLocks noGrp="1"/>
          </p:cNvSpPr>
          <p:nvPr>
            <p:ph type="sldNum" sz="quarter" idx="12"/>
          </p:nvPr>
        </p:nvSpPr>
        <p:spPr/>
        <p:txBody>
          <a:bodyPr/>
          <a:lstStyle/>
          <a:p>
            <a:fld id="{6F64D13A-C03B-462B-9940-35FF19933B79}" type="slidenum">
              <a:rPr lang="en-US" smtClean="0"/>
              <a:pPr/>
              <a:t>5</a:t>
            </a:fld>
            <a:endParaRPr lang="en-US"/>
          </a:p>
        </p:txBody>
      </p:sp>
      <p:pic>
        <p:nvPicPr>
          <p:cNvPr id="6" name="Picture 5"/>
          <p:cNvPicPr>
            <a:picLocks noChangeAspect="1"/>
          </p:cNvPicPr>
          <p:nvPr/>
        </p:nvPicPr>
        <p:blipFill>
          <a:blip r:embed="rId2"/>
          <a:stretch>
            <a:fillRect/>
          </a:stretch>
        </p:blipFill>
        <p:spPr>
          <a:xfrm>
            <a:off x="752475" y="695325"/>
            <a:ext cx="7639050" cy="5324475"/>
          </a:xfrm>
          <a:prstGeom prst="rect">
            <a:avLst/>
          </a:prstGeom>
        </p:spPr>
      </p:pic>
    </p:spTree>
    <p:extLst>
      <p:ext uri="{BB962C8B-B14F-4D97-AF65-F5344CB8AC3E}">
        <p14:creationId xmlns:p14="http://schemas.microsoft.com/office/powerpoint/2010/main" val="41870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47725" y="609600"/>
            <a:ext cx="7448550" cy="5219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5337" y="838200"/>
            <a:ext cx="7553325" cy="4829175"/>
          </a:xfrm>
          <a:prstGeom prst="rect">
            <a:avLst/>
          </a:prstGeom>
        </p:spPr>
      </p:pic>
    </p:spTree>
    <p:extLst>
      <p:ext uri="{BB962C8B-B14F-4D97-AF65-F5344CB8AC3E}">
        <p14:creationId xmlns:p14="http://schemas.microsoft.com/office/powerpoint/2010/main" val="427568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7750" y="762000"/>
            <a:ext cx="7048500" cy="5010150"/>
          </a:xfrm>
          <a:prstGeom prst="rect">
            <a:avLst/>
          </a:prstGeom>
        </p:spPr>
      </p:pic>
    </p:spTree>
    <p:extLst>
      <p:ext uri="{BB962C8B-B14F-4D97-AF65-F5344CB8AC3E}">
        <p14:creationId xmlns:p14="http://schemas.microsoft.com/office/powerpoint/2010/main" val="68239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C98463-8C7E-4F20-A18A-DE297CEB03A2}"/>
              </a:ext>
            </a:extLst>
          </p:cNvPr>
          <p:cNvPicPr>
            <a:picLocks noGrp="1" noChangeAspect="1"/>
          </p:cNvPicPr>
          <p:nvPr>
            <p:ph idx="1"/>
          </p:nvPr>
        </p:nvPicPr>
        <p:blipFill>
          <a:blip r:embed="rId2"/>
          <a:stretch>
            <a:fillRect/>
          </a:stretch>
        </p:blipFill>
        <p:spPr>
          <a:xfrm>
            <a:off x="533400" y="457200"/>
            <a:ext cx="7848600" cy="5225527"/>
          </a:xfrm>
        </p:spPr>
      </p:pic>
    </p:spTree>
    <p:extLst>
      <p:ext uri="{BB962C8B-B14F-4D97-AF65-F5344CB8AC3E}">
        <p14:creationId xmlns:p14="http://schemas.microsoft.com/office/powerpoint/2010/main" val="3277158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1361</TotalTime>
  <Words>216</Words>
  <Application>Microsoft Office PowerPoint</Application>
  <PresentationFormat>On-screen Show (4:3)</PresentationFormat>
  <Paragraphs>34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Baskerville Old Face</vt:lpstr>
      <vt:lpstr>Bodoni MT Black</vt:lpstr>
      <vt:lpstr>Calibri</vt:lpstr>
      <vt:lpstr>Constantia</vt:lpstr>
      <vt:lpstr>Lucida Sans Unicode</vt:lpstr>
      <vt:lpstr>Tahoma</vt:lpstr>
      <vt:lpstr>Times New Roman</vt:lpstr>
      <vt:lpstr>Verdana</vt:lpstr>
      <vt:lpstr>Wingdings 2</vt:lpstr>
      <vt:lpstr>Wingdings 3</vt:lpstr>
      <vt:lpstr>Concourse</vt:lpstr>
      <vt:lpstr>Visual Programming(VP)   Lec # 1  BCS Taimur Sajjad Lecturer.  Dept of Computer Science, CUI, Wah Campus.</vt:lpstr>
      <vt:lpstr>Course</vt:lpstr>
      <vt:lpstr>Recommended Books</vt:lpstr>
      <vt:lpstr>Today’s Lecture</vt:lpstr>
      <vt:lpstr>PowerPoint Presentation</vt:lpstr>
      <vt:lpstr>PowerPoint Presentation</vt:lpstr>
      <vt:lpstr>PowerPoint Presentation</vt:lpstr>
      <vt:lpstr>PowerPoint Presentation</vt:lpstr>
      <vt:lpstr>PowerPoint Presentation</vt:lpstr>
      <vt:lpstr>PowerPoint Presentation</vt:lpstr>
      <vt:lpstr>Comparison to Java</vt:lpstr>
      <vt:lpstr>PowerPoint Presentation</vt:lpstr>
      <vt:lpstr>Common Language Specification (cont..)</vt:lpstr>
      <vt:lpstr>PowerPoint Presentation</vt:lpstr>
      <vt:lpstr>CTS (cont..)</vt:lpstr>
      <vt:lpstr>CTS (cont..)</vt:lpstr>
      <vt:lpstr>CTS Data Types</vt:lpstr>
    </vt:vector>
  </TitlesOfParts>
  <Company>Michigan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 con’t. Operating Systems</dc:title>
  <dc:creator>Aaron Fitchko</dc:creator>
  <cp:lastModifiedBy>Mehak</cp:lastModifiedBy>
  <cp:revision>163</cp:revision>
  <cp:lastPrinted>2001-01-19T19:23:32Z</cp:lastPrinted>
  <dcterms:created xsi:type="dcterms:W3CDTF">2000-01-19T04:44:27Z</dcterms:created>
  <dcterms:modified xsi:type="dcterms:W3CDTF">2024-02-13T08:43:36Z</dcterms:modified>
</cp:coreProperties>
</file>