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5940" y="429767"/>
            <a:ext cx="807211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66700" y="0"/>
            <a:ext cx="8610600" cy="275386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64942" y="2230119"/>
            <a:ext cx="4214114" cy="2435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7012" y="2429509"/>
            <a:ext cx="8189975" cy="4018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image" Target="../media/image17.png"/><Relationship Id="rId15" Type="http://schemas.openxmlformats.org/officeDocument/2006/relationships/image" Target="../media/image18.png"/><Relationship Id="rId16" Type="http://schemas.openxmlformats.org/officeDocument/2006/relationships/image" Target="../media/image19.png"/><Relationship Id="rId17" Type="http://schemas.openxmlformats.org/officeDocument/2006/relationships/image" Target="../media/image20.png"/><Relationship Id="rId18" Type="http://schemas.openxmlformats.org/officeDocument/2006/relationships/image" Target="../media/image21.png"/><Relationship Id="rId19" Type="http://schemas.openxmlformats.org/officeDocument/2006/relationships/image" Target="../media/image22.png"/><Relationship Id="rId20" Type="http://schemas.openxmlformats.org/officeDocument/2006/relationships/image" Target="../media/image23.png"/><Relationship Id="rId21" Type="http://schemas.openxmlformats.org/officeDocument/2006/relationships/image" Target="../media/image2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8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jpg"/><Relationship Id="rId3" Type="http://schemas.openxmlformats.org/officeDocument/2006/relationships/image" Target="../media/image26.jpg"/><Relationship Id="rId4" Type="http://schemas.openxmlformats.org/officeDocument/2006/relationships/image" Target="../media/image27.jpg"/><Relationship Id="rId5" Type="http://schemas.openxmlformats.org/officeDocument/2006/relationships/image" Target="../media/image28.jpg"/><Relationship Id="rId6" Type="http://schemas.openxmlformats.org/officeDocument/2006/relationships/image" Target="../media/image29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30.png"/><Relationship Id="rId4" Type="http://schemas.openxmlformats.org/officeDocument/2006/relationships/image" Target="../media/image31.jpg"/><Relationship Id="rId5" Type="http://schemas.openxmlformats.org/officeDocument/2006/relationships/image" Target="../media/image32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.jpg"/><Relationship Id="rId9" Type="http://schemas.openxmlformats.org/officeDocument/2006/relationships/image" Target="../media/image39.png"/><Relationship Id="rId10" Type="http://schemas.openxmlformats.org/officeDocument/2006/relationships/image" Target="../media/image40.png"/><Relationship Id="rId11" Type="http://schemas.openxmlformats.org/officeDocument/2006/relationships/image" Target="../media/image41.png"/><Relationship Id="rId12" Type="http://schemas.openxmlformats.org/officeDocument/2006/relationships/image" Target="../media/image42.png"/><Relationship Id="rId13" Type="http://schemas.openxmlformats.org/officeDocument/2006/relationships/image" Target="../media/image43.png"/><Relationship Id="rId14" Type="http://schemas.openxmlformats.org/officeDocument/2006/relationships/image" Target="../media/image44.png"/><Relationship Id="rId15" Type="http://schemas.openxmlformats.org/officeDocument/2006/relationships/image" Target="../media/image45.png"/><Relationship Id="rId16" Type="http://schemas.openxmlformats.org/officeDocument/2006/relationships/image" Target="../media/image46.png"/><Relationship Id="rId17" Type="http://schemas.openxmlformats.org/officeDocument/2006/relationships/image" Target="../media/image47.png"/><Relationship Id="rId18" Type="http://schemas.openxmlformats.org/officeDocument/2006/relationships/image" Target="../media/image48.png"/><Relationship Id="rId19" Type="http://schemas.openxmlformats.org/officeDocument/2006/relationships/image" Target="../media/image49.png"/><Relationship Id="rId20" Type="http://schemas.openxmlformats.org/officeDocument/2006/relationships/image" Target="../media/image50.png"/><Relationship Id="rId21" Type="http://schemas.openxmlformats.org/officeDocument/2006/relationships/image" Target="../media/image51.png"/><Relationship Id="rId22" Type="http://schemas.openxmlformats.org/officeDocument/2006/relationships/image" Target="../media/image5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.jpg"/><Relationship Id="rId9" Type="http://schemas.openxmlformats.org/officeDocument/2006/relationships/image" Target="../media/image39.png"/><Relationship Id="rId10" Type="http://schemas.openxmlformats.org/officeDocument/2006/relationships/image" Target="../media/image40.png"/><Relationship Id="rId11" Type="http://schemas.openxmlformats.org/officeDocument/2006/relationships/image" Target="../media/image41.png"/><Relationship Id="rId12" Type="http://schemas.openxmlformats.org/officeDocument/2006/relationships/image" Target="../media/image42.png"/><Relationship Id="rId13" Type="http://schemas.openxmlformats.org/officeDocument/2006/relationships/image" Target="../media/image43.png"/><Relationship Id="rId14" Type="http://schemas.openxmlformats.org/officeDocument/2006/relationships/image" Target="../media/image53.png"/><Relationship Id="rId15" Type="http://schemas.openxmlformats.org/officeDocument/2006/relationships/image" Target="../media/image54.png"/><Relationship Id="rId16" Type="http://schemas.openxmlformats.org/officeDocument/2006/relationships/image" Target="../media/image55.png"/><Relationship Id="rId17" Type="http://schemas.openxmlformats.org/officeDocument/2006/relationships/image" Target="../media/image56.png"/><Relationship Id="rId18" Type="http://schemas.openxmlformats.org/officeDocument/2006/relationships/image" Target="../media/image57.png"/><Relationship Id="rId19" Type="http://schemas.openxmlformats.org/officeDocument/2006/relationships/image" Target="../media/image58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Relationship Id="rId6" Type="http://schemas.openxmlformats.org/officeDocument/2006/relationships/image" Target="../media/image62.png"/><Relationship Id="rId7" Type="http://schemas.openxmlformats.org/officeDocument/2006/relationships/image" Target="../media/image63.png"/><Relationship Id="rId8" Type="http://schemas.openxmlformats.org/officeDocument/2006/relationships/image" Target="../media/image64.png"/><Relationship Id="rId9" Type="http://schemas.openxmlformats.org/officeDocument/2006/relationships/image" Target="../media/image65.png"/><Relationship Id="rId10" Type="http://schemas.openxmlformats.org/officeDocument/2006/relationships/image" Target="../media/image66.png"/><Relationship Id="rId11" Type="http://schemas.openxmlformats.org/officeDocument/2006/relationships/image" Target="../media/image67.png"/><Relationship Id="rId12" Type="http://schemas.openxmlformats.org/officeDocument/2006/relationships/image" Target="../media/image68.png"/><Relationship Id="rId13" Type="http://schemas.openxmlformats.org/officeDocument/2006/relationships/image" Target="../media/image69.png"/><Relationship Id="rId14" Type="http://schemas.openxmlformats.org/officeDocument/2006/relationships/image" Target="../media/image70.png"/><Relationship Id="rId15" Type="http://schemas.openxmlformats.org/officeDocument/2006/relationships/image" Target="../media/image71.png"/><Relationship Id="rId16" Type="http://schemas.openxmlformats.org/officeDocument/2006/relationships/image" Target="../media/image72.png"/><Relationship Id="rId17" Type="http://schemas.openxmlformats.org/officeDocument/2006/relationships/image" Target="../media/image73.png"/><Relationship Id="rId18" Type="http://schemas.openxmlformats.org/officeDocument/2006/relationships/image" Target="../media/image74.png"/><Relationship Id="rId19" Type="http://schemas.openxmlformats.org/officeDocument/2006/relationships/image" Target="../media/image75.png"/><Relationship Id="rId20" Type="http://schemas.openxmlformats.org/officeDocument/2006/relationships/image" Target="../media/image76.png"/><Relationship Id="rId21" Type="http://schemas.openxmlformats.org/officeDocument/2006/relationships/image" Target="../media/image7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3950" y="4021073"/>
              <a:ext cx="190500" cy="18897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8022" y="0"/>
              <a:ext cx="1336230" cy="27081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7155" y="4572"/>
              <a:ext cx="237744" cy="108889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9905"/>
              <a:ext cx="524256" cy="466191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2355" y="5480303"/>
              <a:ext cx="514350" cy="137312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5705" y="4572"/>
              <a:ext cx="385572" cy="174040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4881371"/>
              <a:ext cx="442722" cy="195757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95122" y="4572"/>
              <a:ext cx="814578" cy="402640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19022" y="4867655"/>
              <a:ext cx="978884" cy="199034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5205" y="9905"/>
              <a:ext cx="832866" cy="683361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0" y="0"/>
              <a:ext cx="9144000" cy="685799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858" y="0"/>
              <a:ext cx="874763" cy="236677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0" y="3549396"/>
              <a:ext cx="164592" cy="66065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0" y="4481321"/>
              <a:ext cx="182118" cy="23622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7639" y="4867655"/>
              <a:ext cx="732247" cy="199034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529097" y="0"/>
              <a:ext cx="396970" cy="62712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648700" y="5551170"/>
              <a:ext cx="381000" cy="129768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723376" y="4572"/>
              <a:ext cx="288798" cy="172592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580881" y="4867655"/>
              <a:ext cx="288036" cy="1981199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1686051" y="1119123"/>
            <a:ext cx="57670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495" b="1">
                <a:solidFill>
                  <a:srgbClr val="006FC0"/>
                </a:solidFill>
                <a:latin typeface="Arial"/>
                <a:cs typeface="Arial"/>
              </a:rPr>
              <a:t>P</a:t>
            </a:r>
            <a:r>
              <a:rPr dirty="0" sz="3600" spc="-655" b="1">
                <a:solidFill>
                  <a:srgbClr val="006FC0"/>
                </a:solidFill>
                <a:latin typeface="Arial"/>
                <a:cs typeface="Arial"/>
              </a:rPr>
              <a:t>R</a:t>
            </a:r>
            <a:r>
              <a:rPr dirty="0" sz="3600" spc="-385" b="1">
                <a:solidFill>
                  <a:srgbClr val="006FC0"/>
                </a:solidFill>
                <a:latin typeface="Arial"/>
                <a:cs typeface="Arial"/>
              </a:rPr>
              <a:t>OFESSIONA</a:t>
            </a:r>
            <a:r>
              <a:rPr dirty="0" sz="3600" spc="-355" b="1">
                <a:solidFill>
                  <a:srgbClr val="006FC0"/>
                </a:solidFill>
                <a:latin typeface="Arial"/>
                <a:cs typeface="Arial"/>
              </a:rPr>
              <a:t>L</a:t>
            </a:r>
            <a:r>
              <a:rPr dirty="0" sz="3600" spc="-45" b="1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z="3600" spc="-500" b="1">
                <a:solidFill>
                  <a:srgbClr val="006FC0"/>
                </a:solidFill>
                <a:latin typeface="Arial"/>
                <a:cs typeface="Arial"/>
              </a:rPr>
              <a:t>PR</a:t>
            </a:r>
            <a:r>
              <a:rPr dirty="0" sz="3600" spc="-305" b="1">
                <a:solidFill>
                  <a:srgbClr val="006FC0"/>
                </a:solidFill>
                <a:latin typeface="Arial"/>
                <a:cs typeface="Arial"/>
              </a:rPr>
              <a:t>A</a:t>
            </a:r>
            <a:r>
              <a:rPr dirty="0" sz="3600" spc="-440" b="1">
                <a:solidFill>
                  <a:srgbClr val="006FC0"/>
                </a:solidFill>
                <a:latin typeface="Arial"/>
                <a:cs typeface="Arial"/>
              </a:rPr>
              <a:t>CTIC</a:t>
            </a:r>
            <a:r>
              <a:rPr dirty="0" sz="3600" spc="-495" b="1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dirty="0" sz="3600" spc="-40" b="1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z="3600" spc="-175" b="1">
                <a:solidFill>
                  <a:srgbClr val="006FC0"/>
                </a:solidFill>
                <a:latin typeface="Arial"/>
                <a:cs typeface="Arial"/>
              </a:rPr>
              <a:t>(IT)</a:t>
            </a:r>
            <a:endParaRPr sz="3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976879" y="2674112"/>
            <a:ext cx="3188335" cy="9969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3200" spc="-380">
                <a:solidFill>
                  <a:srgbClr val="001F5F"/>
                </a:solidFill>
                <a:latin typeface="Microsoft Sans Serif"/>
                <a:cs typeface="Microsoft Sans Serif"/>
              </a:rPr>
              <a:t>PROFESSIONALISM</a:t>
            </a:r>
            <a:endParaRPr sz="3200">
              <a:latin typeface="Microsoft Sans Serif"/>
              <a:cs typeface="Microsoft Sans Serif"/>
            </a:endParaRPr>
          </a:p>
          <a:p>
            <a:pPr algn="ctr" marL="635">
              <a:lnSpc>
                <a:spcPct val="100000"/>
              </a:lnSpc>
              <a:spcBef>
                <a:spcPts val="1655"/>
              </a:spcBef>
            </a:pPr>
            <a:r>
              <a:rPr dirty="0" sz="1800" spc="-235">
                <a:solidFill>
                  <a:srgbClr val="001F5F"/>
                </a:solidFill>
                <a:latin typeface="Microsoft Sans Serif"/>
                <a:cs typeface="Microsoft Sans Serif"/>
              </a:rPr>
              <a:t>PART-II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04411" y="4542535"/>
            <a:ext cx="153352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305" b="1">
                <a:solidFill>
                  <a:srgbClr val="001F5F"/>
                </a:solidFill>
                <a:latin typeface="Arial"/>
                <a:cs typeface="Arial"/>
              </a:rPr>
              <a:t>LECTURE</a:t>
            </a:r>
            <a:r>
              <a:rPr dirty="0" sz="2000" spc="-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2000" spc="220" b="1">
                <a:solidFill>
                  <a:srgbClr val="001F5F"/>
                </a:solidFill>
                <a:latin typeface="Arial"/>
                <a:cs typeface="Arial"/>
              </a:rPr>
              <a:t>#</a:t>
            </a:r>
            <a:r>
              <a:rPr dirty="0" sz="2000" spc="-2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2000" spc="-55" b="1">
                <a:solidFill>
                  <a:srgbClr val="001F5F"/>
                </a:solidFill>
                <a:latin typeface="Arial"/>
                <a:cs typeface="Arial"/>
              </a:rPr>
              <a:t>04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0553" y="1155445"/>
            <a:ext cx="3590290" cy="5588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500" spc="-10">
                <a:latin typeface="Calibri"/>
                <a:cs typeface="Calibri"/>
              </a:rPr>
              <a:t>How</a:t>
            </a:r>
            <a:r>
              <a:rPr dirty="0" sz="3500" spc="-25">
                <a:latin typeface="Calibri"/>
                <a:cs typeface="Calibri"/>
              </a:rPr>
              <a:t> </a:t>
            </a:r>
            <a:r>
              <a:rPr dirty="0" sz="3500" spc="-20">
                <a:latin typeface="Calibri"/>
                <a:cs typeface="Calibri"/>
              </a:rPr>
              <a:t>to</a:t>
            </a:r>
            <a:r>
              <a:rPr dirty="0" sz="3500" spc="-25">
                <a:latin typeface="Calibri"/>
                <a:cs typeface="Calibri"/>
              </a:rPr>
              <a:t> </a:t>
            </a:r>
            <a:r>
              <a:rPr dirty="0" sz="3500" spc="-40">
                <a:latin typeface="Calibri"/>
                <a:cs typeface="Calibri"/>
              </a:rPr>
              <a:t>Work</a:t>
            </a:r>
            <a:r>
              <a:rPr dirty="0" sz="3500" spc="-30">
                <a:latin typeface="Calibri"/>
                <a:cs typeface="Calibri"/>
              </a:rPr>
              <a:t> </a:t>
            </a:r>
            <a:r>
              <a:rPr dirty="0" sz="3500" spc="-10">
                <a:latin typeface="Calibri"/>
                <a:cs typeface="Calibri"/>
              </a:rPr>
              <a:t>Ethic?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140" y="2482342"/>
            <a:ext cx="7762240" cy="3293110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800" b="1">
                <a:latin typeface="Calibri"/>
                <a:cs typeface="Calibri"/>
              </a:rPr>
              <a:t>5 </a:t>
            </a:r>
            <a:r>
              <a:rPr dirty="0" sz="1800" spc="-15" b="1">
                <a:latin typeface="Calibri"/>
                <a:cs typeface="Calibri"/>
              </a:rPr>
              <a:t>Factors</a:t>
            </a:r>
            <a:r>
              <a:rPr dirty="0" sz="180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That</a:t>
            </a:r>
            <a:r>
              <a:rPr dirty="0" sz="1800" spc="-15" b="1">
                <a:latin typeface="Calibri"/>
                <a:cs typeface="Calibri"/>
              </a:rPr>
              <a:t> Demonstrate</a:t>
            </a:r>
            <a:r>
              <a:rPr dirty="0" sz="1800" spc="-1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a</a:t>
            </a:r>
            <a:r>
              <a:rPr dirty="0" sz="1800" spc="-5" b="1">
                <a:latin typeface="Calibri"/>
                <a:cs typeface="Calibri"/>
              </a:rPr>
              <a:t> Strong</a:t>
            </a:r>
            <a:r>
              <a:rPr dirty="0" sz="1800" spc="-15" b="1">
                <a:latin typeface="Calibri"/>
                <a:cs typeface="Calibri"/>
              </a:rPr>
              <a:t> </a:t>
            </a:r>
            <a:r>
              <a:rPr dirty="0" sz="1800" spc="-20" b="1">
                <a:latin typeface="Calibri"/>
                <a:cs typeface="Calibri"/>
              </a:rPr>
              <a:t>Work</a:t>
            </a:r>
            <a:r>
              <a:rPr dirty="0" sz="180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Ethic</a:t>
            </a:r>
            <a:endParaRPr sz="1800">
              <a:latin typeface="Calibri"/>
              <a:cs typeface="Calibri"/>
            </a:endParaRPr>
          </a:p>
          <a:p>
            <a:pPr marL="789940" marR="5080" indent="-457200">
              <a:lnSpc>
                <a:spcPts val="1939"/>
              </a:lnSpc>
              <a:spcBef>
                <a:spcPts val="434"/>
              </a:spcBef>
              <a:buAutoNum type="arabicPeriod"/>
              <a:tabLst>
                <a:tab pos="789305" algn="l"/>
                <a:tab pos="789940" algn="l"/>
              </a:tabLst>
            </a:pPr>
            <a:r>
              <a:rPr dirty="0" sz="1800" spc="-10" b="1">
                <a:latin typeface="Calibri"/>
                <a:cs typeface="Calibri"/>
              </a:rPr>
              <a:t>Integrity</a:t>
            </a:r>
            <a:r>
              <a:rPr dirty="0" sz="1800" spc="-15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- An </a:t>
            </a:r>
            <a:r>
              <a:rPr dirty="0" sz="1800" spc="-5">
                <a:latin typeface="Calibri"/>
                <a:cs typeface="Calibri"/>
              </a:rPr>
              <a:t>employee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with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integrity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fosters</a:t>
            </a:r>
            <a:r>
              <a:rPr dirty="0" sz="1800" spc="-5">
                <a:latin typeface="Calibri"/>
                <a:cs typeface="Calibri"/>
              </a:rPr>
              <a:t> trusting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relationships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with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clients,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coworkers</a:t>
            </a:r>
            <a:r>
              <a:rPr dirty="0" sz="1800">
                <a:latin typeface="Calibri"/>
                <a:cs typeface="Calibri"/>
              </a:rPr>
              <a:t> and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supervisors.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Coworkers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value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employee's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ability 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to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give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honest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feedback.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Clients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trust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employee's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advice. </a:t>
            </a:r>
            <a:r>
              <a:rPr dirty="0" sz="1800" spc="-5">
                <a:latin typeface="Calibri"/>
                <a:cs typeface="Calibri"/>
              </a:rPr>
              <a:t>Supervisors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rely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on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employee's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high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moral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standards,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trusting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him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not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to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steal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from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10">
                <a:latin typeface="Calibri"/>
                <a:cs typeface="Calibri"/>
              </a:rPr>
              <a:t>company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or </a:t>
            </a:r>
            <a:r>
              <a:rPr dirty="0" sz="1800" spc="-15">
                <a:latin typeface="Calibri"/>
                <a:cs typeface="Calibri"/>
              </a:rPr>
              <a:t>create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problems.</a:t>
            </a:r>
            <a:endParaRPr sz="1800">
              <a:latin typeface="Calibri"/>
              <a:cs typeface="Calibri"/>
            </a:endParaRPr>
          </a:p>
          <a:p>
            <a:pPr marL="789940" marR="1113790" indent="-457200">
              <a:lnSpc>
                <a:spcPts val="1939"/>
              </a:lnSpc>
              <a:spcBef>
                <a:spcPts val="415"/>
              </a:spcBef>
              <a:buAutoNum type="arabicPeriod"/>
              <a:tabLst>
                <a:tab pos="789305" algn="l"/>
                <a:tab pos="789940" algn="l"/>
              </a:tabLst>
            </a:pPr>
            <a:r>
              <a:rPr dirty="0" sz="1800" b="1">
                <a:latin typeface="Calibri"/>
                <a:cs typeface="Calibri"/>
              </a:rPr>
              <a:t>Sense of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Responsibility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–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Feeling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personally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responsible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for</a:t>
            </a:r>
            <a:r>
              <a:rPr dirty="0" sz="1800" spc="-5">
                <a:latin typeface="Calibri"/>
                <a:cs typeface="Calibri"/>
              </a:rPr>
              <a:t> job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performance,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showing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up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on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time, </a:t>
            </a:r>
            <a:r>
              <a:rPr dirty="0" sz="1800" spc="-5">
                <a:latin typeface="Calibri"/>
                <a:cs typeface="Calibri"/>
              </a:rPr>
              <a:t>putting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best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effort.</a:t>
            </a:r>
            <a:endParaRPr sz="1800">
              <a:latin typeface="Calibri"/>
              <a:cs typeface="Calibri"/>
            </a:endParaRPr>
          </a:p>
          <a:p>
            <a:pPr marL="789940" marR="358140" indent="-457200">
              <a:lnSpc>
                <a:spcPts val="1939"/>
              </a:lnSpc>
              <a:spcBef>
                <a:spcPts val="409"/>
              </a:spcBef>
              <a:buAutoNum type="arabicPeriod"/>
              <a:tabLst>
                <a:tab pos="789305" algn="l"/>
                <a:tab pos="789940" algn="l"/>
              </a:tabLst>
            </a:pPr>
            <a:r>
              <a:rPr dirty="0" sz="1800" spc="-5" b="1">
                <a:latin typeface="Calibri"/>
                <a:cs typeface="Calibri"/>
              </a:rPr>
              <a:t>Emphasis</a:t>
            </a:r>
            <a:r>
              <a:rPr dirty="0" sz="1800" b="1">
                <a:latin typeface="Calibri"/>
                <a:cs typeface="Calibri"/>
              </a:rPr>
              <a:t> on</a:t>
            </a:r>
            <a:r>
              <a:rPr dirty="0" sz="1800" spc="-15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Quality </a:t>
            </a:r>
            <a:r>
              <a:rPr dirty="0" sz="1800">
                <a:latin typeface="Calibri"/>
                <a:cs typeface="Calibri"/>
              </a:rPr>
              <a:t>– </a:t>
            </a:r>
            <a:r>
              <a:rPr dirty="0" sz="1800" spc="-5">
                <a:latin typeface="Calibri"/>
                <a:cs typeface="Calibri"/>
              </a:rPr>
              <a:t>caring</a:t>
            </a:r>
            <a:r>
              <a:rPr dirty="0" sz="1800">
                <a:latin typeface="Calibri"/>
                <a:cs typeface="Calibri"/>
              </a:rPr>
              <a:t> about the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quality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 </a:t>
            </a:r>
            <a:r>
              <a:rPr dirty="0" sz="1800" spc="-10">
                <a:latin typeface="Calibri"/>
                <a:cs typeface="Calibri"/>
              </a:rPr>
              <a:t>work,</a:t>
            </a:r>
            <a:r>
              <a:rPr dirty="0" sz="1800">
                <a:latin typeface="Calibri"/>
                <a:cs typeface="Calibri"/>
              </a:rPr>
              <a:t> not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just </a:t>
            </a:r>
            <a:r>
              <a:rPr dirty="0" sz="1800">
                <a:latin typeface="Calibri"/>
                <a:cs typeface="Calibri"/>
              </a:rPr>
              <a:t>mixing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out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simple </a:t>
            </a:r>
            <a:r>
              <a:rPr dirty="0" sz="1800">
                <a:latin typeface="Calibri"/>
                <a:cs typeface="Calibri"/>
              </a:rPr>
              <a:t>minimum</a:t>
            </a:r>
            <a:endParaRPr sz="1800">
              <a:latin typeface="Calibri"/>
              <a:cs typeface="Calibri"/>
            </a:endParaRPr>
          </a:p>
          <a:p>
            <a:pPr marL="789940" indent="-457200">
              <a:lnSpc>
                <a:spcPct val="100000"/>
              </a:lnSpc>
              <a:spcBef>
                <a:spcPts val="165"/>
              </a:spcBef>
              <a:buAutoNum type="arabicPeriod"/>
              <a:tabLst>
                <a:tab pos="789305" algn="l"/>
                <a:tab pos="789940" algn="l"/>
              </a:tabLst>
            </a:pPr>
            <a:r>
              <a:rPr dirty="0" sz="1800" spc="-5" b="1">
                <a:latin typeface="Calibri"/>
                <a:cs typeface="Calibri"/>
              </a:rPr>
              <a:t>Discipline</a:t>
            </a:r>
            <a:r>
              <a:rPr dirty="0" sz="1800" spc="5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– </a:t>
            </a:r>
            <a:r>
              <a:rPr dirty="0" sz="1800" spc="-10">
                <a:latin typeface="Calibri"/>
                <a:cs typeface="Calibri"/>
              </a:rPr>
              <a:t>completing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tasks/assignments,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staying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focused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on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goals</a:t>
            </a:r>
            <a:endParaRPr sz="1800">
              <a:latin typeface="Calibri"/>
              <a:cs typeface="Calibri"/>
            </a:endParaRPr>
          </a:p>
          <a:p>
            <a:pPr marL="789940" indent="-457200">
              <a:lnSpc>
                <a:spcPct val="100000"/>
              </a:lnSpc>
              <a:spcBef>
                <a:spcPts val="180"/>
              </a:spcBef>
              <a:buAutoNum type="arabicPeriod"/>
              <a:tabLst>
                <a:tab pos="789305" algn="l"/>
                <a:tab pos="789940" algn="l"/>
              </a:tabLst>
            </a:pPr>
            <a:r>
              <a:rPr dirty="0" sz="1800" b="1">
                <a:latin typeface="Calibri"/>
                <a:cs typeface="Calibri"/>
              </a:rPr>
              <a:t>Sense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of</a:t>
            </a:r>
            <a:r>
              <a:rPr dirty="0" sz="1800" spc="-10" b="1">
                <a:latin typeface="Calibri"/>
                <a:cs typeface="Calibri"/>
              </a:rPr>
              <a:t> </a:t>
            </a:r>
            <a:r>
              <a:rPr dirty="0" sz="1800" spc="-30" b="1">
                <a:latin typeface="Calibri"/>
                <a:cs typeface="Calibri"/>
              </a:rPr>
              <a:t>Teamwork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– </a:t>
            </a:r>
            <a:r>
              <a:rPr dirty="0" sz="1800" spc="-5">
                <a:latin typeface="Calibri"/>
                <a:cs typeface="Calibri"/>
              </a:rPr>
              <a:t>respect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peers,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help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team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to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meet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its </a:t>
            </a:r>
            <a:r>
              <a:rPr dirty="0" sz="1800" spc="-10">
                <a:latin typeface="Calibri"/>
                <a:cs typeface="Calibri"/>
              </a:rPr>
              <a:t>goals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1829" y="1155445"/>
            <a:ext cx="2721610" cy="5588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500" spc="-10">
                <a:latin typeface="Calibri"/>
                <a:cs typeface="Calibri"/>
              </a:rPr>
              <a:t>Judge</a:t>
            </a:r>
            <a:r>
              <a:rPr dirty="0" sz="3500" spc="-55">
                <a:latin typeface="Calibri"/>
                <a:cs typeface="Calibri"/>
              </a:rPr>
              <a:t> </a:t>
            </a:r>
            <a:r>
              <a:rPr dirty="0" sz="3500" spc="-20">
                <a:latin typeface="Calibri"/>
                <a:cs typeface="Calibri"/>
              </a:rPr>
              <a:t>yourself: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140" y="2429764"/>
            <a:ext cx="7762240" cy="4018279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184150" marR="66040" indent="-171450">
              <a:lnSpc>
                <a:spcPts val="1939"/>
              </a:lnSpc>
              <a:spcBef>
                <a:spcPts val="345"/>
              </a:spcBef>
              <a:buFont typeface="Arial MT"/>
              <a:buChar char="•"/>
              <a:tabLst>
                <a:tab pos="184150" algn="l"/>
              </a:tabLst>
            </a:pPr>
            <a:r>
              <a:rPr dirty="0" sz="1800" spc="-10" b="1">
                <a:latin typeface="Calibri"/>
                <a:cs typeface="Calibri"/>
              </a:rPr>
              <a:t>Appearance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-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spc="-40">
                <a:latin typeface="Calibri"/>
                <a:cs typeface="Calibri"/>
              </a:rPr>
              <a:t>Your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character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dress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should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reflect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professionalism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it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takes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to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do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your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job</a:t>
            </a:r>
            <a:r>
              <a:rPr dirty="0" sz="1800">
                <a:latin typeface="Calibri"/>
                <a:cs typeface="Calibri"/>
              </a:rPr>
              <a:t> and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neat,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clean,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appropriate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for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workplace.</a:t>
            </a:r>
            <a:endParaRPr sz="1800">
              <a:latin typeface="Calibri"/>
              <a:cs typeface="Calibri"/>
            </a:endParaRPr>
          </a:p>
          <a:p>
            <a:pPr lvl="1" marL="527050" indent="-171450">
              <a:lnSpc>
                <a:spcPct val="100000"/>
              </a:lnSpc>
              <a:spcBef>
                <a:spcPts val="165"/>
              </a:spcBef>
              <a:buFont typeface="Arial MT"/>
              <a:buChar char="•"/>
              <a:tabLst>
                <a:tab pos="527050" algn="l"/>
              </a:tabLst>
            </a:pP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What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 is </a:t>
            </a: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your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workplace</a:t>
            </a:r>
            <a:r>
              <a:rPr dirty="0" sz="1800" spc="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dress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code?</a:t>
            </a:r>
            <a:r>
              <a:rPr dirty="0" sz="1800" spc="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Class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dress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code?</a:t>
            </a:r>
            <a:endParaRPr sz="1800">
              <a:latin typeface="Calibri"/>
              <a:cs typeface="Calibri"/>
            </a:endParaRPr>
          </a:p>
          <a:p>
            <a:pPr marL="184150" marR="35560" indent="-171450">
              <a:lnSpc>
                <a:spcPts val="1939"/>
              </a:lnSpc>
              <a:spcBef>
                <a:spcPts val="830"/>
              </a:spcBef>
              <a:buFont typeface="Arial MT"/>
              <a:buChar char="•"/>
              <a:tabLst>
                <a:tab pos="184150" algn="l"/>
              </a:tabLst>
            </a:pPr>
            <a:r>
              <a:rPr dirty="0" sz="1800" b="1">
                <a:latin typeface="Calibri"/>
                <a:cs typeface="Calibri"/>
              </a:rPr>
              <a:t>Self</a:t>
            </a:r>
            <a:r>
              <a:rPr dirty="0" sz="1800" spc="-10" b="1">
                <a:latin typeface="Calibri"/>
                <a:cs typeface="Calibri"/>
              </a:rPr>
              <a:t> Confidence</a:t>
            </a:r>
            <a:r>
              <a:rPr dirty="0" sz="1800" spc="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– </a:t>
            </a:r>
            <a:r>
              <a:rPr dirty="0" sz="1800" spc="-5">
                <a:latin typeface="Calibri"/>
                <a:cs typeface="Calibri"/>
              </a:rPr>
              <a:t>Show that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you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can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handle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any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situation,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even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accepting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tasks 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outside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your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comfort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zone.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Confidence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enables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you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to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encourage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others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to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adapt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to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changing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situations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work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environment.</a:t>
            </a:r>
            <a:endParaRPr sz="1800">
              <a:latin typeface="Calibri"/>
              <a:cs typeface="Calibri"/>
            </a:endParaRPr>
          </a:p>
          <a:p>
            <a:pPr lvl="1" marL="527050" indent="-171450">
              <a:lnSpc>
                <a:spcPct val="100000"/>
              </a:lnSpc>
              <a:spcBef>
                <a:spcPts val="165"/>
              </a:spcBef>
              <a:buFont typeface="Arial MT"/>
              <a:buChar char="•"/>
              <a:tabLst>
                <a:tab pos="527050" algn="l"/>
              </a:tabLst>
            </a:pP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How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you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can</a:t>
            </a:r>
            <a:r>
              <a:rPr dirty="0" sz="1800" spc="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show confidence</a:t>
            </a:r>
            <a:r>
              <a:rPr dirty="0" sz="1800" spc="2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without</a:t>
            </a:r>
            <a:r>
              <a:rPr dirty="0" sz="1800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proper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education</a:t>
            </a:r>
            <a:r>
              <a:rPr dirty="0" sz="1800" spc="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dirty="0" sz="1800" spc="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practice?</a:t>
            </a:r>
            <a:endParaRPr sz="1800">
              <a:latin typeface="Calibri"/>
              <a:cs typeface="Calibri"/>
            </a:endParaRPr>
          </a:p>
          <a:p>
            <a:pPr marL="184150" marR="5080" indent="-171450">
              <a:lnSpc>
                <a:spcPts val="1939"/>
              </a:lnSpc>
              <a:spcBef>
                <a:spcPts val="830"/>
              </a:spcBef>
              <a:buFont typeface="Arial MT"/>
              <a:buChar char="•"/>
              <a:tabLst>
                <a:tab pos="184150" algn="l"/>
              </a:tabLst>
            </a:pPr>
            <a:r>
              <a:rPr dirty="0" sz="1800" spc="-10" b="1">
                <a:latin typeface="Calibri"/>
                <a:cs typeface="Calibri"/>
              </a:rPr>
              <a:t>Cultural</a:t>
            </a:r>
            <a:r>
              <a:rPr dirty="0" sz="180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Awareness</a:t>
            </a:r>
            <a:r>
              <a:rPr dirty="0" sz="1800" spc="-1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–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Includes </a:t>
            </a:r>
            <a:r>
              <a:rPr dirty="0" sz="1800" spc="-10">
                <a:latin typeface="Calibri"/>
                <a:cs typeface="Calibri"/>
              </a:rPr>
              <a:t>overcoming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stereotypes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treating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everyone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same.</a:t>
            </a:r>
            <a:endParaRPr sz="1800">
              <a:latin typeface="Calibri"/>
              <a:cs typeface="Calibri"/>
            </a:endParaRPr>
          </a:p>
          <a:p>
            <a:pPr lvl="1" marL="527050" indent="-171450">
              <a:lnSpc>
                <a:spcPct val="100000"/>
              </a:lnSpc>
              <a:spcBef>
                <a:spcPts val="165"/>
              </a:spcBef>
              <a:buFont typeface="Arial MT"/>
              <a:buChar char="•"/>
              <a:tabLst>
                <a:tab pos="527050" algn="l"/>
              </a:tabLst>
            </a:pP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How </a:t>
            </a: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can</a:t>
            </a:r>
            <a:r>
              <a:rPr dirty="0" sz="1800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you</a:t>
            </a:r>
            <a:r>
              <a:rPr dirty="0" sz="1800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increase </a:t>
            </a: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your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cultural</a:t>
            </a: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knowledge?</a:t>
            </a:r>
            <a:endParaRPr sz="1800">
              <a:latin typeface="Calibri"/>
              <a:cs typeface="Calibri"/>
            </a:endParaRPr>
          </a:p>
          <a:p>
            <a:pPr marL="184150" marR="130810" indent="-171450">
              <a:lnSpc>
                <a:spcPts val="1939"/>
              </a:lnSpc>
              <a:spcBef>
                <a:spcPts val="830"/>
              </a:spcBef>
              <a:buFont typeface="Arial MT"/>
              <a:buChar char="•"/>
              <a:tabLst>
                <a:tab pos="184150" algn="l"/>
              </a:tabLst>
            </a:pPr>
            <a:r>
              <a:rPr dirty="0" sz="1800" spc="-10" b="1">
                <a:latin typeface="Calibri"/>
                <a:cs typeface="Calibri"/>
              </a:rPr>
              <a:t>Safety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Awareness </a:t>
            </a:r>
            <a:r>
              <a:rPr dirty="0" sz="1800">
                <a:latin typeface="Calibri"/>
                <a:cs typeface="Calibri"/>
              </a:rPr>
              <a:t>–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Working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safely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efficiently,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using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safety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35">
                <a:latin typeface="Calibri"/>
                <a:cs typeface="Calibri"/>
              </a:rPr>
              <a:t>gear,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etc. 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Continuing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education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workplace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training</a:t>
            </a:r>
            <a:r>
              <a:rPr dirty="0" sz="1800">
                <a:latin typeface="Calibri"/>
                <a:cs typeface="Calibri"/>
              </a:rPr>
              <a:t> will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help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maintain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safety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standards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different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types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 </a:t>
            </a:r>
            <a:r>
              <a:rPr dirty="0" sz="1800" spc="-10">
                <a:latin typeface="Calibri"/>
                <a:cs typeface="Calibri"/>
              </a:rPr>
              <a:t>conflicts.</a:t>
            </a:r>
            <a:endParaRPr sz="1800">
              <a:latin typeface="Calibri"/>
              <a:cs typeface="Calibri"/>
            </a:endParaRPr>
          </a:p>
          <a:p>
            <a:pPr lvl="1" marL="527050" indent="-171450">
              <a:lnSpc>
                <a:spcPct val="100000"/>
              </a:lnSpc>
              <a:spcBef>
                <a:spcPts val="165"/>
              </a:spcBef>
              <a:buFont typeface="Arial MT"/>
              <a:buChar char="•"/>
              <a:tabLst>
                <a:tab pos="527050" algn="l"/>
              </a:tabLst>
            </a:pPr>
            <a:r>
              <a:rPr dirty="0" sz="1800" spc="-15">
                <a:solidFill>
                  <a:srgbClr val="FF0000"/>
                </a:solidFill>
                <a:latin typeface="Calibri"/>
                <a:cs typeface="Calibri"/>
              </a:rPr>
              <a:t>Have</a:t>
            </a:r>
            <a:r>
              <a:rPr dirty="0" sz="1800" spc="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you</a:t>
            </a:r>
            <a:r>
              <a:rPr dirty="0" sz="1800" spc="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listened</a:t>
            </a:r>
            <a:r>
              <a:rPr dirty="0" sz="1800" spc="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any</a:t>
            </a:r>
            <a:r>
              <a:rPr dirty="0" sz="1800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FF0000"/>
                </a:solidFill>
                <a:latin typeface="Calibri"/>
                <a:cs typeface="Calibri"/>
              </a:rPr>
              <a:t>safety</a:t>
            </a:r>
            <a:r>
              <a:rPr dirty="0" sz="1800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awareness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at</a:t>
            </a:r>
            <a:r>
              <a:rPr dirty="0" sz="1800" spc="-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your</a:t>
            </a:r>
            <a:r>
              <a:rPr dirty="0" sz="1800" spc="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campus?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7895" y="1151889"/>
            <a:ext cx="5726430" cy="5588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500" spc="-5">
                <a:latin typeface="Calibri"/>
                <a:cs typeface="Calibri"/>
              </a:rPr>
              <a:t>Mapping</a:t>
            </a:r>
            <a:r>
              <a:rPr dirty="0" sz="3500" spc="-20">
                <a:latin typeface="Calibri"/>
                <a:cs typeface="Calibri"/>
              </a:rPr>
              <a:t> your</a:t>
            </a:r>
            <a:r>
              <a:rPr dirty="0" sz="3500" spc="-5">
                <a:latin typeface="Calibri"/>
                <a:cs typeface="Calibri"/>
              </a:rPr>
              <a:t> </a:t>
            </a:r>
            <a:r>
              <a:rPr dirty="0" sz="3500" spc="-15">
                <a:latin typeface="Calibri"/>
                <a:cs typeface="Calibri"/>
              </a:rPr>
              <a:t>professional</a:t>
            </a:r>
            <a:r>
              <a:rPr dirty="0" sz="3500">
                <a:latin typeface="Calibri"/>
                <a:cs typeface="Calibri"/>
              </a:rPr>
              <a:t> </a:t>
            </a:r>
            <a:r>
              <a:rPr dirty="0" sz="3500" spc="-10">
                <a:latin typeface="Calibri"/>
                <a:cs typeface="Calibri"/>
              </a:rPr>
              <a:t>plan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7012" y="2429509"/>
            <a:ext cx="4848860" cy="4018279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184150" marR="64135" indent="-171450">
              <a:lnSpc>
                <a:spcPts val="1939"/>
              </a:lnSpc>
              <a:spcBef>
                <a:spcPts val="345"/>
              </a:spcBef>
              <a:buFont typeface="Arial MT"/>
              <a:buChar char="•"/>
              <a:tabLst>
                <a:tab pos="184150" algn="l"/>
              </a:tabLst>
            </a:pPr>
            <a:r>
              <a:rPr dirty="0" sz="1800" spc="-5">
                <a:latin typeface="Calibri"/>
                <a:cs typeface="Calibri"/>
              </a:rPr>
              <a:t>What </a:t>
            </a:r>
            <a:r>
              <a:rPr dirty="0" sz="1800" spc="-10">
                <a:latin typeface="Calibri"/>
                <a:cs typeface="Calibri"/>
              </a:rPr>
              <a:t>you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are</a:t>
            </a:r>
            <a:r>
              <a:rPr dirty="0" sz="1800" spc="-5">
                <a:latin typeface="Calibri"/>
                <a:cs typeface="Calibri"/>
              </a:rPr>
              <a:t> doing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now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–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20">
                <a:latin typeface="Calibri"/>
                <a:cs typeface="Calibri"/>
              </a:rPr>
              <a:t>way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you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dress,</a:t>
            </a:r>
            <a:r>
              <a:rPr dirty="0" sz="1800">
                <a:latin typeface="Calibri"/>
                <a:cs typeface="Calibri"/>
              </a:rPr>
              <a:t> the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way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you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present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yourself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all</a:t>
            </a:r>
            <a:r>
              <a:rPr dirty="0" sz="1800" spc="-10">
                <a:latin typeface="Calibri"/>
                <a:cs typeface="Calibri"/>
              </a:rPr>
              <a:t> settings,</a:t>
            </a:r>
            <a:r>
              <a:rPr dirty="0" sz="1800">
                <a:latin typeface="Calibri"/>
                <a:cs typeface="Calibri"/>
              </a:rPr>
              <a:t> the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way 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you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interact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with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colleagues,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fellow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students,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professors,</a:t>
            </a:r>
            <a:r>
              <a:rPr dirty="0" sz="1800" spc="-10">
                <a:latin typeface="Calibri"/>
                <a:cs typeface="Calibri"/>
              </a:rPr>
              <a:t> employers,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etc.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–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 a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part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your 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professional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identity.</a:t>
            </a:r>
            <a:endParaRPr sz="1800">
              <a:latin typeface="Calibri"/>
              <a:cs typeface="Calibri"/>
            </a:endParaRPr>
          </a:p>
          <a:p>
            <a:pPr marL="184150" marR="5080" indent="-171450">
              <a:lnSpc>
                <a:spcPts val="1939"/>
              </a:lnSpc>
              <a:spcBef>
                <a:spcPts val="819"/>
              </a:spcBef>
              <a:buFont typeface="Arial MT"/>
              <a:buChar char="•"/>
              <a:tabLst>
                <a:tab pos="184150" algn="l"/>
              </a:tabLst>
            </a:pPr>
            <a:r>
              <a:rPr dirty="0" sz="1800" spc="-50">
                <a:latin typeface="Calibri"/>
                <a:cs typeface="Calibri"/>
              </a:rPr>
              <a:t>You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 b="1" i="1">
                <a:latin typeface="Calibri"/>
                <a:cs typeface="Calibri"/>
              </a:rPr>
              <a:t>must</a:t>
            </a:r>
            <a:r>
              <a:rPr dirty="0" sz="1800" spc="25" b="1" i="1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begin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to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practice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your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professional </a:t>
            </a:r>
            <a:r>
              <a:rPr dirty="0" sz="1800" spc="-5">
                <a:latin typeface="Calibri"/>
                <a:cs typeface="Calibri"/>
              </a:rPr>
              <a:t> ethics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now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order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to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successful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professionally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future.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80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1115"/>
              </a:spcBef>
              <a:buFont typeface="Arial MT"/>
              <a:buChar char="•"/>
              <a:tabLst>
                <a:tab pos="184150" algn="l"/>
              </a:tabLst>
            </a:pPr>
            <a:r>
              <a:rPr dirty="0" sz="1800" spc="-5">
                <a:latin typeface="Calibri"/>
                <a:cs typeface="Calibri"/>
              </a:rPr>
              <a:t>Remember:</a:t>
            </a:r>
            <a:endParaRPr sz="1800">
              <a:latin typeface="Calibri"/>
              <a:cs typeface="Calibri"/>
            </a:endParaRPr>
          </a:p>
          <a:p>
            <a:pPr lvl="1" marL="527050" indent="-171450">
              <a:lnSpc>
                <a:spcPct val="100000"/>
              </a:lnSpc>
              <a:spcBef>
                <a:spcPts val="185"/>
              </a:spcBef>
              <a:buFont typeface="Arial MT"/>
              <a:buChar char="•"/>
              <a:tabLst>
                <a:tab pos="527050" algn="l"/>
              </a:tabLst>
            </a:pPr>
            <a:r>
              <a:rPr dirty="0" sz="1800" spc="-15">
                <a:latin typeface="Calibri"/>
                <a:cs typeface="Calibri"/>
              </a:rPr>
              <a:t>Always </a:t>
            </a:r>
            <a:r>
              <a:rPr dirty="0" sz="1800" spc="-5">
                <a:latin typeface="Calibri"/>
                <a:cs typeface="Calibri"/>
              </a:rPr>
              <a:t>put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your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best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foot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forward!</a:t>
            </a:r>
            <a:endParaRPr sz="1800">
              <a:latin typeface="Calibri"/>
              <a:cs typeface="Calibri"/>
            </a:endParaRPr>
          </a:p>
          <a:p>
            <a:pPr lvl="1" marL="527050" indent="-171450">
              <a:lnSpc>
                <a:spcPct val="100000"/>
              </a:lnSpc>
              <a:spcBef>
                <a:spcPts val="180"/>
              </a:spcBef>
              <a:buFont typeface="Arial MT"/>
              <a:buChar char="•"/>
              <a:tabLst>
                <a:tab pos="527050" algn="l"/>
              </a:tabLst>
            </a:pPr>
            <a:r>
              <a:rPr dirty="0" sz="1800" spc="-10">
                <a:latin typeface="Calibri"/>
                <a:cs typeface="Calibri"/>
              </a:rPr>
              <a:t>Present yourself </a:t>
            </a:r>
            <a:r>
              <a:rPr dirty="0" sz="1800">
                <a:latin typeface="Calibri"/>
                <a:cs typeface="Calibri"/>
              </a:rPr>
              <a:t>in the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best </a:t>
            </a:r>
            <a:r>
              <a:rPr dirty="0" sz="1800" spc="-5">
                <a:latin typeface="Calibri"/>
                <a:cs typeface="Calibri"/>
              </a:rPr>
              <a:t>light.</a:t>
            </a:r>
            <a:endParaRPr sz="1800">
              <a:latin typeface="Calibri"/>
              <a:cs typeface="Calibri"/>
            </a:endParaRPr>
          </a:p>
          <a:p>
            <a:pPr lvl="1" marL="527050" indent="-171450">
              <a:lnSpc>
                <a:spcPct val="100000"/>
              </a:lnSpc>
              <a:spcBef>
                <a:spcPts val="185"/>
              </a:spcBef>
              <a:buFont typeface="Arial MT"/>
              <a:buChar char="•"/>
              <a:tabLst>
                <a:tab pos="527050" algn="l"/>
              </a:tabLst>
            </a:pPr>
            <a:r>
              <a:rPr dirty="0" sz="1800" spc="-15">
                <a:latin typeface="Calibri"/>
                <a:cs typeface="Calibri"/>
              </a:rPr>
              <a:t>Encourage</a:t>
            </a:r>
            <a:r>
              <a:rPr dirty="0" sz="1800">
                <a:latin typeface="Calibri"/>
                <a:cs typeface="Calibri"/>
              </a:rPr>
              <a:t> and </a:t>
            </a:r>
            <a:r>
              <a:rPr dirty="0" sz="1800" spc="-5">
                <a:latin typeface="Calibri"/>
                <a:cs typeface="Calibri"/>
              </a:rPr>
              <a:t>help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others.</a:t>
            </a:r>
            <a:endParaRPr sz="1800">
              <a:latin typeface="Calibri"/>
              <a:cs typeface="Calibri"/>
            </a:endParaRPr>
          </a:p>
          <a:p>
            <a:pPr lvl="1" marL="527050" indent="-171450">
              <a:lnSpc>
                <a:spcPct val="100000"/>
              </a:lnSpc>
              <a:spcBef>
                <a:spcPts val="185"/>
              </a:spcBef>
              <a:buFont typeface="Arial MT"/>
              <a:buChar char="•"/>
              <a:tabLst>
                <a:tab pos="527050" algn="l"/>
              </a:tabLst>
            </a:pPr>
            <a:r>
              <a:rPr dirty="0" sz="1800" spc="-5">
                <a:latin typeface="Calibri"/>
                <a:cs typeface="Calibri"/>
              </a:rPr>
              <a:t>Don’t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complain,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act.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33644" y="2837688"/>
            <a:ext cx="2292857" cy="321716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6205" rIns="0" bIns="0" rtlCol="0" vert="horz">
            <a:spAutoFit/>
          </a:bodyPr>
          <a:lstStyle/>
          <a:p>
            <a:pPr algn="ctr" marL="292100" marR="281940" indent="-635">
              <a:lnSpc>
                <a:spcPts val="6480"/>
              </a:lnSpc>
              <a:spcBef>
                <a:spcPts val="915"/>
              </a:spcBef>
            </a:pPr>
            <a:r>
              <a:rPr dirty="0" spc="-50"/>
              <a:t>Always </a:t>
            </a:r>
            <a:r>
              <a:rPr dirty="0" spc="-45"/>
              <a:t> </a:t>
            </a:r>
            <a:r>
              <a:rPr dirty="0" spc="-125"/>
              <a:t>R</a:t>
            </a:r>
            <a:r>
              <a:rPr dirty="0" spc="-5"/>
              <a:t>emember!</a:t>
            </a:r>
          </a:p>
          <a:p>
            <a:pPr algn="ctr" marL="15875" marR="5080">
              <a:lnSpc>
                <a:spcPts val="2160"/>
              </a:lnSpc>
              <a:spcBef>
                <a:spcPts val="915"/>
              </a:spcBef>
            </a:pPr>
            <a:r>
              <a:rPr dirty="0" sz="2000" spc="-10">
                <a:latin typeface="Calibri"/>
                <a:cs typeface="Calibri"/>
              </a:rPr>
              <a:t>Keep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personal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issues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separated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from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the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workplace!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6716" y="1155445"/>
            <a:ext cx="4300220" cy="5588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500" spc="-45"/>
              <a:t>Professional</a:t>
            </a:r>
            <a:r>
              <a:rPr dirty="0" sz="3500" spc="-75"/>
              <a:t> </a:t>
            </a:r>
            <a:r>
              <a:rPr dirty="0" sz="3500" spc="-35"/>
              <a:t>appearance</a:t>
            </a:r>
            <a:endParaRPr sz="3500"/>
          </a:p>
        </p:txBody>
      </p:sp>
      <p:sp>
        <p:nvSpPr>
          <p:cNvPr id="3" name="object 3"/>
          <p:cNvSpPr txBox="1"/>
          <p:nvPr/>
        </p:nvSpPr>
        <p:spPr>
          <a:xfrm>
            <a:off x="612140" y="2432050"/>
            <a:ext cx="7746365" cy="2755265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800" spc="-40">
                <a:latin typeface="Calibri"/>
                <a:cs typeface="Calibri"/>
              </a:rPr>
              <a:t>Your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clothing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creates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image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 </a:t>
            </a:r>
            <a:r>
              <a:rPr dirty="0" sz="1800" spc="-10">
                <a:latin typeface="Calibri"/>
                <a:cs typeface="Calibri"/>
              </a:rPr>
              <a:t>you.</a:t>
            </a:r>
            <a:endParaRPr sz="1800">
              <a:latin typeface="Calibri"/>
              <a:cs typeface="Calibri"/>
            </a:endParaRPr>
          </a:p>
          <a:p>
            <a:pPr marL="184150" marR="5080" indent="-171450">
              <a:lnSpc>
                <a:spcPts val="1939"/>
              </a:lnSpc>
              <a:spcBef>
                <a:spcPts val="8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/>
              <a:t>	</a:t>
            </a:r>
            <a:r>
              <a:rPr dirty="0" sz="1800" spc="-10">
                <a:latin typeface="Calibri"/>
                <a:cs typeface="Calibri"/>
              </a:rPr>
              <a:t>People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form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opinions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based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on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way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you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dress.</a:t>
            </a:r>
            <a:r>
              <a:rPr dirty="0" sz="1800">
                <a:latin typeface="Calibri"/>
                <a:cs typeface="Calibri"/>
              </a:rPr>
              <a:t> When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part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organization,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it is </a:t>
            </a:r>
            <a:r>
              <a:rPr dirty="0" sz="1800" spc="-5">
                <a:latin typeface="Calibri"/>
                <a:cs typeface="Calibri"/>
              </a:rPr>
              <a:t>very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essential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that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you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follow</a:t>
            </a:r>
            <a:r>
              <a:rPr dirty="0" sz="1800">
                <a:latin typeface="Calibri"/>
                <a:cs typeface="Calibri"/>
              </a:rPr>
              <a:t> the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dress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code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specified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by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organization.</a:t>
            </a:r>
            <a:endParaRPr sz="1800">
              <a:latin typeface="Calibri"/>
              <a:cs typeface="Calibri"/>
            </a:endParaRPr>
          </a:p>
          <a:p>
            <a:pPr marL="293370" indent="-281305">
              <a:lnSpc>
                <a:spcPts val="2050"/>
              </a:lnSpc>
              <a:spcBef>
                <a:spcPts val="565"/>
              </a:spcBef>
              <a:buFont typeface="Arial MT"/>
              <a:buChar char="•"/>
              <a:tabLst>
                <a:tab pos="293370" algn="l"/>
                <a:tab pos="294005" algn="l"/>
              </a:tabLst>
            </a:pP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10">
                <a:latin typeface="Calibri"/>
                <a:cs typeface="Calibri"/>
              </a:rPr>
              <a:t>dress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code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brings</a:t>
            </a:r>
            <a:r>
              <a:rPr dirty="0" sz="1800">
                <a:latin typeface="Calibri"/>
                <a:cs typeface="Calibri"/>
              </a:rPr>
              <a:t> in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uniformity </a:t>
            </a:r>
            <a:r>
              <a:rPr dirty="0" sz="1800" spc="-15">
                <a:latin typeface="Calibri"/>
                <a:cs typeface="Calibri"/>
              </a:rPr>
              <a:t>to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workplace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forms</a:t>
            </a:r>
            <a:r>
              <a:rPr dirty="0" sz="1800" spc="-5">
                <a:latin typeface="Calibri"/>
                <a:cs typeface="Calibri"/>
              </a:rPr>
              <a:t> part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endParaRPr sz="1800">
              <a:latin typeface="Calibri"/>
              <a:cs typeface="Calibri"/>
            </a:endParaRPr>
          </a:p>
          <a:p>
            <a:pPr marL="184150">
              <a:lnSpc>
                <a:spcPts val="2050"/>
              </a:lnSpc>
            </a:pPr>
            <a:r>
              <a:rPr dirty="0" sz="1800" spc="-15">
                <a:latin typeface="Calibri"/>
                <a:cs typeface="Calibri"/>
              </a:rPr>
              <a:t>organization</a:t>
            </a:r>
            <a:r>
              <a:rPr dirty="0" sz="1800" spc="-5">
                <a:latin typeface="Calibri"/>
                <a:cs typeface="Calibri"/>
              </a:rPr>
              <a:t> culture.</a:t>
            </a:r>
            <a:endParaRPr sz="1800">
              <a:latin typeface="Calibri"/>
              <a:cs typeface="Calibri"/>
            </a:endParaRPr>
          </a:p>
          <a:p>
            <a:pPr marL="184150" marR="822325" indent="-171450">
              <a:lnSpc>
                <a:spcPts val="1939"/>
              </a:lnSpc>
              <a:spcBef>
                <a:spcPts val="8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/>
              <a:t>	</a:t>
            </a:r>
            <a:r>
              <a:rPr dirty="0" sz="1800" spc="-5">
                <a:latin typeface="Calibri"/>
                <a:cs typeface="Calibri"/>
              </a:rPr>
              <a:t>Do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not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dress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aggressively,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10">
                <a:latin typeface="Calibri"/>
                <a:cs typeface="Calibri"/>
              </a:rPr>
              <a:t>workplace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comprises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different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people,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wear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something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that</a:t>
            </a:r>
            <a:r>
              <a:rPr dirty="0" sz="1800">
                <a:latin typeface="Calibri"/>
                <a:cs typeface="Calibri"/>
              </a:rPr>
              <a:t> will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help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you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fit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there.</a:t>
            </a:r>
            <a:endParaRPr sz="1800">
              <a:latin typeface="Calibri"/>
              <a:cs typeface="Calibri"/>
            </a:endParaRPr>
          </a:p>
          <a:p>
            <a:pPr marL="184150" marR="445770" indent="-171450">
              <a:lnSpc>
                <a:spcPts val="1939"/>
              </a:lnSpc>
              <a:spcBef>
                <a:spcPts val="8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/>
              <a:t>	</a:t>
            </a:r>
            <a:r>
              <a:rPr dirty="0" sz="1800" spc="-15">
                <a:latin typeface="Calibri"/>
                <a:cs typeface="Calibri"/>
              </a:rPr>
              <a:t>Refrain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from</a:t>
            </a:r>
            <a:r>
              <a:rPr dirty="0" sz="1800" spc="-5">
                <a:latin typeface="Calibri"/>
                <a:cs typeface="Calibri"/>
              </a:rPr>
              <a:t> using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heavily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scented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perfume,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or </a:t>
            </a:r>
            <a:r>
              <a:rPr dirty="0" sz="1800">
                <a:latin typeface="Calibri"/>
                <a:cs typeface="Calibri"/>
              </a:rPr>
              <a:t>lotions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that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could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bother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co-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workers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2979" y="1155445"/>
            <a:ext cx="4639945" cy="5588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500" spc="-15">
                <a:latin typeface="Calibri"/>
                <a:cs typeface="Calibri"/>
              </a:rPr>
              <a:t>Professional</a:t>
            </a:r>
            <a:r>
              <a:rPr dirty="0" sz="3500" spc="-45">
                <a:latin typeface="Calibri"/>
                <a:cs typeface="Calibri"/>
              </a:rPr>
              <a:t> </a:t>
            </a:r>
            <a:r>
              <a:rPr dirty="0" sz="3500" spc="-20">
                <a:latin typeface="Calibri"/>
                <a:cs typeface="Calibri"/>
              </a:rPr>
              <a:t>Performance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140" y="2355850"/>
            <a:ext cx="7840345" cy="3844925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184150" algn="l"/>
              </a:tabLst>
            </a:pPr>
            <a:r>
              <a:rPr dirty="0" sz="1800">
                <a:latin typeface="Calibri"/>
                <a:cs typeface="Calibri"/>
              </a:rPr>
              <a:t>Being </a:t>
            </a:r>
            <a:r>
              <a:rPr dirty="0" sz="1800" spc="-10">
                <a:latin typeface="Calibri"/>
                <a:cs typeface="Calibri"/>
              </a:rPr>
              <a:t>professional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also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means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doing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your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work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to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10">
                <a:latin typeface="Calibri"/>
                <a:cs typeface="Calibri"/>
              </a:rPr>
              <a:t>best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your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ability.</a:t>
            </a:r>
            <a:endParaRPr sz="1800">
              <a:latin typeface="Calibri"/>
              <a:cs typeface="Calibri"/>
            </a:endParaRPr>
          </a:p>
          <a:p>
            <a:pPr marL="184150" marR="8890" indent="-171450">
              <a:lnSpc>
                <a:spcPts val="1939"/>
              </a:lnSpc>
              <a:spcBef>
                <a:spcPts val="830"/>
              </a:spcBef>
              <a:buFont typeface="Arial MT"/>
              <a:buChar char="•"/>
              <a:tabLst>
                <a:tab pos="184150" algn="l"/>
              </a:tabLst>
            </a:pPr>
            <a:r>
              <a:rPr dirty="0" sz="1800" spc="-5">
                <a:latin typeface="Calibri"/>
                <a:cs typeface="Calibri"/>
              </a:rPr>
              <a:t>Excellence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 the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driving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force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 </a:t>
            </a:r>
            <a:r>
              <a:rPr dirty="0" sz="1800" spc="-10">
                <a:latin typeface="Calibri"/>
                <a:cs typeface="Calibri"/>
              </a:rPr>
              <a:t>professionals.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Job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 </a:t>
            </a:r>
            <a:r>
              <a:rPr dirty="0" sz="1800" spc="-5">
                <a:latin typeface="Calibri"/>
                <a:cs typeface="Calibri"/>
              </a:rPr>
              <a:t>something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that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overlaps with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their </a:t>
            </a:r>
            <a:r>
              <a:rPr dirty="0" sz="1800" spc="-5">
                <a:latin typeface="Calibri"/>
                <a:cs typeface="Calibri"/>
              </a:rPr>
              <a:t>passion.</a:t>
            </a:r>
            <a:endParaRPr sz="1800">
              <a:latin typeface="Calibri"/>
              <a:cs typeface="Calibri"/>
            </a:endParaRPr>
          </a:p>
          <a:p>
            <a:pPr marL="184150" marR="617855" indent="-171450">
              <a:lnSpc>
                <a:spcPts val="1939"/>
              </a:lnSpc>
              <a:spcBef>
                <a:spcPts val="810"/>
              </a:spcBef>
              <a:buFont typeface="Arial MT"/>
              <a:buChar char="•"/>
              <a:tabLst>
                <a:tab pos="184150" algn="l"/>
              </a:tabLst>
            </a:pPr>
            <a:r>
              <a:rPr dirty="0" sz="1800" spc="-10">
                <a:latin typeface="Calibri"/>
                <a:cs typeface="Calibri"/>
              </a:rPr>
              <a:t>Professionals</a:t>
            </a:r>
            <a:r>
              <a:rPr dirty="0" sz="1800" spc="-5">
                <a:latin typeface="Calibri"/>
                <a:cs typeface="Calibri"/>
              </a:rPr>
              <a:t> put</a:t>
            </a:r>
            <a:r>
              <a:rPr dirty="0" sz="1800">
                <a:latin typeface="Calibri"/>
                <a:cs typeface="Calibri"/>
              </a:rPr>
              <a:t> in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their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maximum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efforts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getting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task</a:t>
            </a:r>
            <a:r>
              <a:rPr dirty="0" sz="1800" spc="-5">
                <a:latin typeface="Calibri"/>
                <a:cs typeface="Calibri"/>
              </a:rPr>
              <a:t> done,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without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holding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back,</a:t>
            </a:r>
            <a:r>
              <a:rPr dirty="0" sz="1800">
                <a:latin typeface="Calibri"/>
                <a:cs typeface="Calibri"/>
              </a:rPr>
              <a:t> as</a:t>
            </a:r>
            <a:r>
              <a:rPr dirty="0" sz="1800" spc="-5">
                <a:latin typeface="Calibri"/>
                <a:cs typeface="Calibri"/>
              </a:rPr>
              <a:t> they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do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it </a:t>
            </a:r>
            <a:r>
              <a:rPr dirty="0" sz="1800" spc="-15">
                <a:latin typeface="Calibri"/>
                <a:cs typeface="Calibri"/>
              </a:rPr>
              <a:t>for</a:t>
            </a:r>
            <a:r>
              <a:rPr dirty="0" sz="1800" spc="-5">
                <a:latin typeface="Calibri"/>
                <a:cs typeface="Calibri"/>
              </a:rPr>
              <a:t> themselves!</a:t>
            </a:r>
            <a:endParaRPr sz="1800">
              <a:latin typeface="Calibri"/>
              <a:cs typeface="Calibri"/>
            </a:endParaRPr>
          </a:p>
          <a:p>
            <a:pPr marL="184150" marR="494030" indent="-171450">
              <a:lnSpc>
                <a:spcPts val="1939"/>
              </a:lnSpc>
              <a:spcBef>
                <a:spcPts val="810"/>
              </a:spcBef>
              <a:buFont typeface="Arial MT"/>
              <a:buChar char="•"/>
              <a:tabLst>
                <a:tab pos="184150" algn="l"/>
              </a:tabLst>
            </a:pPr>
            <a:r>
              <a:rPr dirty="0" sz="1800" spc="-10">
                <a:latin typeface="Calibri"/>
                <a:cs typeface="Calibri"/>
              </a:rPr>
              <a:t>Professionalism</a:t>
            </a:r>
            <a:r>
              <a:rPr dirty="0" sz="1800">
                <a:latin typeface="Calibri"/>
                <a:cs typeface="Calibri"/>
              </a:rPr>
              <a:t> leads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to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positive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thinking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people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are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only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focused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on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quality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quantity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work.</a:t>
            </a:r>
            <a:endParaRPr sz="1800">
              <a:latin typeface="Calibri"/>
              <a:cs typeface="Calibri"/>
            </a:endParaRPr>
          </a:p>
          <a:p>
            <a:pPr marL="184150" marR="35560" indent="-171450">
              <a:lnSpc>
                <a:spcPct val="90000"/>
              </a:lnSpc>
              <a:spcBef>
                <a:spcPts val="775"/>
              </a:spcBef>
              <a:buFont typeface="Arial MT"/>
              <a:buChar char="•"/>
              <a:tabLst>
                <a:tab pos="184150" algn="l"/>
              </a:tabLst>
            </a:pPr>
            <a:r>
              <a:rPr dirty="0" sz="1800" spc="-5">
                <a:latin typeface="Calibri"/>
                <a:cs typeface="Calibri"/>
              </a:rPr>
              <a:t>Accountability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personal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responsibility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are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essential.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This </a:t>
            </a:r>
            <a:r>
              <a:rPr dirty="0" sz="1800">
                <a:latin typeface="Calibri"/>
                <a:cs typeface="Calibri"/>
              </a:rPr>
              <a:t>means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showing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up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to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office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on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time, </a:t>
            </a:r>
            <a:r>
              <a:rPr dirty="0" sz="1800" spc="-5">
                <a:latin typeface="Calibri"/>
                <a:cs typeface="Calibri"/>
              </a:rPr>
              <a:t>ready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to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work.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If </a:t>
            </a:r>
            <a:r>
              <a:rPr dirty="0" sz="1800" spc="-10">
                <a:latin typeface="Calibri"/>
                <a:cs typeface="Calibri"/>
              </a:rPr>
              <a:t>you</a:t>
            </a:r>
            <a:r>
              <a:rPr dirty="0" sz="1800" spc="-10">
                <a:latin typeface="Yu Gothic"/>
                <a:cs typeface="Yu Gothic"/>
              </a:rPr>
              <a:t>’</a:t>
            </a:r>
            <a:r>
              <a:rPr dirty="0" sz="1800" spc="-10">
                <a:latin typeface="Calibri"/>
                <a:cs typeface="Calibri"/>
              </a:rPr>
              <a:t>re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going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to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late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to</a:t>
            </a:r>
            <a:r>
              <a:rPr dirty="0" sz="1800">
                <a:latin typeface="Calibri"/>
                <a:cs typeface="Calibri"/>
              </a:rPr>
              <a:t> the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office,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call or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e- 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mail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your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supervisor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to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let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them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30">
                <a:latin typeface="Calibri"/>
                <a:cs typeface="Calibri"/>
              </a:rPr>
              <a:t>know.</a:t>
            </a:r>
            <a:endParaRPr sz="1800">
              <a:latin typeface="Calibri"/>
              <a:cs typeface="Calibri"/>
            </a:endParaRPr>
          </a:p>
          <a:p>
            <a:pPr marL="184150" marR="5080" indent="-171450">
              <a:lnSpc>
                <a:spcPts val="1939"/>
              </a:lnSpc>
              <a:spcBef>
                <a:spcPts val="835"/>
              </a:spcBef>
              <a:buFont typeface="Arial MT"/>
              <a:buChar char="•"/>
              <a:tabLst>
                <a:tab pos="184150" algn="l"/>
              </a:tabLst>
            </a:pPr>
            <a:r>
              <a:rPr dirty="0" sz="1800" spc="-5">
                <a:latin typeface="Calibri"/>
                <a:cs typeface="Calibri"/>
              </a:rPr>
              <a:t>Individuals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demonstrate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ethical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behavior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through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optimal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performance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by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not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taking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credit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for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work</a:t>
            </a:r>
            <a:r>
              <a:rPr dirty="0" sz="1800" spc="-5">
                <a:latin typeface="Calibri"/>
                <a:cs typeface="Calibri"/>
              </a:rPr>
              <a:t> of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others. They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show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respect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to</a:t>
            </a:r>
            <a:r>
              <a:rPr dirty="0" sz="1800">
                <a:latin typeface="Calibri"/>
                <a:cs typeface="Calibri"/>
              </a:rPr>
              <a:t> their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supervisor,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follow </a:t>
            </a:r>
            <a:r>
              <a:rPr dirty="0" sz="1800" spc="-5">
                <a:latin typeface="Calibri"/>
                <a:cs typeface="Calibri"/>
              </a:rPr>
              <a:t> instructions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are</a:t>
            </a:r>
            <a:r>
              <a:rPr dirty="0" sz="1800">
                <a:latin typeface="Calibri"/>
                <a:cs typeface="Calibri"/>
              </a:rPr>
              <a:t> friendly </a:t>
            </a:r>
            <a:r>
              <a:rPr dirty="0" sz="1800" spc="-10">
                <a:latin typeface="Calibri"/>
                <a:cs typeface="Calibri"/>
              </a:rPr>
              <a:t>to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good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faith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criticism.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5201" y="1155445"/>
            <a:ext cx="4137025" cy="5588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500" spc="-15">
                <a:latin typeface="Calibri"/>
                <a:cs typeface="Calibri"/>
              </a:rPr>
              <a:t>Professional</a:t>
            </a:r>
            <a:r>
              <a:rPr dirty="0" sz="3500" spc="-60">
                <a:latin typeface="Calibri"/>
                <a:cs typeface="Calibri"/>
              </a:rPr>
              <a:t> </a:t>
            </a:r>
            <a:r>
              <a:rPr dirty="0" sz="3500" spc="-10">
                <a:latin typeface="Calibri"/>
                <a:cs typeface="Calibri"/>
              </a:rPr>
              <a:t>behaviour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0240" y="2506725"/>
            <a:ext cx="7744459" cy="416179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84150" marR="37465" indent="-171450">
              <a:lnSpc>
                <a:spcPct val="89700"/>
              </a:lnSpc>
              <a:spcBef>
                <a:spcPts val="315"/>
              </a:spcBef>
              <a:buFont typeface="Arial MT"/>
              <a:buChar char="•"/>
              <a:tabLst>
                <a:tab pos="184150" algn="l"/>
              </a:tabLst>
            </a:pPr>
            <a:r>
              <a:rPr dirty="0" sz="1750" spc="-15">
                <a:latin typeface="Calibri"/>
                <a:cs typeface="Calibri"/>
              </a:rPr>
              <a:t>Have</a:t>
            </a:r>
            <a:r>
              <a:rPr dirty="0" sz="1750">
                <a:latin typeface="Calibri"/>
                <a:cs typeface="Calibri"/>
              </a:rPr>
              <a:t> a</a:t>
            </a:r>
            <a:r>
              <a:rPr dirty="0" sz="1750" spc="5">
                <a:latin typeface="Calibri"/>
                <a:cs typeface="Calibri"/>
              </a:rPr>
              <a:t> </a:t>
            </a:r>
            <a:r>
              <a:rPr dirty="0" sz="1750" spc="-5">
                <a:latin typeface="Calibri"/>
                <a:cs typeface="Calibri"/>
              </a:rPr>
              <a:t>clear-cut</a:t>
            </a:r>
            <a:r>
              <a:rPr dirty="0" sz="1750" spc="15">
                <a:latin typeface="Calibri"/>
                <a:cs typeface="Calibri"/>
              </a:rPr>
              <a:t> </a:t>
            </a:r>
            <a:r>
              <a:rPr dirty="0" sz="1750" spc="-5">
                <a:latin typeface="Calibri"/>
                <a:cs typeface="Calibri"/>
              </a:rPr>
              <a:t>divide</a:t>
            </a:r>
            <a:r>
              <a:rPr dirty="0" sz="1750" spc="10">
                <a:latin typeface="Calibri"/>
                <a:cs typeface="Calibri"/>
              </a:rPr>
              <a:t> </a:t>
            </a:r>
            <a:r>
              <a:rPr dirty="0" sz="1750" spc="-10">
                <a:latin typeface="Calibri"/>
                <a:cs typeface="Calibri"/>
              </a:rPr>
              <a:t>between</a:t>
            </a:r>
            <a:r>
              <a:rPr dirty="0" sz="1750" spc="30">
                <a:latin typeface="Calibri"/>
                <a:cs typeface="Calibri"/>
              </a:rPr>
              <a:t> </a:t>
            </a:r>
            <a:r>
              <a:rPr dirty="0" sz="1750" spc="-10">
                <a:latin typeface="Calibri"/>
                <a:cs typeface="Calibri"/>
              </a:rPr>
              <a:t>your</a:t>
            </a:r>
            <a:r>
              <a:rPr dirty="0" sz="1750">
                <a:latin typeface="Calibri"/>
                <a:cs typeface="Calibri"/>
              </a:rPr>
              <a:t> </a:t>
            </a:r>
            <a:r>
              <a:rPr dirty="0" sz="1750" spc="-10">
                <a:latin typeface="Calibri"/>
                <a:cs typeface="Calibri"/>
              </a:rPr>
              <a:t>personal</a:t>
            </a:r>
            <a:r>
              <a:rPr dirty="0" sz="1750" spc="20">
                <a:latin typeface="Calibri"/>
                <a:cs typeface="Calibri"/>
              </a:rPr>
              <a:t> </a:t>
            </a:r>
            <a:r>
              <a:rPr dirty="0" sz="1750" spc="-15">
                <a:latin typeface="Calibri"/>
                <a:cs typeface="Calibri"/>
              </a:rPr>
              <a:t>life</a:t>
            </a:r>
            <a:r>
              <a:rPr dirty="0" sz="1750" spc="10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and</a:t>
            </a:r>
            <a:r>
              <a:rPr dirty="0" sz="1750" spc="10">
                <a:latin typeface="Calibri"/>
                <a:cs typeface="Calibri"/>
              </a:rPr>
              <a:t> </a:t>
            </a:r>
            <a:r>
              <a:rPr dirty="0" sz="1750" spc="-10">
                <a:latin typeface="Calibri"/>
                <a:cs typeface="Calibri"/>
              </a:rPr>
              <a:t>professional</a:t>
            </a:r>
            <a:r>
              <a:rPr dirty="0" sz="1750" spc="30">
                <a:latin typeface="Calibri"/>
                <a:cs typeface="Calibri"/>
              </a:rPr>
              <a:t> </a:t>
            </a:r>
            <a:r>
              <a:rPr dirty="0" sz="1750" spc="-10">
                <a:latin typeface="Calibri"/>
                <a:cs typeface="Calibri"/>
              </a:rPr>
              <a:t>life.</a:t>
            </a:r>
            <a:r>
              <a:rPr dirty="0" sz="1750" spc="5">
                <a:latin typeface="Calibri"/>
                <a:cs typeface="Calibri"/>
              </a:rPr>
              <a:t> </a:t>
            </a:r>
            <a:r>
              <a:rPr dirty="0" sz="1750" spc="-10">
                <a:latin typeface="Calibri"/>
                <a:cs typeface="Calibri"/>
              </a:rPr>
              <a:t>There</a:t>
            </a:r>
            <a:r>
              <a:rPr dirty="0" sz="1750" spc="25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is a </a:t>
            </a:r>
            <a:r>
              <a:rPr dirty="0" sz="1750" spc="5">
                <a:latin typeface="Calibri"/>
                <a:cs typeface="Calibri"/>
              </a:rPr>
              <a:t> </a:t>
            </a:r>
            <a:r>
              <a:rPr dirty="0" sz="1750" spc="-10">
                <a:latin typeface="Calibri"/>
                <a:cs typeface="Calibri"/>
              </a:rPr>
              <a:t>famous</a:t>
            </a:r>
            <a:r>
              <a:rPr dirty="0" sz="1750" spc="15">
                <a:latin typeface="Calibri"/>
                <a:cs typeface="Calibri"/>
              </a:rPr>
              <a:t> </a:t>
            </a:r>
            <a:r>
              <a:rPr dirty="0" sz="1750" spc="-5">
                <a:latin typeface="Calibri"/>
                <a:cs typeface="Calibri"/>
              </a:rPr>
              <a:t>saying</a:t>
            </a:r>
            <a:r>
              <a:rPr dirty="0" sz="1750">
                <a:latin typeface="Calibri"/>
                <a:cs typeface="Calibri"/>
              </a:rPr>
              <a:t> </a:t>
            </a:r>
            <a:r>
              <a:rPr dirty="0" sz="1750">
                <a:latin typeface="Yu Gothic"/>
                <a:cs typeface="Yu Gothic"/>
              </a:rPr>
              <a:t>“</a:t>
            </a:r>
            <a:r>
              <a:rPr dirty="0" sz="1750">
                <a:latin typeface="Calibri"/>
                <a:cs typeface="Calibri"/>
              </a:rPr>
              <a:t>when</a:t>
            </a:r>
            <a:r>
              <a:rPr dirty="0" sz="1750" spc="25">
                <a:latin typeface="Calibri"/>
                <a:cs typeface="Calibri"/>
              </a:rPr>
              <a:t> </a:t>
            </a:r>
            <a:r>
              <a:rPr dirty="0" sz="1750" spc="-10">
                <a:latin typeface="Calibri"/>
                <a:cs typeface="Calibri"/>
              </a:rPr>
              <a:t>at</a:t>
            </a:r>
            <a:r>
              <a:rPr dirty="0" sz="1750">
                <a:latin typeface="Calibri"/>
                <a:cs typeface="Calibri"/>
              </a:rPr>
              <a:t> </a:t>
            </a:r>
            <a:r>
              <a:rPr dirty="0" sz="1750" spc="-10">
                <a:latin typeface="Calibri"/>
                <a:cs typeface="Calibri"/>
              </a:rPr>
              <a:t>work</a:t>
            </a:r>
            <a:r>
              <a:rPr dirty="0" sz="1750" spc="10">
                <a:latin typeface="Calibri"/>
                <a:cs typeface="Calibri"/>
              </a:rPr>
              <a:t> </a:t>
            </a:r>
            <a:r>
              <a:rPr dirty="0" sz="1750" spc="-15">
                <a:latin typeface="Calibri"/>
                <a:cs typeface="Calibri"/>
              </a:rPr>
              <a:t>leave</a:t>
            </a:r>
            <a:r>
              <a:rPr dirty="0" sz="1750" spc="5">
                <a:latin typeface="Calibri"/>
                <a:cs typeface="Calibri"/>
              </a:rPr>
              <a:t> </a:t>
            </a:r>
            <a:r>
              <a:rPr dirty="0" sz="1750" spc="-10">
                <a:latin typeface="Calibri"/>
                <a:cs typeface="Calibri"/>
              </a:rPr>
              <a:t>your</a:t>
            </a:r>
            <a:r>
              <a:rPr dirty="0" sz="1750" spc="5">
                <a:latin typeface="Calibri"/>
                <a:cs typeface="Calibri"/>
              </a:rPr>
              <a:t> </a:t>
            </a:r>
            <a:r>
              <a:rPr dirty="0" sz="1750" spc="-10">
                <a:latin typeface="Calibri"/>
                <a:cs typeface="Calibri"/>
              </a:rPr>
              <a:t>worries</a:t>
            </a:r>
            <a:r>
              <a:rPr dirty="0" sz="1750" spc="10">
                <a:latin typeface="Calibri"/>
                <a:cs typeface="Calibri"/>
              </a:rPr>
              <a:t> </a:t>
            </a:r>
            <a:r>
              <a:rPr dirty="0" sz="1750" spc="-10">
                <a:latin typeface="Calibri"/>
                <a:cs typeface="Calibri"/>
              </a:rPr>
              <a:t>at</a:t>
            </a:r>
            <a:r>
              <a:rPr dirty="0" sz="1750" spc="5">
                <a:latin typeface="Calibri"/>
                <a:cs typeface="Calibri"/>
              </a:rPr>
              <a:t> </a:t>
            </a:r>
            <a:r>
              <a:rPr dirty="0" sz="1750" spc="-5">
                <a:latin typeface="Calibri"/>
                <a:cs typeface="Calibri"/>
              </a:rPr>
              <a:t>home,</a:t>
            </a:r>
            <a:r>
              <a:rPr dirty="0" sz="1750" spc="15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and</a:t>
            </a:r>
            <a:r>
              <a:rPr dirty="0" sz="1750" spc="15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when</a:t>
            </a:r>
            <a:r>
              <a:rPr dirty="0" sz="1750" spc="15">
                <a:latin typeface="Calibri"/>
                <a:cs typeface="Calibri"/>
              </a:rPr>
              <a:t> </a:t>
            </a:r>
            <a:r>
              <a:rPr dirty="0" sz="1750" spc="-10">
                <a:latin typeface="Calibri"/>
                <a:cs typeface="Calibri"/>
              </a:rPr>
              <a:t>at</a:t>
            </a:r>
            <a:r>
              <a:rPr dirty="0" sz="1750" spc="10">
                <a:latin typeface="Calibri"/>
                <a:cs typeface="Calibri"/>
              </a:rPr>
              <a:t> </a:t>
            </a:r>
            <a:r>
              <a:rPr dirty="0" sz="1750" spc="-5">
                <a:latin typeface="Calibri"/>
                <a:cs typeface="Calibri"/>
              </a:rPr>
              <a:t>home</a:t>
            </a:r>
            <a:r>
              <a:rPr dirty="0" sz="1750" spc="15">
                <a:latin typeface="Calibri"/>
                <a:cs typeface="Calibri"/>
              </a:rPr>
              <a:t> </a:t>
            </a:r>
            <a:r>
              <a:rPr dirty="0" sz="1750" spc="-15">
                <a:latin typeface="Calibri"/>
                <a:cs typeface="Calibri"/>
              </a:rPr>
              <a:t>leave </a:t>
            </a:r>
            <a:r>
              <a:rPr dirty="0" sz="1750" spc="-380">
                <a:latin typeface="Calibri"/>
                <a:cs typeface="Calibri"/>
              </a:rPr>
              <a:t> </a:t>
            </a:r>
            <a:r>
              <a:rPr dirty="0" sz="1750" spc="-10">
                <a:latin typeface="Calibri"/>
                <a:cs typeface="Calibri"/>
              </a:rPr>
              <a:t>your</a:t>
            </a:r>
            <a:r>
              <a:rPr dirty="0" sz="1750" spc="-5">
                <a:latin typeface="Calibri"/>
                <a:cs typeface="Calibri"/>
              </a:rPr>
              <a:t> </a:t>
            </a:r>
            <a:r>
              <a:rPr dirty="0" sz="1750" spc="-10">
                <a:latin typeface="Calibri"/>
                <a:cs typeface="Calibri"/>
              </a:rPr>
              <a:t>worries</a:t>
            </a:r>
            <a:r>
              <a:rPr dirty="0" sz="1750" spc="5">
                <a:latin typeface="Calibri"/>
                <a:cs typeface="Calibri"/>
              </a:rPr>
              <a:t> </a:t>
            </a:r>
            <a:r>
              <a:rPr dirty="0" sz="1750" spc="-10">
                <a:latin typeface="Calibri"/>
                <a:cs typeface="Calibri"/>
              </a:rPr>
              <a:t>at</a:t>
            </a:r>
            <a:r>
              <a:rPr dirty="0" sz="1750">
                <a:latin typeface="Calibri"/>
                <a:cs typeface="Calibri"/>
              </a:rPr>
              <a:t> </a:t>
            </a:r>
            <a:r>
              <a:rPr dirty="0" sz="1750" spc="-5">
                <a:latin typeface="Calibri"/>
                <a:cs typeface="Calibri"/>
              </a:rPr>
              <a:t>work</a:t>
            </a:r>
            <a:r>
              <a:rPr dirty="0" sz="1750" spc="-5">
                <a:latin typeface="Yu Gothic"/>
                <a:cs typeface="Yu Gothic"/>
              </a:rPr>
              <a:t>”</a:t>
            </a:r>
            <a:r>
              <a:rPr dirty="0" sz="1750" spc="-5">
                <a:latin typeface="Calibri"/>
                <a:cs typeface="Calibri"/>
              </a:rPr>
              <a:t>.</a:t>
            </a:r>
            <a:endParaRPr sz="1750">
              <a:latin typeface="Calibri"/>
              <a:cs typeface="Calibri"/>
            </a:endParaRPr>
          </a:p>
          <a:p>
            <a:pPr marL="184150" marR="5080" indent="-171450">
              <a:lnSpc>
                <a:spcPct val="90100"/>
              </a:lnSpc>
              <a:spcBef>
                <a:spcPts val="805"/>
              </a:spcBef>
              <a:buFont typeface="Arial MT"/>
              <a:buChar char="•"/>
              <a:tabLst>
                <a:tab pos="184150" algn="l"/>
              </a:tabLst>
            </a:pPr>
            <a:r>
              <a:rPr dirty="0" sz="1750" spc="-5">
                <a:latin typeface="Calibri"/>
                <a:cs typeface="Calibri"/>
              </a:rPr>
              <a:t>Respect</a:t>
            </a:r>
            <a:r>
              <a:rPr dirty="0" sz="1750" spc="10">
                <a:latin typeface="Calibri"/>
                <a:cs typeface="Calibri"/>
              </a:rPr>
              <a:t> </a:t>
            </a:r>
            <a:r>
              <a:rPr dirty="0" sz="1750" spc="-5">
                <a:latin typeface="Calibri"/>
                <a:cs typeface="Calibri"/>
              </a:rPr>
              <a:t>other</a:t>
            </a:r>
            <a:r>
              <a:rPr dirty="0" sz="1750" spc="-5">
                <a:latin typeface="Yu Gothic"/>
                <a:cs typeface="Yu Gothic"/>
              </a:rPr>
              <a:t>’</a:t>
            </a:r>
            <a:r>
              <a:rPr dirty="0" sz="1750" spc="-5">
                <a:latin typeface="Calibri"/>
                <a:cs typeface="Calibri"/>
              </a:rPr>
              <a:t>s</a:t>
            </a:r>
            <a:r>
              <a:rPr dirty="0" sz="1750" spc="20">
                <a:latin typeface="Calibri"/>
                <a:cs typeface="Calibri"/>
              </a:rPr>
              <a:t> </a:t>
            </a:r>
            <a:r>
              <a:rPr dirty="0" sz="1750" spc="-10">
                <a:latin typeface="Calibri"/>
                <a:cs typeface="Calibri"/>
              </a:rPr>
              <a:t>personal</a:t>
            </a:r>
            <a:r>
              <a:rPr dirty="0" sz="1750" spc="10">
                <a:latin typeface="Calibri"/>
                <a:cs typeface="Calibri"/>
              </a:rPr>
              <a:t> </a:t>
            </a:r>
            <a:r>
              <a:rPr dirty="0" sz="1750" spc="-5">
                <a:latin typeface="Calibri"/>
                <a:cs typeface="Calibri"/>
              </a:rPr>
              <a:t>space.</a:t>
            </a:r>
            <a:r>
              <a:rPr dirty="0" sz="1750" spc="10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If a</a:t>
            </a:r>
            <a:r>
              <a:rPr dirty="0" sz="1750" spc="5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supervisor</a:t>
            </a:r>
            <a:r>
              <a:rPr dirty="0" sz="1750">
                <a:latin typeface="Yu Gothic"/>
                <a:cs typeface="Yu Gothic"/>
              </a:rPr>
              <a:t>’</a:t>
            </a:r>
            <a:r>
              <a:rPr dirty="0" sz="1750">
                <a:latin typeface="Calibri"/>
                <a:cs typeface="Calibri"/>
              </a:rPr>
              <a:t>s</a:t>
            </a:r>
            <a:r>
              <a:rPr dirty="0" sz="1750" spc="15">
                <a:latin typeface="Calibri"/>
                <a:cs typeface="Calibri"/>
              </a:rPr>
              <a:t> </a:t>
            </a:r>
            <a:r>
              <a:rPr dirty="0" sz="1750" spc="-5">
                <a:latin typeface="Calibri"/>
                <a:cs typeface="Calibri"/>
              </a:rPr>
              <a:t>or</a:t>
            </a:r>
            <a:r>
              <a:rPr dirty="0" sz="1750">
                <a:latin typeface="Calibri"/>
                <a:cs typeface="Calibri"/>
              </a:rPr>
              <a:t> </a:t>
            </a:r>
            <a:r>
              <a:rPr dirty="0" sz="1750" spc="-10">
                <a:latin typeface="Calibri"/>
                <a:cs typeface="Calibri"/>
              </a:rPr>
              <a:t>co-worker</a:t>
            </a:r>
            <a:r>
              <a:rPr dirty="0" sz="1750" spc="-10">
                <a:latin typeface="Yu Gothic"/>
                <a:cs typeface="Yu Gothic"/>
              </a:rPr>
              <a:t>’</a:t>
            </a:r>
            <a:r>
              <a:rPr dirty="0" sz="1750" spc="-10">
                <a:latin typeface="Calibri"/>
                <a:cs typeface="Calibri"/>
              </a:rPr>
              <a:t>s</a:t>
            </a:r>
            <a:r>
              <a:rPr dirty="0" sz="1750" spc="5">
                <a:latin typeface="Calibri"/>
                <a:cs typeface="Calibri"/>
              </a:rPr>
              <a:t> </a:t>
            </a:r>
            <a:r>
              <a:rPr dirty="0" sz="1750" spc="-5">
                <a:latin typeface="Calibri"/>
                <a:cs typeface="Calibri"/>
              </a:rPr>
              <a:t>door</a:t>
            </a:r>
            <a:r>
              <a:rPr dirty="0" sz="1750" spc="5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is closed,</a:t>
            </a:r>
            <a:r>
              <a:rPr dirty="0" sz="1750" spc="10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it </a:t>
            </a:r>
            <a:r>
              <a:rPr dirty="0" sz="1750" spc="5">
                <a:latin typeface="Calibri"/>
                <a:cs typeface="Calibri"/>
              </a:rPr>
              <a:t> </a:t>
            </a:r>
            <a:r>
              <a:rPr dirty="0" sz="1750" spc="-10">
                <a:latin typeface="Calibri"/>
                <a:cs typeface="Calibri"/>
              </a:rPr>
              <a:t>general</a:t>
            </a:r>
            <a:r>
              <a:rPr dirty="0" sz="1750" spc="15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means</a:t>
            </a:r>
            <a:r>
              <a:rPr dirty="0" sz="1750" spc="20">
                <a:latin typeface="Calibri"/>
                <a:cs typeface="Calibri"/>
              </a:rPr>
              <a:t> </a:t>
            </a:r>
            <a:r>
              <a:rPr dirty="0" sz="1750" spc="-10">
                <a:latin typeface="Calibri"/>
                <a:cs typeface="Calibri"/>
              </a:rPr>
              <a:t>he/she</a:t>
            </a:r>
            <a:r>
              <a:rPr dirty="0" sz="1750" spc="20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is</a:t>
            </a:r>
            <a:r>
              <a:rPr dirty="0" sz="1750" spc="5">
                <a:latin typeface="Calibri"/>
                <a:cs typeface="Calibri"/>
              </a:rPr>
              <a:t> </a:t>
            </a:r>
            <a:r>
              <a:rPr dirty="0" sz="1750" spc="-35">
                <a:latin typeface="Calibri"/>
                <a:cs typeface="Calibri"/>
              </a:rPr>
              <a:t>busy.</a:t>
            </a:r>
            <a:r>
              <a:rPr dirty="0" sz="1750" spc="10">
                <a:latin typeface="Calibri"/>
                <a:cs typeface="Calibri"/>
              </a:rPr>
              <a:t> </a:t>
            </a:r>
            <a:r>
              <a:rPr dirty="0" sz="1750" spc="-15">
                <a:latin typeface="Calibri"/>
                <a:cs typeface="Calibri"/>
              </a:rPr>
              <a:t>Always</a:t>
            </a:r>
            <a:r>
              <a:rPr dirty="0" sz="1750" spc="-10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knock</a:t>
            </a:r>
            <a:r>
              <a:rPr dirty="0" sz="1750" spc="20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and</a:t>
            </a:r>
            <a:r>
              <a:rPr dirty="0" sz="1750" spc="5">
                <a:latin typeface="Calibri"/>
                <a:cs typeface="Calibri"/>
              </a:rPr>
              <a:t> </a:t>
            </a:r>
            <a:r>
              <a:rPr dirty="0" sz="1750" spc="-5">
                <a:latin typeface="Calibri"/>
                <a:cs typeface="Calibri"/>
              </a:rPr>
              <a:t>wait</a:t>
            </a:r>
            <a:r>
              <a:rPr dirty="0" sz="1750" spc="5">
                <a:latin typeface="Calibri"/>
                <a:cs typeface="Calibri"/>
              </a:rPr>
              <a:t> </a:t>
            </a:r>
            <a:r>
              <a:rPr dirty="0" sz="1750" spc="-20">
                <a:latin typeface="Calibri"/>
                <a:cs typeface="Calibri"/>
              </a:rPr>
              <a:t>for</a:t>
            </a:r>
            <a:r>
              <a:rPr dirty="0" sz="1750" spc="5">
                <a:latin typeface="Calibri"/>
                <a:cs typeface="Calibri"/>
              </a:rPr>
              <a:t> </a:t>
            </a:r>
            <a:r>
              <a:rPr dirty="0" sz="1750" spc="-5">
                <a:latin typeface="Calibri"/>
                <a:cs typeface="Calibri"/>
              </a:rPr>
              <a:t>response.</a:t>
            </a:r>
            <a:r>
              <a:rPr dirty="0" sz="1750" spc="30">
                <a:latin typeface="Calibri"/>
                <a:cs typeface="Calibri"/>
              </a:rPr>
              <a:t> </a:t>
            </a:r>
            <a:r>
              <a:rPr dirty="0" sz="1750" spc="-15">
                <a:latin typeface="Calibri"/>
                <a:cs typeface="Calibri"/>
              </a:rPr>
              <a:t>Avoid</a:t>
            </a:r>
            <a:r>
              <a:rPr dirty="0" sz="1750">
                <a:latin typeface="Calibri"/>
                <a:cs typeface="Calibri"/>
              </a:rPr>
              <a:t> </a:t>
            </a:r>
            <a:r>
              <a:rPr dirty="0" sz="1750" spc="-5">
                <a:latin typeface="Calibri"/>
                <a:cs typeface="Calibri"/>
              </a:rPr>
              <a:t>disrupting </a:t>
            </a:r>
            <a:r>
              <a:rPr dirty="0" sz="1750" spc="-380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a </a:t>
            </a:r>
            <a:r>
              <a:rPr dirty="0" sz="1750" spc="-10">
                <a:latin typeface="Calibri"/>
                <a:cs typeface="Calibri"/>
              </a:rPr>
              <a:t>person</a:t>
            </a:r>
            <a:r>
              <a:rPr dirty="0" sz="1750" spc="20">
                <a:latin typeface="Calibri"/>
                <a:cs typeface="Calibri"/>
              </a:rPr>
              <a:t> </a:t>
            </a:r>
            <a:r>
              <a:rPr dirty="0" sz="1750" spc="-5">
                <a:latin typeface="Calibri"/>
                <a:cs typeface="Calibri"/>
              </a:rPr>
              <a:t>unless</a:t>
            </a:r>
            <a:r>
              <a:rPr dirty="0" sz="1750" spc="25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an issue</a:t>
            </a:r>
            <a:r>
              <a:rPr dirty="0" sz="1750" spc="15">
                <a:latin typeface="Calibri"/>
                <a:cs typeface="Calibri"/>
              </a:rPr>
              <a:t> </a:t>
            </a:r>
            <a:r>
              <a:rPr dirty="0" sz="1750" spc="-10">
                <a:latin typeface="Calibri"/>
                <a:cs typeface="Calibri"/>
              </a:rPr>
              <a:t>at</a:t>
            </a:r>
            <a:r>
              <a:rPr dirty="0" sz="1750">
                <a:latin typeface="Calibri"/>
                <a:cs typeface="Calibri"/>
              </a:rPr>
              <a:t> </a:t>
            </a:r>
            <a:r>
              <a:rPr dirty="0" sz="1750" spc="-5">
                <a:latin typeface="Calibri"/>
                <a:cs typeface="Calibri"/>
              </a:rPr>
              <a:t>hand</a:t>
            </a:r>
            <a:r>
              <a:rPr dirty="0" sz="1750" spc="15">
                <a:latin typeface="Calibri"/>
                <a:cs typeface="Calibri"/>
              </a:rPr>
              <a:t> </a:t>
            </a:r>
            <a:r>
              <a:rPr dirty="0" sz="1750" spc="-10">
                <a:latin typeface="Calibri"/>
                <a:cs typeface="Calibri"/>
              </a:rPr>
              <a:t>requires</a:t>
            </a:r>
            <a:r>
              <a:rPr dirty="0" sz="1750" spc="20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an</a:t>
            </a:r>
            <a:r>
              <a:rPr dirty="0" sz="1750" spc="5">
                <a:latin typeface="Calibri"/>
                <a:cs typeface="Calibri"/>
              </a:rPr>
              <a:t> </a:t>
            </a:r>
            <a:r>
              <a:rPr dirty="0" sz="1750" spc="-5">
                <a:latin typeface="Calibri"/>
                <a:cs typeface="Calibri"/>
              </a:rPr>
              <a:t>immediate</a:t>
            </a:r>
            <a:r>
              <a:rPr dirty="0" sz="1750" spc="10">
                <a:latin typeface="Calibri"/>
                <a:cs typeface="Calibri"/>
              </a:rPr>
              <a:t> </a:t>
            </a:r>
            <a:r>
              <a:rPr dirty="0" sz="1750" spc="-10">
                <a:latin typeface="Calibri"/>
                <a:cs typeface="Calibri"/>
              </a:rPr>
              <a:t>attention.</a:t>
            </a:r>
            <a:endParaRPr sz="1750">
              <a:latin typeface="Calibri"/>
              <a:cs typeface="Calibri"/>
            </a:endParaRPr>
          </a:p>
          <a:p>
            <a:pPr marL="184150" marR="189230" indent="-171450">
              <a:lnSpc>
                <a:spcPts val="1889"/>
              </a:lnSpc>
              <a:spcBef>
                <a:spcPts val="835"/>
              </a:spcBef>
              <a:buFont typeface="Arial MT"/>
              <a:buChar char="•"/>
              <a:tabLst>
                <a:tab pos="184150" algn="l"/>
              </a:tabLst>
            </a:pPr>
            <a:r>
              <a:rPr dirty="0" sz="1750" spc="-5">
                <a:latin typeface="Calibri"/>
                <a:cs typeface="Calibri"/>
              </a:rPr>
              <a:t>Individuals</a:t>
            </a:r>
            <a:r>
              <a:rPr dirty="0" sz="1750" spc="15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act</a:t>
            </a:r>
            <a:r>
              <a:rPr dirty="0" sz="1750" spc="5">
                <a:latin typeface="Calibri"/>
                <a:cs typeface="Calibri"/>
              </a:rPr>
              <a:t> </a:t>
            </a:r>
            <a:r>
              <a:rPr dirty="0" sz="1750" spc="-10">
                <a:latin typeface="Calibri"/>
                <a:cs typeface="Calibri"/>
              </a:rPr>
              <a:t>professionally</a:t>
            </a:r>
            <a:r>
              <a:rPr dirty="0" sz="1750" spc="15">
                <a:latin typeface="Calibri"/>
                <a:cs typeface="Calibri"/>
              </a:rPr>
              <a:t> </a:t>
            </a:r>
            <a:r>
              <a:rPr dirty="0" sz="1750" spc="-5">
                <a:latin typeface="Calibri"/>
                <a:cs typeface="Calibri"/>
              </a:rPr>
              <a:t>by</a:t>
            </a:r>
            <a:r>
              <a:rPr dirty="0" sz="1750" spc="5">
                <a:latin typeface="Calibri"/>
                <a:cs typeface="Calibri"/>
              </a:rPr>
              <a:t> </a:t>
            </a:r>
            <a:r>
              <a:rPr dirty="0" sz="1750" spc="-5">
                <a:latin typeface="Calibri"/>
                <a:cs typeface="Calibri"/>
              </a:rPr>
              <a:t>showing</a:t>
            </a:r>
            <a:r>
              <a:rPr dirty="0" sz="1750" spc="10">
                <a:latin typeface="Calibri"/>
                <a:cs typeface="Calibri"/>
              </a:rPr>
              <a:t> </a:t>
            </a:r>
            <a:r>
              <a:rPr dirty="0" sz="1750" spc="-5">
                <a:latin typeface="Calibri"/>
                <a:cs typeface="Calibri"/>
              </a:rPr>
              <a:t>up</a:t>
            </a:r>
            <a:r>
              <a:rPr dirty="0" sz="1750" spc="15">
                <a:latin typeface="Calibri"/>
                <a:cs typeface="Calibri"/>
              </a:rPr>
              <a:t> </a:t>
            </a:r>
            <a:r>
              <a:rPr dirty="0" sz="1750" spc="-5">
                <a:latin typeface="Calibri"/>
                <a:cs typeface="Calibri"/>
              </a:rPr>
              <a:t>on</a:t>
            </a:r>
            <a:r>
              <a:rPr dirty="0" sz="1750" spc="5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time</a:t>
            </a:r>
            <a:r>
              <a:rPr dirty="0" sz="1750" spc="10">
                <a:latin typeface="Calibri"/>
                <a:cs typeface="Calibri"/>
              </a:rPr>
              <a:t> </a:t>
            </a:r>
            <a:r>
              <a:rPr dirty="0" sz="1750" spc="-15">
                <a:latin typeface="Calibri"/>
                <a:cs typeface="Calibri"/>
              </a:rPr>
              <a:t>for</a:t>
            </a:r>
            <a:r>
              <a:rPr dirty="0" sz="1750">
                <a:latin typeface="Calibri"/>
                <a:cs typeface="Calibri"/>
              </a:rPr>
              <a:t> </a:t>
            </a:r>
            <a:r>
              <a:rPr dirty="0" sz="1750" spc="-5">
                <a:latin typeface="Calibri"/>
                <a:cs typeface="Calibri"/>
              </a:rPr>
              <a:t>appointments</a:t>
            </a:r>
            <a:r>
              <a:rPr dirty="0" sz="1750" spc="30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and </a:t>
            </a:r>
            <a:r>
              <a:rPr dirty="0" sz="1750" spc="5">
                <a:latin typeface="Calibri"/>
                <a:cs typeface="Calibri"/>
              </a:rPr>
              <a:t> </a:t>
            </a:r>
            <a:r>
              <a:rPr dirty="0" sz="1750" spc="-5">
                <a:latin typeface="Calibri"/>
                <a:cs typeface="Calibri"/>
              </a:rPr>
              <a:t>meetings,</a:t>
            </a:r>
            <a:r>
              <a:rPr dirty="0" sz="1750" spc="35">
                <a:latin typeface="Calibri"/>
                <a:cs typeface="Calibri"/>
              </a:rPr>
              <a:t> </a:t>
            </a:r>
            <a:r>
              <a:rPr dirty="0" sz="1750" spc="-10">
                <a:latin typeface="Calibri"/>
                <a:cs typeface="Calibri"/>
              </a:rPr>
              <a:t>avoiding</a:t>
            </a:r>
            <a:r>
              <a:rPr dirty="0" sz="1750" spc="5">
                <a:latin typeface="Calibri"/>
                <a:cs typeface="Calibri"/>
              </a:rPr>
              <a:t> </a:t>
            </a:r>
            <a:r>
              <a:rPr dirty="0" sz="1750" spc="-10">
                <a:latin typeface="Calibri"/>
                <a:cs typeface="Calibri"/>
              </a:rPr>
              <a:t>office</a:t>
            </a:r>
            <a:r>
              <a:rPr dirty="0" sz="1750" spc="10">
                <a:latin typeface="Calibri"/>
                <a:cs typeface="Calibri"/>
              </a:rPr>
              <a:t> </a:t>
            </a:r>
            <a:r>
              <a:rPr dirty="0" sz="1750" spc="-10">
                <a:latin typeface="Calibri"/>
                <a:cs typeface="Calibri"/>
              </a:rPr>
              <a:t>gossip,</a:t>
            </a:r>
            <a:r>
              <a:rPr dirty="0" sz="1750" spc="20">
                <a:latin typeface="Calibri"/>
                <a:cs typeface="Calibri"/>
              </a:rPr>
              <a:t> </a:t>
            </a:r>
            <a:r>
              <a:rPr dirty="0" sz="1750" spc="-5">
                <a:latin typeface="Calibri"/>
                <a:cs typeface="Calibri"/>
              </a:rPr>
              <a:t>answering</a:t>
            </a:r>
            <a:r>
              <a:rPr dirty="0" sz="1750" spc="20">
                <a:latin typeface="Calibri"/>
                <a:cs typeface="Calibri"/>
              </a:rPr>
              <a:t> </a:t>
            </a:r>
            <a:r>
              <a:rPr dirty="0" sz="1750" spc="-5">
                <a:latin typeface="Calibri"/>
                <a:cs typeface="Calibri"/>
              </a:rPr>
              <a:t>phone</a:t>
            </a:r>
            <a:r>
              <a:rPr dirty="0" sz="1750" spc="25">
                <a:latin typeface="Calibri"/>
                <a:cs typeface="Calibri"/>
              </a:rPr>
              <a:t> </a:t>
            </a:r>
            <a:r>
              <a:rPr dirty="0" sz="1750" spc="-5">
                <a:latin typeface="Calibri"/>
                <a:cs typeface="Calibri"/>
              </a:rPr>
              <a:t>calls </a:t>
            </a:r>
            <a:r>
              <a:rPr dirty="0" sz="1750">
                <a:latin typeface="Calibri"/>
                <a:cs typeface="Calibri"/>
              </a:rPr>
              <a:t>in</a:t>
            </a:r>
            <a:r>
              <a:rPr dirty="0" sz="1750" spc="15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a</a:t>
            </a:r>
            <a:r>
              <a:rPr dirty="0" sz="1750" spc="5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timely and</a:t>
            </a:r>
            <a:r>
              <a:rPr dirty="0" sz="1750" spc="10">
                <a:latin typeface="Calibri"/>
                <a:cs typeface="Calibri"/>
              </a:rPr>
              <a:t> </a:t>
            </a:r>
            <a:r>
              <a:rPr dirty="0" sz="1750" spc="-5">
                <a:latin typeface="Calibri"/>
                <a:cs typeface="Calibri"/>
              </a:rPr>
              <a:t>thoughtful </a:t>
            </a:r>
            <a:r>
              <a:rPr dirty="0" sz="1750" spc="-380">
                <a:latin typeface="Calibri"/>
                <a:cs typeface="Calibri"/>
              </a:rPr>
              <a:t> </a:t>
            </a:r>
            <a:r>
              <a:rPr dirty="0" sz="1750" spc="-30">
                <a:latin typeface="Calibri"/>
                <a:cs typeface="Calibri"/>
              </a:rPr>
              <a:t>manner.</a:t>
            </a:r>
            <a:endParaRPr sz="1750">
              <a:latin typeface="Calibri"/>
              <a:cs typeface="Calibri"/>
            </a:endParaRPr>
          </a:p>
          <a:p>
            <a:pPr marL="184150" marR="172720" indent="-171450">
              <a:lnSpc>
                <a:spcPts val="1889"/>
              </a:lnSpc>
              <a:spcBef>
                <a:spcPts val="795"/>
              </a:spcBef>
              <a:buFont typeface="Arial MT"/>
              <a:buChar char="•"/>
              <a:tabLst>
                <a:tab pos="184150" algn="l"/>
              </a:tabLst>
            </a:pPr>
            <a:r>
              <a:rPr dirty="0" sz="1750">
                <a:latin typeface="Calibri"/>
                <a:cs typeface="Calibri"/>
              </a:rPr>
              <a:t>Abide</a:t>
            </a:r>
            <a:r>
              <a:rPr dirty="0" sz="1750" spc="5">
                <a:latin typeface="Calibri"/>
                <a:cs typeface="Calibri"/>
              </a:rPr>
              <a:t> </a:t>
            </a:r>
            <a:r>
              <a:rPr dirty="0" sz="1750" spc="-5">
                <a:latin typeface="Calibri"/>
                <a:cs typeface="Calibri"/>
              </a:rPr>
              <a:t>by</a:t>
            </a:r>
            <a:r>
              <a:rPr dirty="0" sz="1750">
                <a:latin typeface="Calibri"/>
                <a:cs typeface="Calibri"/>
              </a:rPr>
              <a:t> </a:t>
            </a:r>
            <a:r>
              <a:rPr dirty="0" sz="1750" spc="-5">
                <a:latin typeface="Calibri"/>
                <a:cs typeface="Calibri"/>
              </a:rPr>
              <a:t>the</a:t>
            </a:r>
            <a:r>
              <a:rPr dirty="0" sz="1750" spc="15">
                <a:latin typeface="Calibri"/>
                <a:cs typeface="Calibri"/>
              </a:rPr>
              <a:t> </a:t>
            </a:r>
            <a:r>
              <a:rPr dirty="0" sz="1750" spc="-10">
                <a:latin typeface="Calibri"/>
                <a:cs typeface="Calibri"/>
              </a:rPr>
              <a:t>office</a:t>
            </a:r>
            <a:r>
              <a:rPr dirty="0" sz="1750">
                <a:latin typeface="Calibri"/>
                <a:cs typeface="Calibri"/>
              </a:rPr>
              <a:t> </a:t>
            </a:r>
            <a:r>
              <a:rPr dirty="0" sz="1750" spc="-10">
                <a:latin typeface="Calibri"/>
                <a:cs typeface="Calibri"/>
              </a:rPr>
              <a:t>hours</a:t>
            </a:r>
            <a:r>
              <a:rPr dirty="0" sz="1750" spc="20">
                <a:latin typeface="Calibri"/>
                <a:cs typeface="Calibri"/>
              </a:rPr>
              <a:t> </a:t>
            </a:r>
            <a:r>
              <a:rPr dirty="0" sz="1750" spc="-15">
                <a:latin typeface="Calibri"/>
                <a:cs typeface="Calibri"/>
              </a:rPr>
              <a:t>fixed</a:t>
            </a:r>
            <a:r>
              <a:rPr dirty="0" sz="1750" spc="20">
                <a:latin typeface="Calibri"/>
                <a:cs typeface="Calibri"/>
              </a:rPr>
              <a:t> </a:t>
            </a:r>
            <a:r>
              <a:rPr dirty="0" sz="1750" spc="-5">
                <a:latin typeface="Calibri"/>
                <a:cs typeface="Calibri"/>
              </a:rPr>
              <a:t>by</a:t>
            </a:r>
            <a:r>
              <a:rPr dirty="0" sz="1750">
                <a:latin typeface="Calibri"/>
                <a:cs typeface="Calibri"/>
              </a:rPr>
              <a:t> </a:t>
            </a:r>
            <a:r>
              <a:rPr dirty="0" sz="1750" spc="-5">
                <a:latin typeface="Calibri"/>
                <a:cs typeface="Calibri"/>
              </a:rPr>
              <a:t>the</a:t>
            </a:r>
            <a:r>
              <a:rPr dirty="0" sz="1750" spc="10">
                <a:latin typeface="Calibri"/>
                <a:cs typeface="Calibri"/>
              </a:rPr>
              <a:t> </a:t>
            </a:r>
            <a:r>
              <a:rPr dirty="0" sz="1750" spc="-10">
                <a:latin typeface="Calibri"/>
                <a:cs typeface="Calibri"/>
              </a:rPr>
              <a:t>organization.</a:t>
            </a:r>
            <a:r>
              <a:rPr dirty="0" sz="1750" spc="5">
                <a:latin typeface="Calibri"/>
                <a:cs typeface="Calibri"/>
              </a:rPr>
              <a:t> </a:t>
            </a:r>
            <a:r>
              <a:rPr dirty="0" sz="1750" spc="-30">
                <a:latin typeface="Calibri"/>
                <a:cs typeface="Calibri"/>
              </a:rPr>
              <a:t>However,</a:t>
            </a:r>
            <a:r>
              <a:rPr dirty="0" sz="1750" spc="5">
                <a:latin typeface="Calibri"/>
                <a:cs typeface="Calibri"/>
              </a:rPr>
              <a:t> </a:t>
            </a:r>
            <a:r>
              <a:rPr dirty="0" sz="1750" spc="-5">
                <a:latin typeface="Calibri"/>
                <a:cs typeface="Calibri"/>
              </a:rPr>
              <a:t>due</a:t>
            </a:r>
            <a:r>
              <a:rPr dirty="0" sz="1750" spc="15">
                <a:latin typeface="Calibri"/>
                <a:cs typeface="Calibri"/>
              </a:rPr>
              <a:t> </a:t>
            </a:r>
            <a:r>
              <a:rPr dirty="0" sz="1750" spc="-10">
                <a:latin typeface="Calibri"/>
                <a:cs typeface="Calibri"/>
              </a:rPr>
              <a:t>to</a:t>
            </a:r>
            <a:r>
              <a:rPr dirty="0" sz="1750">
                <a:latin typeface="Calibri"/>
                <a:cs typeface="Calibri"/>
              </a:rPr>
              <a:t> </a:t>
            </a:r>
            <a:r>
              <a:rPr dirty="0" sz="1750" spc="-5">
                <a:latin typeface="Calibri"/>
                <a:cs typeface="Calibri"/>
              </a:rPr>
              <a:t>some </a:t>
            </a:r>
            <a:r>
              <a:rPr dirty="0" sz="1750">
                <a:latin typeface="Calibri"/>
                <a:cs typeface="Calibri"/>
              </a:rPr>
              <a:t> </a:t>
            </a:r>
            <a:r>
              <a:rPr dirty="0" sz="1750" spc="-10">
                <a:latin typeface="Calibri"/>
                <a:cs typeface="Calibri"/>
              </a:rPr>
              <a:t>unforeseen</a:t>
            </a:r>
            <a:r>
              <a:rPr dirty="0" sz="1750" spc="35">
                <a:latin typeface="Calibri"/>
                <a:cs typeface="Calibri"/>
              </a:rPr>
              <a:t> </a:t>
            </a:r>
            <a:r>
              <a:rPr dirty="0" sz="1750" spc="-10">
                <a:latin typeface="Calibri"/>
                <a:cs typeface="Calibri"/>
              </a:rPr>
              <a:t>circumstances</a:t>
            </a:r>
            <a:r>
              <a:rPr dirty="0" sz="1750" spc="30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when</a:t>
            </a:r>
            <a:r>
              <a:rPr dirty="0" sz="1750" spc="15">
                <a:latin typeface="Calibri"/>
                <a:cs typeface="Calibri"/>
              </a:rPr>
              <a:t> </a:t>
            </a:r>
            <a:r>
              <a:rPr dirty="0" sz="1750" spc="-5">
                <a:latin typeface="Calibri"/>
                <a:cs typeface="Calibri"/>
              </a:rPr>
              <a:t>unable</a:t>
            </a:r>
            <a:r>
              <a:rPr dirty="0" sz="1750" spc="25">
                <a:latin typeface="Calibri"/>
                <a:cs typeface="Calibri"/>
              </a:rPr>
              <a:t> </a:t>
            </a:r>
            <a:r>
              <a:rPr dirty="0" sz="1750" spc="-10">
                <a:latin typeface="Calibri"/>
                <a:cs typeface="Calibri"/>
              </a:rPr>
              <a:t>to</a:t>
            </a:r>
            <a:r>
              <a:rPr dirty="0" sz="1750" spc="5">
                <a:latin typeface="Calibri"/>
                <a:cs typeface="Calibri"/>
              </a:rPr>
              <a:t> </a:t>
            </a:r>
            <a:r>
              <a:rPr dirty="0" sz="1750" spc="-5">
                <a:latin typeface="Calibri"/>
                <a:cs typeface="Calibri"/>
              </a:rPr>
              <a:t>do</a:t>
            </a:r>
            <a:r>
              <a:rPr dirty="0" sz="1750" spc="15">
                <a:latin typeface="Calibri"/>
                <a:cs typeface="Calibri"/>
              </a:rPr>
              <a:t> </a:t>
            </a:r>
            <a:r>
              <a:rPr dirty="0" sz="1750" spc="-15">
                <a:latin typeface="Calibri"/>
                <a:cs typeface="Calibri"/>
              </a:rPr>
              <a:t>so,</a:t>
            </a:r>
            <a:r>
              <a:rPr dirty="0" sz="1750" spc="10">
                <a:latin typeface="Calibri"/>
                <a:cs typeface="Calibri"/>
              </a:rPr>
              <a:t> </a:t>
            </a:r>
            <a:r>
              <a:rPr dirty="0" sz="1750" spc="-5">
                <a:latin typeface="Calibri"/>
                <a:cs typeface="Calibri"/>
              </a:rPr>
              <a:t>they</a:t>
            </a:r>
            <a:r>
              <a:rPr dirty="0" sz="1750" spc="15">
                <a:latin typeface="Calibri"/>
                <a:cs typeface="Calibri"/>
              </a:rPr>
              <a:t> </a:t>
            </a:r>
            <a:r>
              <a:rPr dirty="0" sz="1750" spc="-10">
                <a:latin typeface="Calibri"/>
                <a:cs typeface="Calibri"/>
              </a:rPr>
              <a:t>must</a:t>
            </a:r>
            <a:r>
              <a:rPr dirty="0" sz="1750" spc="20">
                <a:latin typeface="Calibri"/>
                <a:cs typeface="Calibri"/>
              </a:rPr>
              <a:t> </a:t>
            </a:r>
            <a:r>
              <a:rPr dirty="0" sz="1750" spc="-10">
                <a:latin typeface="Calibri"/>
                <a:cs typeface="Calibri"/>
              </a:rPr>
              <a:t>inform</a:t>
            </a:r>
            <a:r>
              <a:rPr dirty="0" sz="1750" spc="10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the</a:t>
            </a:r>
            <a:r>
              <a:rPr dirty="0" sz="1750" spc="15">
                <a:latin typeface="Calibri"/>
                <a:cs typeface="Calibri"/>
              </a:rPr>
              <a:t> </a:t>
            </a:r>
            <a:r>
              <a:rPr dirty="0" sz="1750" spc="-5">
                <a:latin typeface="Calibri"/>
                <a:cs typeface="Calibri"/>
              </a:rPr>
              <a:t>supervisor </a:t>
            </a:r>
            <a:r>
              <a:rPr dirty="0" sz="1750" spc="-380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and</a:t>
            </a:r>
            <a:r>
              <a:rPr dirty="0" sz="1750" spc="5">
                <a:latin typeface="Calibri"/>
                <a:cs typeface="Calibri"/>
              </a:rPr>
              <a:t> </a:t>
            </a:r>
            <a:r>
              <a:rPr dirty="0" sz="1750" spc="-5">
                <a:latin typeface="Calibri"/>
                <a:cs typeface="Calibri"/>
              </a:rPr>
              <a:t>HR</a:t>
            </a:r>
            <a:r>
              <a:rPr dirty="0" sz="1750">
                <a:latin typeface="Calibri"/>
                <a:cs typeface="Calibri"/>
              </a:rPr>
              <a:t> </a:t>
            </a:r>
            <a:r>
              <a:rPr dirty="0" sz="1750" spc="-10">
                <a:latin typeface="Calibri"/>
                <a:cs typeface="Calibri"/>
              </a:rPr>
              <a:t>office.</a:t>
            </a:r>
            <a:endParaRPr sz="175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184150" algn="l"/>
              </a:tabLst>
            </a:pPr>
            <a:r>
              <a:rPr dirty="0" sz="1750" spc="-10">
                <a:latin typeface="Calibri"/>
                <a:cs typeface="Calibri"/>
              </a:rPr>
              <a:t>Communicating</a:t>
            </a:r>
            <a:r>
              <a:rPr dirty="0" sz="1750" spc="20">
                <a:latin typeface="Calibri"/>
                <a:cs typeface="Calibri"/>
              </a:rPr>
              <a:t> </a:t>
            </a:r>
            <a:r>
              <a:rPr dirty="0" sz="1750" spc="-10">
                <a:latin typeface="Calibri"/>
                <a:cs typeface="Calibri"/>
              </a:rPr>
              <a:t>differences</a:t>
            </a:r>
            <a:r>
              <a:rPr dirty="0" sz="1750" spc="35">
                <a:latin typeface="Calibri"/>
                <a:cs typeface="Calibri"/>
              </a:rPr>
              <a:t> </a:t>
            </a:r>
            <a:r>
              <a:rPr dirty="0" sz="1750" spc="-5">
                <a:latin typeface="Calibri"/>
                <a:cs typeface="Calibri"/>
              </a:rPr>
              <a:t>of</a:t>
            </a:r>
            <a:r>
              <a:rPr dirty="0" sz="1750" spc="10">
                <a:latin typeface="Calibri"/>
                <a:cs typeface="Calibri"/>
              </a:rPr>
              <a:t> </a:t>
            </a:r>
            <a:r>
              <a:rPr dirty="0" sz="1750" spc="-5">
                <a:latin typeface="Calibri"/>
                <a:cs typeface="Calibri"/>
              </a:rPr>
              <a:t>opinion</a:t>
            </a:r>
            <a:r>
              <a:rPr dirty="0" sz="1750" spc="25">
                <a:latin typeface="Calibri"/>
                <a:cs typeface="Calibri"/>
              </a:rPr>
              <a:t> </a:t>
            </a:r>
            <a:r>
              <a:rPr dirty="0" sz="1750" spc="-5">
                <a:latin typeface="Calibri"/>
                <a:cs typeface="Calibri"/>
              </a:rPr>
              <a:t>respectfully</a:t>
            </a:r>
            <a:r>
              <a:rPr dirty="0" sz="1750" spc="20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and</a:t>
            </a:r>
            <a:r>
              <a:rPr dirty="0" sz="1750" spc="15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in</a:t>
            </a:r>
            <a:r>
              <a:rPr dirty="0" sz="1750" spc="5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the</a:t>
            </a:r>
            <a:r>
              <a:rPr dirty="0" sz="1750" spc="25">
                <a:latin typeface="Calibri"/>
                <a:cs typeface="Calibri"/>
              </a:rPr>
              <a:t> </a:t>
            </a:r>
            <a:r>
              <a:rPr dirty="0" sz="1750" spc="-10">
                <a:latin typeface="Calibri"/>
                <a:cs typeface="Calibri"/>
              </a:rPr>
              <a:t>appropriate</a:t>
            </a:r>
            <a:r>
              <a:rPr dirty="0" sz="1750" spc="25">
                <a:latin typeface="Calibri"/>
                <a:cs typeface="Calibri"/>
              </a:rPr>
              <a:t> </a:t>
            </a:r>
            <a:r>
              <a:rPr dirty="0" sz="1750" spc="-25">
                <a:latin typeface="Calibri"/>
                <a:cs typeface="Calibri"/>
              </a:rPr>
              <a:t>behavior.</a:t>
            </a:r>
            <a:endParaRPr sz="1750">
              <a:latin typeface="Calibri"/>
              <a:cs typeface="Calibri"/>
            </a:endParaRPr>
          </a:p>
          <a:p>
            <a:pPr marL="184150" marR="85725" indent="-171450">
              <a:lnSpc>
                <a:spcPts val="1889"/>
              </a:lnSpc>
              <a:spcBef>
                <a:spcPts val="835"/>
              </a:spcBef>
              <a:buFont typeface="Arial MT"/>
              <a:buChar char="•"/>
              <a:tabLst>
                <a:tab pos="184150" algn="l"/>
              </a:tabLst>
            </a:pPr>
            <a:r>
              <a:rPr dirty="0" sz="1750" spc="-10">
                <a:latin typeface="Calibri"/>
                <a:cs typeface="Calibri"/>
              </a:rPr>
              <a:t>Unprofessional</a:t>
            </a:r>
            <a:r>
              <a:rPr dirty="0" sz="1750" spc="35">
                <a:latin typeface="Calibri"/>
                <a:cs typeface="Calibri"/>
              </a:rPr>
              <a:t> </a:t>
            </a:r>
            <a:r>
              <a:rPr dirty="0" sz="1750" spc="-10">
                <a:latin typeface="Calibri"/>
                <a:cs typeface="Calibri"/>
              </a:rPr>
              <a:t>behavior</a:t>
            </a:r>
            <a:r>
              <a:rPr dirty="0" sz="1750" spc="20">
                <a:latin typeface="Calibri"/>
                <a:cs typeface="Calibri"/>
              </a:rPr>
              <a:t> </a:t>
            </a:r>
            <a:r>
              <a:rPr dirty="0" sz="1750" spc="-10">
                <a:latin typeface="Calibri"/>
                <a:cs typeface="Calibri"/>
              </a:rPr>
              <a:t>can</a:t>
            </a:r>
            <a:r>
              <a:rPr dirty="0" sz="1750" spc="10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include</a:t>
            </a:r>
            <a:r>
              <a:rPr dirty="0" sz="1750" spc="35">
                <a:latin typeface="Calibri"/>
                <a:cs typeface="Calibri"/>
              </a:rPr>
              <a:t> </a:t>
            </a:r>
            <a:r>
              <a:rPr dirty="0" sz="1750" spc="-10">
                <a:latin typeface="Calibri"/>
                <a:cs typeface="Calibri"/>
              </a:rPr>
              <a:t>gestures,</a:t>
            </a:r>
            <a:r>
              <a:rPr dirty="0" sz="1750" spc="35">
                <a:latin typeface="Calibri"/>
                <a:cs typeface="Calibri"/>
              </a:rPr>
              <a:t> </a:t>
            </a:r>
            <a:r>
              <a:rPr dirty="0" sz="1750" spc="-10">
                <a:latin typeface="Calibri"/>
                <a:cs typeface="Calibri"/>
              </a:rPr>
              <a:t>words,</a:t>
            </a:r>
            <a:r>
              <a:rPr dirty="0" sz="1750" spc="15">
                <a:latin typeface="Calibri"/>
                <a:cs typeface="Calibri"/>
              </a:rPr>
              <a:t> </a:t>
            </a:r>
            <a:r>
              <a:rPr dirty="0" sz="1750" spc="-10">
                <a:latin typeface="Calibri"/>
                <a:cs typeface="Calibri"/>
              </a:rPr>
              <a:t>expressions</a:t>
            </a:r>
            <a:r>
              <a:rPr dirty="0" sz="1750" spc="45">
                <a:latin typeface="Calibri"/>
                <a:cs typeface="Calibri"/>
              </a:rPr>
              <a:t> </a:t>
            </a:r>
            <a:r>
              <a:rPr dirty="0" sz="1750" spc="-5">
                <a:latin typeface="Calibri"/>
                <a:cs typeface="Calibri"/>
              </a:rPr>
              <a:t>or</a:t>
            </a:r>
            <a:r>
              <a:rPr dirty="0" sz="1750" spc="10">
                <a:latin typeface="Calibri"/>
                <a:cs typeface="Calibri"/>
              </a:rPr>
              <a:t> </a:t>
            </a:r>
            <a:r>
              <a:rPr dirty="0" sz="1750" spc="-5">
                <a:latin typeface="Calibri"/>
                <a:cs typeface="Calibri"/>
              </a:rPr>
              <a:t>other</a:t>
            </a:r>
            <a:r>
              <a:rPr dirty="0" sz="1750" spc="15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actions, </a:t>
            </a:r>
            <a:r>
              <a:rPr dirty="0" sz="1750" spc="-380">
                <a:latin typeface="Calibri"/>
                <a:cs typeface="Calibri"/>
              </a:rPr>
              <a:t> </a:t>
            </a:r>
            <a:r>
              <a:rPr dirty="0" sz="1750" spc="-5">
                <a:latin typeface="Calibri"/>
                <a:cs typeface="Calibri"/>
              </a:rPr>
              <a:t>such</a:t>
            </a:r>
            <a:r>
              <a:rPr dirty="0" sz="1750" spc="15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as acting </a:t>
            </a:r>
            <a:r>
              <a:rPr dirty="0" sz="1750" spc="-10">
                <a:latin typeface="Calibri"/>
                <a:cs typeface="Calibri"/>
              </a:rPr>
              <a:t>bored</a:t>
            </a:r>
            <a:r>
              <a:rPr dirty="0" sz="1750" spc="15">
                <a:latin typeface="Calibri"/>
                <a:cs typeface="Calibri"/>
              </a:rPr>
              <a:t> </a:t>
            </a:r>
            <a:r>
              <a:rPr dirty="0" sz="1750" spc="-5">
                <a:latin typeface="Calibri"/>
                <a:cs typeface="Calibri"/>
              </a:rPr>
              <a:t>during</a:t>
            </a:r>
            <a:r>
              <a:rPr dirty="0" sz="1750" spc="20">
                <a:latin typeface="Calibri"/>
                <a:cs typeface="Calibri"/>
              </a:rPr>
              <a:t> </a:t>
            </a:r>
            <a:r>
              <a:rPr dirty="0" sz="1750" spc="-5">
                <a:latin typeface="Calibri"/>
                <a:cs typeface="Calibri"/>
              </a:rPr>
              <a:t>meetings</a:t>
            </a:r>
            <a:r>
              <a:rPr dirty="0" sz="1750" spc="20">
                <a:latin typeface="Calibri"/>
                <a:cs typeface="Calibri"/>
              </a:rPr>
              <a:t> </a:t>
            </a:r>
            <a:r>
              <a:rPr dirty="0" sz="1750" spc="-10">
                <a:latin typeface="Calibri"/>
                <a:cs typeface="Calibri"/>
              </a:rPr>
              <a:t>to</a:t>
            </a:r>
            <a:r>
              <a:rPr dirty="0" sz="1750">
                <a:latin typeface="Calibri"/>
                <a:cs typeface="Calibri"/>
              </a:rPr>
              <a:t> </a:t>
            </a:r>
            <a:r>
              <a:rPr dirty="0" sz="1750" spc="-5">
                <a:latin typeface="Calibri"/>
                <a:cs typeface="Calibri"/>
              </a:rPr>
              <a:t>show</a:t>
            </a:r>
            <a:r>
              <a:rPr dirty="0" sz="1750" spc="10">
                <a:latin typeface="Calibri"/>
                <a:cs typeface="Calibri"/>
              </a:rPr>
              <a:t> </a:t>
            </a:r>
            <a:r>
              <a:rPr dirty="0" sz="1750" spc="-10">
                <a:latin typeface="Calibri"/>
                <a:cs typeface="Calibri"/>
              </a:rPr>
              <a:t>disinterest.</a:t>
            </a:r>
            <a:endParaRPr sz="1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429767"/>
            <a:ext cx="416496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415">
                <a:solidFill>
                  <a:srgbClr val="FFFFFF"/>
                </a:solidFill>
                <a:latin typeface="Microsoft Sans Serif"/>
                <a:cs typeface="Microsoft Sans Serif"/>
              </a:rPr>
              <a:t>UNPROFESSIONALISM</a:t>
            </a:r>
            <a:endParaRPr sz="3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08506"/>
            <a:ext cx="4610100" cy="1342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2400" spc="-95">
                <a:solidFill>
                  <a:srgbClr val="FFFFFF"/>
                </a:solidFill>
                <a:latin typeface="Microsoft Sans Serif"/>
                <a:cs typeface="Microsoft Sans Serif"/>
              </a:rPr>
              <a:t>Not </a:t>
            </a:r>
            <a:r>
              <a:rPr dirty="0" sz="2400" spc="-145">
                <a:solidFill>
                  <a:srgbClr val="FFFFFF"/>
                </a:solidFill>
                <a:latin typeface="Microsoft Sans Serif"/>
                <a:cs typeface="Microsoft Sans Serif"/>
              </a:rPr>
              <a:t>conforming </a:t>
            </a:r>
            <a:r>
              <a:rPr dirty="0" sz="2400" spc="-80">
                <a:solidFill>
                  <a:srgbClr val="FFFFFF"/>
                </a:solidFill>
                <a:latin typeface="Microsoft Sans Serif"/>
                <a:cs typeface="Microsoft Sans Serif"/>
              </a:rPr>
              <a:t>to </a:t>
            </a:r>
            <a:r>
              <a:rPr dirty="0" sz="2400" spc="-15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dirty="0" sz="2400" spc="-130">
                <a:solidFill>
                  <a:srgbClr val="FFFFFF"/>
                </a:solidFill>
                <a:latin typeface="Microsoft Sans Serif"/>
                <a:cs typeface="Microsoft Sans Serif"/>
              </a:rPr>
              <a:t>standards </a:t>
            </a:r>
            <a:r>
              <a:rPr dirty="0" sz="2400" spc="-5">
                <a:solidFill>
                  <a:srgbClr val="FFFFFF"/>
                </a:solidFill>
                <a:latin typeface="Microsoft Sans Serif"/>
                <a:cs typeface="Microsoft Sans Serif"/>
              </a:rPr>
              <a:t>of </a:t>
            </a:r>
            <a:r>
              <a:rPr dirty="0" sz="2400" spc="-15">
                <a:solidFill>
                  <a:srgbClr val="FFFFFF"/>
                </a:solidFill>
                <a:latin typeface="Microsoft Sans Serif"/>
                <a:cs typeface="Microsoft Sans Serif"/>
              </a:rPr>
              <a:t>a </a:t>
            </a:r>
            <a:r>
              <a:rPr dirty="0" sz="24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5">
                <a:solidFill>
                  <a:srgbClr val="FFFFFF"/>
                </a:solidFill>
                <a:latin typeface="Microsoft Sans Serif"/>
                <a:cs typeface="Microsoft Sans Serif"/>
              </a:rPr>
              <a:t>profession; </a:t>
            </a:r>
            <a:r>
              <a:rPr dirty="0" sz="2400" spc="-114">
                <a:solidFill>
                  <a:srgbClr val="FFFFFF"/>
                </a:solidFill>
                <a:latin typeface="Microsoft Sans Serif"/>
                <a:cs typeface="Microsoft Sans Serif"/>
              </a:rPr>
              <a:t>conflicting </a:t>
            </a:r>
            <a:r>
              <a:rPr dirty="0" sz="2400" spc="-80">
                <a:solidFill>
                  <a:srgbClr val="FFFFFF"/>
                </a:solidFill>
                <a:latin typeface="Microsoft Sans Serif"/>
                <a:cs typeface="Microsoft Sans Serif"/>
              </a:rPr>
              <a:t>to </a:t>
            </a:r>
            <a:r>
              <a:rPr dirty="0" sz="2400" spc="-145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dirty="0" sz="2400" spc="-110">
                <a:solidFill>
                  <a:srgbClr val="FFFFFF"/>
                </a:solidFill>
                <a:latin typeface="Microsoft Sans Serif"/>
                <a:cs typeface="Microsoft Sans Serif"/>
              </a:rPr>
              <a:t>accepted </a:t>
            </a:r>
            <a:r>
              <a:rPr dirty="0" sz="2400" spc="-10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40">
                <a:solidFill>
                  <a:srgbClr val="FFFFFF"/>
                </a:solidFill>
                <a:latin typeface="Microsoft Sans Serif"/>
                <a:cs typeface="Microsoft Sans Serif"/>
              </a:rPr>
              <a:t>code</a:t>
            </a:r>
            <a:r>
              <a:rPr dirty="0" sz="24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dirty="0" sz="2400" spc="9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85">
                <a:solidFill>
                  <a:srgbClr val="FFFFFF"/>
                </a:solidFill>
                <a:latin typeface="Microsoft Sans Serif"/>
                <a:cs typeface="Microsoft Sans Serif"/>
              </a:rPr>
              <a:t>conduct</a:t>
            </a:r>
            <a:r>
              <a:rPr dirty="0" sz="24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dirty="0" sz="2400" spc="9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Microsoft Sans Serif"/>
                <a:cs typeface="Microsoft Sans Serif"/>
              </a:rPr>
              <a:t>p</a:t>
            </a:r>
            <a:r>
              <a:rPr dirty="0" sz="2400" spc="-5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170">
                <a:solidFill>
                  <a:srgbClr val="FFFFFF"/>
                </a:solidFill>
                <a:latin typeface="Microsoft Sans Serif"/>
                <a:cs typeface="Microsoft Sans Serif"/>
              </a:rPr>
              <a:t>ofession.</a:t>
            </a:r>
            <a:endParaRPr sz="24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8600" y="1600200"/>
            <a:ext cx="8686800" cy="5224780"/>
            <a:chOff x="228600" y="1600200"/>
            <a:chExt cx="8686800" cy="52247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18503" y="1600200"/>
              <a:ext cx="2520696" cy="1676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96405" y="3276600"/>
              <a:ext cx="2542794" cy="16764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67200" y="4069079"/>
              <a:ext cx="1852422" cy="261899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96405" y="4952998"/>
              <a:ext cx="2618994" cy="187147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8600" y="4239005"/>
              <a:ext cx="3352800" cy="231724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8213" y="323341"/>
            <a:ext cx="551053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430">
                <a:latin typeface="Microsoft Sans Serif"/>
                <a:cs typeface="Microsoft Sans Serif"/>
              </a:rPr>
              <a:t>UNPROFESSIONAL</a:t>
            </a:r>
            <a:r>
              <a:rPr dirty="0" sz="3600" spc="25">
                <a:latin typeface="Microsoft Sans Serif"/>
                <a:cs typeface="Microsoft Sans Serif"/>
              </a:rPr>
              <a:t> </a:t>
            </a:r>
            <a:r>
              <a:rPr dirty="0" sz="3600" spc="-620">
                <a:latin typeface="Microsoft Sans Serif"/>
                <a:cs typeface="Microsoft Sans Serif"/>
              </a:rPr>
              <a:t>BEH</a:t>
            </a:r>
            <a:r>
              <a:rPr dirty="0" sz="3600" spc="-525">
                <a:latin typeface="Microsoft Sans Serif"/>
                <a:cs typeface="Microsoft Sans Serif"/>
              </a:rPr>
              <a:t>A</a:t>
            </a:r>
            <a:r>
              <a:rPr dirty="0" sz="3600" spc="-320">
                <a:latin typeface="Microsoft Sans Serif"/>
                <a:cs typeface="Microsoft Sans Serif"/>
              </a:rPr>
              <a:t>VIOR</a:t>
            </a:r>
            <a:endParaRPr sz="36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5413" y="1989577"/>
            <a:ext cx="7638415" cy="462089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0"/>
              </a:spcBef>
              <a:buSzPct val="125000"/>
              <a:buFont typeface="Arial MT"/>
              <a:buChar char="•"/>
              <a:tabLst>
                <a:tab pos="241935" algn="l"/>
              </a:tabLst>
            </a:pPr>
            <a:r>
              <a:rPr dirty="0" sz="2000" spc="-155">
                <a:solidFill>
                  <a:srgbClr val="FFFFFF"/>
                </a:solidFill>
                <a:latin typeface="Microsoft Sans Serif"/>
                <a:cs typeface="Microsoft Sans Serif"/>
              </a:rPr>
              <a:t>Conduct</a:t>
            </a:r>
            <a:r>
              <a:rPr dirty="0" sz="2000" spc="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70">
                <a:solidFill>
                  <a:srgbClr val="FFFFFF"/>
                </a:solidFill>
                <a:latin typeface="Microsoft Sans Serif"/>
                <a:cs typeface="Microsoft Sans Serif"/>
              </a:rPr>
              <a:t>that</a:t>
            </a:r>
            <a:r>
              <a:rPr dirty="0" sz="2000" spc="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25">
                <a:solidFill>
                  <a:srgbClr val="FFFFFF"/>
                </a:solidFill>
                <a:latin typeface="Microsoft Sans Serif"/>
                <a:cs typeface="Microsoft Sans Serif"/>
              </a:rPr>
              <a:t>could</a:t>
            </a:r>
            <a:r>
              <a:rPr dirty="0" sz="2000" spc="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65">
                <a:solidFill>
                  <a:srgbClr val="FFFFFF"/>
                </a:solidFill>
                <a:latin typeface="Microsoft Sans Serif"/>
                <a:cs typeface="Microsoft Sans Serif"/>
              </a:rPr>
              <a:t>be</a:t>
            </a:r>
            <a:r>
              <a:rPr dirty="0" sz="2000" spc="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85">
                <a:solidFill>
                  <a:srgbClr val="FFFFFF"/>
                </a:solidFill>
                <a:latin typeface="Microsoft Sans Serif"/>
                <a:cs typeface="Microsoft Sans Serif"/>
              </a:rPr>
              <a:t>characterized</a:t>
            </a:r>
            <a:r>
              <a:rPr dirty="0" sz="2000" spc="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75">
                <a:solidFill>
                  <a:srgbClr val="FFFFFF"/>
                </a:solidFill>
                <a:latin typeface="Microsoft Sans Serif"/>
                <a:cs typeface="Microsoft Sans Serif"/>
              </a:rPr>
              <a:t>as</a:t>
            </a:r>
            <a:r>
              <a:rPr dirty="0" sz="2000" spc="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65">
                <a:solidFill>
                  <a:srgbClr val="FFFFFF"/>
                </a:solidFill>
                <a:latin typeface="Microsoft Sans Serif"/>
                <a:cs typeface="Microsoft Sans Serif"/>
              </a:rPr>
              <a:t>harassment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60">
                <a:solidFill>
                  <a:srgbClr val="FFFFFF"/>
                </a:solidFill>
                <a:latin typeface="Microsoft Sans Serif"/>
                <a:cs typeface="Microsoft Sans Serif"/>
              </a:rPr>
              <a:t>or</a:t>
            </a:r>
            <a:r>
              <a:rPr dirty="0" sz="2000" spc="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14">
                <a:solidFill>
                  <a:srgbClr val="FFFFFF"/>
                </a:solidFill>
                <a:latin typeface="Microsoft Sans Serif"/>
                <a:cs typeface="Microsoft Sans Serif"/>
              </a:rPr>
              <a:t>discrimination.</a:t>
            </a:r>
            <a:endParaRPr sz="200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980"/>
              </a:spcBef>
              <a:buSzPct val="125000"/>
              <a:buFont typeface="Arial MT"/>
              <a:buChar char="•"/>
              <a:tabLst>
                <a:tab pos="241935" algn="l"/>
              </a:tabLst>
            </a:pPr>
            <a:r>
              <a:rPr dirty="0" sz="2000" spc="-70">
                <a:solidFill>
                  <a:srgbClr val="FFFFFF"/>
                </a:solidFill>
                <a:latin typeface="Microsoft Sans Serif"/>
                <a:cs typeface="Microsoft Sans Serif"/>
              </a:rPr>
              <a:t>Verbal</a:t>
            </a:r>
            <a:r>
              <a:rPr dirty="0" sz="2000" spc="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5">
                <a:solidFill>
                  <a:srgbClr val="FFFFFF"/>
                </a:solidFill>
                <a:latin typeface="Microsoft Sans Serif"/>
                <a:cs typeface="Microsoft Sans Serif"/>
              </a:rPr>
              <a:t>threats</a:t>
            </a:r>
            <a:r>
              <a:rPr dirty="0" sz="2000" spc="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dirty="0" sz="2000" spc="7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30">
                <a:solidFill>
                  <a:srgbClr val="FFFFFF"/>
                </a:solidFill>
                <a:latin typeface="Microsoft Sans Serif"/>
                <a:cs typeface="Microsoft Sans Serif"/>
              </a:rPr>
              <a:t>violence,</a:t>
            </a:r>
            <a:r>
              <a:rPr dirty="0" sz="2000" spc="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25">
                <a:solidFill>
                  <a:srgbClr val="FFFFFF"/>
                </a:solidFill>
                <a:latin typeface="Microsoft Sans Serif"/>
                <a:cs typeface="Microsoft Sans Serif"/>
              </a:rPr>
              <a:t>revenge,</a:t>
            </a:r>
            <a:r>
              <a:rPr dirty="0" sz="2000" spc="-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60">
                <a:solidFill>
                  <a:srgbClr val="FFFFFF"/>
                </a:solidFill>
                <a:latin typeface="Microsoft Sans Serif"/>
                <a:cs typeface="Microsoft Sans Serif"/>
              </a:rPr>
              <a:t>or</a:t>
            </a:r>
            <a:r>
              <a:rPr dirty="0" sz="2000" spc="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35">
                <a:solidFill>
                  <a:srgbClr val="FFFFFF"/>
                </a:solidFill>
                <a:latin typeface="Microsoft Sans Serif"/>
                <a:cs typeface="Microsoft Sans Serif"/>
              </a:rPr>
              <a:t>complaints.</a:t>
            </a:r>
            <a:endParaRPr sz="200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985"/>
              </a:spcBef>
              <a:buSzPct val="125000"/>
              <a:buFont typeface="Arial MT"/>
              <a:buChar char="•"/>
              <a:tabLst>
                <a:tab pos="241935" algn="l"/>
              </a:tabLst>
            </a:pPr>
            <a:r>
              <a:rPr dirty="0" sz="2000" spc="-60">
                <a:solidFill>
                  <a:srgbClr val="FFFFFF"/>
                </a:solidFill>
                <a:latin typeface="Microsoft Sans Serif"/>
                <a:cs typeface="Microsoft Sans Serif"/>
              </a:rPr>
              <a:t>Inappropriate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14">
                <a:solidFill>
                  <a:srgbClr val="FFFFFF"/>
                </a:solidFill>
                <a:latin typeface="Microsoft Sans Serif"/>
                <a:cs typeface="Microsoft Sans Serif"/>
              </a:rPr>
              <a:t>physical</a:t>
            </a:r>
            <a:r>
              <a:rPr dirty="0" sz="20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30">
                <a:solidFill>
                  <a:srgbClr val="FFFFFF"/>
                </a:solidFill>
                <a:latin typeface="Microsoft Sans Serif"/>
                <a:cs typeface="Microsoft Sans Serif"/>
              </a:rPr>
              <a:t>touching</a:t>
            </a:r>
            <a:r>
              <a:rPr dirty="0" sz="2000" spc="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60">
                <a:solidFill>
                  <a:srgbClr val="FFFFFF"/>
                </a:solidFill>
                <a:latin typeface="Microsoft Sans Serif"/>
                <a:cs typeface="Microsoft Sans Serif"/>
              </a:rPr>
              <a:t>or</a:t>
            </a:r>
            <a:r>
              <a:rPr dirty="0" sz="20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25">
                <a:solidFill>
                  <a:srgbClr val="FFFFFF"/>
                </a:solidFill>
                <a:latin typeface="Microsoft Sans Serif"/>
                <a:cs typeface="Microsoft Sans Serif"/>
              </a:rPr>
              <a:t>contact.</a:t>
            </a:r>
            <a:endParaRPr sz="200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975"/>
              </a:spcBef>
              <a:buSzPct val="125000"/>
              <a:buFont typeface="Arial MT"/>
              <a:buChar char="•"/>
              <a:tabLst>
                <a:tab pos="241935" algn="l"/>
              </a:tabLst>
            </a:pPr>
            <a:r>
              <a:rPr dirty="0" sz="2000" spc="-95">
                <a:solidFill>
                  <a:srgbClr val="FFFFFF"/>
                </a:solidFill>
                <a:latin typeface="Microsoft Sans Serif"/>
                <a:cs typeface="Microsoft Sans Serif"/>
              </a:rPr>
              <a:t>Arguing</a:t>
            </a:r>
            <a:r>
              <a:rPr dirty="0" sz="2000" spc="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35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dirty="0" sz="2000" spc="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60">
                <a:solidFill>
                  <a:srgbClr val="FFFFFF"/>
                </a:solidFill>
                <a:latin typeface="Microsoft Sans Serif"/>
                <a:cs typeface="Microsoft Sans Serif"/>
              </a:rPr>
              <a:t>front</a:t>
            </a:r>
            <a:r>
              <a:rPr dirty="0" sz="2000" spc="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dirty="0" sz="2000" spc="7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90">
                <a:solidFill>
                  <a:srgbClr val="FFFFFF"/>
                </a:solidFill>
                <a:latin typeface="Microsoft Sans Serif"/>
                <a:cs typeface="Microsoft Sans Serif"/>
              </a:rPr>
              <a:t>customers,</a:t>
            </a:r>
            <a:r>
              <a:rPr dirty="0" sz="2000" spc="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45">
                <a:solidFill>
                  <a:srgbClr val="FFFFFF"/>
                </a:solidFill>
                <a:latin typeface="Microsoft Sans Serif"/>
                <a:cs typeface="Microsoft Sans Serif"/>
              </a:rPr>
              <a:t>clients</a:t>
            </a:r>
            <a:r>
              <a:rPr dirty="0" sz="2000" spc="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9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dirty="0" sz="2000" spc="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0">
                <a:solidFill>
                  <a:srgbClr val="FFFFFF"/>
                </a:solidFill>
                <a:latin typeface="Microsoft Sans Serif"/>
                <a:cs typeface="Microsoft Sans Serif"/>
              </a:rPr>
              <a:t>families.</a:t>
            </a:r>
            <a:endParaRPr sz="2000">
              <a:latin typeface="Microsoft Sans Serif"/>
              <a:cs typeface="Microsoft Sans Serif"/>
            </a:endParaRPr>
          </a:p>
          <a:p>
            <a:pPr marL="241300" marR="272415" indent="-229235">
              <a:lnSpc>
                <a:spcPct val="120000"/>
              </a:lnSpc>
              <a:spcBef>
                <a:spcPts val="500"/>
              </a:spcBef>
              <a:buSzPct val="125000"/>
              <a:buFont typeface="Arial MT"/>
              <a:buChar char="•"/>
              <a:tabLst>
                <a:tab pos="241935" algn="l"/>
              </a:tabLst>
            </a:pPr>
            <a:r>
              <a:rPr dirty="0" sz="2000" spc="-155">
                <a:solidFill>
                  <a:srgbClr val="FFFFFF"/>
                </a:solidFill>
                <a:latin typeface="Microsoft Sans Serif"/>
                <a:cs typeface="Microsoft Sans Serif"/>
              </a:rPr>
              <a:t>Physical</a:t>
            </a:r>
            <a:r>
              <a:rPr dirty="0" sz="20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40">
                <a:solidFill>
                  <a:srgbClr val="FFFFFF"/>
                </a:solidFill>
                <a:latin typeface="Microsoft Sans Serif"/>
                <a:cs typeface="Microsoft Sans Serif"/>
              </a:rPr>
              <a:t>actions</a:t>
            </a:r>
            <a:r>
              <a:rPr dirty="0" sz="2000" spc="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70">
                <a:solidFill>
                  <a:srgbClr val="FFFFFF"/>
                </a:solidFill>
                <a:latin typeface="Microsoft Sans Serif"/>
                <a:cs typeface="Microsoft Sans Serif"/>
              </a:rPr>
              <a:t>that</a:t>
            </a:r>
            <a:r>
              <a:rPr dirty="0" sz="2000" spc="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95">
                <a:solidFill>
                  <a:srgbClr val="FFFFFF"/>
                </a:solidFill>
                <a:latin typeface="Microsoft Sans Serif"/>
                <a:cs typeface="Microsoft Sans Serif"/>
              </a:rPr>
              <a:t>threaten</a:t>
            </a:r>
            <a:r>
              <a:rPr dirty="0" sz="2000" spc="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40">
                <a:solidFill>
                  <a:srgbClr val="FFFFFF"/>
                </a:solidFill>
                <a:latin typeface="Microsoft Sans Serif"/>
                <a:cs typeface="Microsoft Sans Serif"/>
              </a:rPr>
              <a:t>others</a:t>
            </a:r>
            <a:r>
              <a:rPr dirty="0" sz="2000" spc="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45">
                <a:solidFill>
                  <a:srgbClr val="FFFFFF"/>
                </a:solidFill>
                <a:latin typeface="Microsoft Sans Serif"/>
                <a:cs typeface="Microsoft Sans Serif"/>
              </a:rPr>
              <a:t>such</a:t>
            </a:r>
            <a:r>
              <a:rPr dirty="0" sz="2000" spc="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75">
                <a:solidFill>
                  <a:srgbClr val="FFFFFF"/>
                </a:solidFill>
                <a:latin typeface="Microsoft Sans Serif"/>
                <a:cs typeface="Microsoft Sans Serif"/>
              </a:rPr>
              <a:t>as</a:t>
            </a:r>
            <a:r>
              <a:rPr dirty="0" sz="2000" spc="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10">
                <a:solidFill>
                  <a:srgbClr val="FFFFFF"/>
                </a:solidFill>
                <a:latin typeface="Microsoft Sans Serif"/>
                <a:cs typeface="Microsoft Sans Serif"/>
              </a:rPr>
              <a:t>throwing</a:t>
            </a:r>
            <a:r>
              <a:rPr dirty="0" sz="2000" spc="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60">
                <a:solidFill>
                  <a:srgbClr val="FFFFFF"/>
                </a:solidFill>
                <a:latin typeface="Microsoft Sans Serif"/>
                <a:cs typeface="Microsoft Sans Serif"/>
              </a:rPr>
              <a:t>or</a:t>
            </a:r>
            <a:r>
              <a:rPr dirty="0" sz="2000" spc="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35">
                <a:solidFill>
                  <a:srgbClr val="FFFFFF"/>
                </a:solidFill>
                <a:latin typeface="Microsoft Sans Serif"/>
                <a:cs typeface="Microsoft Sans Serif"/>
              </a:rPr>
              <a:t>knocking</a:t>
            </a:r>
            <a:r>
              <a:rPr dirty="0" sz="2000" spc="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35">
                <a:solidFill>
                  <a:srgbClr val="FFFFFF"/>
                </a:solidFill>
                <a:latin typeface="Microsoft Sans Serif"/>
                <a:cs typeface="Microsoft Sans Serif"/>
              </a:rPr>
              <a:t>down </a:t>
            </a:r>
            <a:r>
              <a:rPr dirty="0" sz="2000" spc="-5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25">
                <a:solidFill>
                  <a:srgbClr val="FFFFFF"/>
                </a:solidFill>
                <a:latin typeface="Microsoft Sans Serif"/>
                <a:cs typeface="Microsoft Sans Serif"/>
              </a:rPr>
              <a:t>objects.</a:t>
            </a:r>
            <a:endParaRPr sz="200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985"/>
              </a:spcBef>
              <a:buSzPct val="125000"/>
              <a:buFont typeface="Arial MT"/>
              <a:buChar char="•"/>
              <a:tabLst>
                <a:tab pos="241935" algn="l"/>
              </a:tabLst>
            </a:pPr>
            <a:r>
              <a:rPr dirty="0" sz="2000" spc="-190">
                <a:solidFill>
                  <a:srgbClr val="FFFFFF"/>
                </a:solidFill>
                <a:latin typeface="Microsoft Sans Serif"/>
                <a:cs typeface="Microsoft Sans Serif"/>
              </a:rPr>
              <a:t>Insults,</a:t>
            </a:r>
            <a:r>
              <a:rPr dirty="0" sz="2000" spc="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5">
                <a:solidFill>
                  <a:srgbClr val="FFFFFF"/>
                </a:solidFill>
                <a:latin typeface="Microsoft Sans Serif"/>
                <a:cs typeface="Microsoft Sans Serif"/>
              </a:rPr>
              <a:t>verbal</a:t>
            </a:r>
            <a:r>
              <a:rPr dirty="0" sz="2000" spc="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10">
                <a:solidFill>
                  <a:srgbClr val="FFFFFF"/>
                </a:solidFill>
                <a:latin typeface="Microsoft Sans Serif"/>
                <a:cs typeface="Microsoft Sans Serif"/>
              </a:rPr>
              <a:t>comments,</a:t>
            </a:r>
            <a:r>
              <a:rPr dirty="0" sz="2000" spc="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60">
                <a:solidFill>
                  <a:srgbClr val="FFFFFF"/>
                </a:solidFill>
                <a:latin typeface="Microsoft Sans Serif"/>
                <a:cs typeface="Microsoft Sans Serif"/>
              </a:rPr>
              <a:t>or</a:t>
            </a:r>
            <a:r>
              <a:rPr dirty="0" sz="2000" spc="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35">
                <a:solidFill>
                  <a:srgbClr val="FFFFFF"/>
                </a:solidFill>
                <a:latin typeface="Microsoft Sans Serif"/>
                <a:cs typeface="Microsoft Sans Serif"/>
              </a:rPr>
              <a:t>criticism</a:t>
            </a:r>
            <a:r>
              <a:rPr dirty="0" sz="2000" spc="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0">
                <a:solidFill>
                  <a:srgbClr val="FFFFFF"/>
                </a:solidFill>
                <a:latin typeface="Microsoft Sans Serif"/>
                <a:cs typeface="Microsoft Sans Serif"/>
              </a:rPr>
              <a:t>intended</a:t>
            </a:r>
            <a:r>
              <a:rPr dirty="0" sz="2000" spc="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65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dirty="0" sz="2000" spc="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20">
                <a:solidFill>
                  <a:srgbClr val="FFFFFF"/>
                </a:solidFill>
                <a:latin typeface="Microsoft Sans Serif"/>
                <a:cs typeface="Microsoft Sans Serif"/>
              </a:rPr>
              <a:t>rubbish</a:t>
            </a:r>
            <a:r>
              <a:rPr dirty="0" sz="2000" spc="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60">
                <a:solidFill>
                  <a:srgbClr val="FFFFFF"/>
                </a:solidFill>
                <a:latin typeface="Microsoft Sans Serif"/>
                <a:cs typeface="Microsoft Sans Serif"/>
              </a:rPr>
              <a:t>or</a:t>
            </a:r>
            <a:r>
              <a:rPr dirty="0" sz="20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90">
                <a:solidFill>
                  <a:srgbClr val="FFFFFF"/>
                </a:solidFill>
                <a:latin typeface="Microsoft Sans Serif"/>
                <a:cs typeface="Microsoft Sans Serif"/>
              </a:rPr>
              <a:t>criticize</a:t>
            </a:r>
            <a:r>
              <a:rPr dirty="0" sz="2000" spc="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40">
                <a:solidFill>
                  <a:srgbClr val="FFFFFF"/>
                </a:solidFill>
                <a:latin typeface="Microsoft Sans Serif"/>
                <a:cs typeface="Microsoft Sans Serif"/>
              </a:rPr>
              <a:t>others.</a:t>
            </a:r>
            <a:endParaRPr sz="200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975"/>
              </a:spcBef>
              <a:buSzPct val="125000"/>
              <a:buFont typeface="Arial MT"/>
              <a:buChar char="•"/>
              <a:tabLst>
                <a:tab pos="241935" algn="l"/>
              </a:tabLst>
            </a:pPr>
            <a:r>
              <a:rPr dirty="0" sz="2000" spc="-60">
                <a:solidFill>
                  <a:srgbClr val="FFFFFF"/>
                </a:solidFill>
                <a:latin typeface="Microsoft Sans Serif"/>
                <a:cs typeface="Microsoft Sans Serif"/>
              </a:rPr>
              <a:t>Inappropriate</a:t>
            </a:r>
            <a:r>
              <a:rPr dirty="0" sz="2000" spc="-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65">
                <a:solidFill>
                  <a:srgbClr val="FFFFFF"/>
                </a:solidFill>
                <a:latin typeface="Microsoft Sans Serif"/>
                <a:cs typeface="Microsoft Sans Serif"/>
              </a:rPr>
              <a:t>communication</a:t>
            </a:r>
            <a:endParaRPr sz="200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980"/>
              </a:spcBef>
              <a:buSzPct val="125000"/>
              <a:buFont typeface="Arial MT"/>
              <a:buChar char="•"/>
              <a:tabLst>
                <a:tab pos="241935" algn="l"/>
              </a:tabLst>
            </a:pPr>
            <a:r>
              <a:rPr dirty="0" sz="2000" spc="-60">
                <a:solidFill>
                  <a:srgbClr val="FFFFFF"/>
                </a:solidFill>
                <a:latin typeface="Microsoft Sans Serif"/>
                <a:cs typeface="Microsoft Sans Serif"/>
              </a:rPr>
              <a:t>Inappropriate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20">
                <a:solidFill>
                  <a:srgbClr val="FFFFFF"/>
                </a:solidFill>
                <a:latin typeface="Microsoft Sans Serif"/>
                <a:cs typeface="Microsoft Sans Serif"/>
              </a:rPr>
              <a:t>self-disclosure</a:t>
            </a:r>
            <a:endParaRPr sz="200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985"/>
              </a:spcBef>
              <a:buSzPct val="125000"/>
              <a:buFont typeface="Arial MT"/>
              <a:buChar char="•"/>
              <a:tabLst>
                <a:tab pos="241935" algn="l"/>
              </a:tabLst>
            </a:pPr>
            <a:r>
              <a:rPr dirty="0" sz="2000" spc="-120">
                <a:solidFill>
                  <a:srgbClr val="FFFFFF"/>
                </a:solidFill>
                <a:latin typeface="Microsoft Sans Serif"/>
                <a:cs typeface="Microsoft Sans Serif"/>
              </a:rPr>
              <a:t>Expl</a:t>
            </a:r>
            <a:r>
              <a:rPr dirty="0" sz="2000" spc="-13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dirty="0" sz="2000" spc="-65">
                <a:solidFill>
                  <a:srgbClr val="FFFFFF"/>
                </a:solidFill>
                <a:latin typeface="Microsoft Sans Serif"/>
                <a:cs typeface="Microsoft Sans Serif"/>
              </a:rPr>
              <a:t>itatio</a:t>
            </a:r>
            <a:r>
              <a:rPr dirty="0" sz="2000" spc="-9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dirty="0" sz="2000" spc="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409">
                <a:solidFill>
                  <a:srgbClr val="FFFFFF"/>
                </a:solidFill>
                <a:latin typeface="Microsoft Sans Serif"/>
                <a:cs typeface="Microsoft Sans Serif"/>
              </a:rPr>
              <a:t>–</a:t>
            </a:r>
            <a:r>
              <a:rPr dirty="0" sz="2000" spc="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10">
                <a:solidFill>
                  <a:srgbClr val="FFFFFF"/>
                </a:solidFill>
                <a:latin typeface="Microsoft Sans Serif"/>
                <a:cs typeface="Microsoft Sans Serif"/>
              </a:rPr>
              <a:t>mon</a:t>
            </a:r>
            <a:r>
              <a:rPr dirty="0" sz="2000" spc="-254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dirty="0" sz="2000" spc="-145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dirty="0" sz="2000" spc="-120">
                <a:solidFill>
                  <a:srgbClr val="FFFFFF"/>
                </a:solidFill>
                <a:latin typeface="Microsoft Sans Serif"/>
                <a:cs typeface="Microsoft Sans Serif"/>
              </a:rPr>
              <a:t>,</a:t>
            </a:r>
            <a:r>
              <a:rPr dirty="0" sz="2000" spc="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5">
                <a:solidFill>
                  <a:srgbClr val="FFFFFF"/>
                </a:solidFill>
                <a:latin typeface="Microsoft Sans Serif"/>
                <a:cs typeface="Microsoft Sans Serif"/>
              </a:rPr>
              <a:t>gifts</a:t>
            </a:r>
            <a:endParaRPr sz="200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980"/>
              </a:spcBef>
              <a:buSzPct val="125000"/>
              <a:buFont typeface="Arial MT"/>
              <a:buChar char="•"/>
              <a:tabLst>
                <a:tab pos="241935" algn="l"/>
              </a:tabLst>
            </a:pPr>
            <a:r>
              <a:rPr dirty="0" sz="2000" spc="-150">
                <a:solidFill>
                  <a:srgbClr val="FFFFFF"/>
                </a:solidFill>
                <a:latin typeface="Microsoft Sans Serif"/>
                <a:cs typeface="Microsoft Sans Serif"/>
              </a:rPr>
              <a:t>Bre</a:t>
            </a:r>
            <a:r>
              <a:rPr dirty="0" sz="2000" spc="-13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dirty="0" sz="2000" spc="-4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dirty="0" sz="2000" spc="-229">
                <a:solidFill>
                  <a:srgbClr val="FFFFFF"/>
                </a:solidFill>
                <a:latin typeface="Microsoft Sans Serif"/>
                <a:cs typeface="Microsoft Sans Serif"/>
              </a:rPr>
              <a:t>hes</a:t>
            </a:r>
            <a:r>
              <a:rPr dirty="0" sz="2000" spc="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dirty="0" sz="2000" spc="8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45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dirty="0" sz="2000" spc="-55">
                <a:solidFill>
                  <a:srgbClr val="FFFFFF"/>
                </a:solidFill>
                <a:latin typeface="Microsoft Sans Serif"/>
                <a:cs typeface="Microsoft Sans Serif"/>
              </a:rPr>
              <a:t>onfid</a:t>
            </a:r>
            <a:r>
              <a:rPr dirty="0" sz="2000" spc="-50">
                <a:solidFill>
                  <a:srgbClr val="FFFFFF"/>
                </a:solidFill>
                <a:latin typeface="Microsoft Sans Serif"/>
                <a:cs typeface="Microsoft Sans Serif"/>
              </a:rPr>
              <a:t>entiality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019038" y="0"/>
            <a:ext cx="3125470" cy="6827520"/>
            <a:chOff x="6019038" y="0"/>
            <a:chExt cx="3125470" cy="682752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19038" y="0"/>
              <a:ext cx="3124962" cy="210921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50864" y="49530"/>
              <a:ext cx="2956560" cy="193471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136386" y="35051"/>
              <a:ext cx="2985770" cy="1964055"/>
            </a:xfrm>
            <a:custGeom>
              <a:avLst/>
              <a:gdLst/>
              <a:ahLst/>
              <a:cxnLst/>
              <a:rect l="l" t="t" r="r" b="b"/>
              <a:pathLst>
                <a:path w="2985770" h="1964055">
                  <a:moveTo>
                    <a:pt x="0" y="1963674"/>
                  </a:moveTo>
                  <a:lnTo>
                    <a:pt x="2985516" y="1963674"/>
                  </a:lnTo>
                  <a:lnTo>
                    <a:pt x="2985516" y="0"/>
                  </a:lnTo>
                  <a:lnTo>
                    <a:pt x="0" y="0"/>
                  </a:lnTo>
                  <a:lnTo>
                    <a:pt x="0" y="1963674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96505" y="5638798"/>
              <a:ext cx="1978913" cy="11887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3" y="0"/>
            <a:ext cx="874763" cy="235534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761" y="3537965"/>
            <a:ext cx="171450" cy="66065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0"/>
            <a:ext cx="3145790" cy="6858000"/>
            <a:chOff x="0" y="0"/>
            <a:chExt cx="3145790" cy="6858000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469891"/>
              <a:ext cx="188214" cy="23622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3736" y="4856226"/>
              <a:ext cx="732247" cy="199034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1" y="0"/>
              <a:ext cx="3046476" cy="685799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0"/>
              <a:ext cx="3145536" cy="68579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1523"/>
              <a:ext cx="3041904" cy="685647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050" y="0"/>
              <a:ext cx="874001" cy="235686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72" y="3539490"/>
              <a:ext cx="171450" cy="66065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61" y="4471415"/>
              <a:ext cx="192786" cy="2362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9831" y="4856988"/>
              <a:ext cx="731484" cy="199110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61" y="0"/>
              <a:ext cx="3047238" cy="6845044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718819" y="2793238"/>
            <a:ext cx="1888489" cy="878840"/>
          </a:xfrm>
          <a:prstGeom prst="rect">
            <a:avLst/>
          </a:prstGeom>
        </p:spPr>
        <p:txBody>
          <a:bodyPr wrap="square" lIns="0" tIns="42545" rIns="0" bIns="0" rtlCol="0" vert="horz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35"/>
              </a:spcBef>
            </a:pPr>
            <a:r>
              <a:rPr dirty="0" sz="2000" spc="-240">
                <a:solidFill>
                  <a:srgbClr val="FFFFFF"/>
                </a:solidFill>
                <a:latin typeface="Microsoft Sans Serif"/>
                <a:cs typeface="Microsoft Sans Serif"/>
              </a:rPr>
              <a:t>CHAR</a:t>
            </a:r>
            <a:r>
              <a:rPr dirty="0" sz="2000" spc="-305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dirty="0" sz="2000" spc="-320">
                <a:solidFill>
                  <a:srgbClr val="FFFFFF"/>
                </a:solidFill>
                <a:latin typeface="Microsoft Sans Serif"/>
                <a:cs typeface="Microsoft Sans Serif"/>
              </a:rPr>
              <a:t>CTERI</a:t>
            </a:r>
            <a:r>
              <a:rPr dirty="0" sz="2000" spc="-35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dirty="0" sz="2000" spc="-215">
                <a:solidFill>
                  <a:srgbClr val="FFFFFF"/>
                </a:solidFill>
                <a:latin typeface="Microsoft Sans Serif"/>
                <a:cs typeface="Microsoft Sans Serif"/>
              </a:rPr>
              <a:t>TICS  </a:t>
            </a:r>
            <a:r>
              <a:rPr dirty="0" sz="2000" spc="-185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dirty="0" sz="2000" spc="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80">
                <a:solidFill>
                  <a:srgbClr val="FFFFFF"/>
                </a:solidFill>
                <a:latin typeface="Microsoft Sans Serif"/>
                <a:cs typeface="Microsoft Sans Serif"/>
              </a:rPr>
              <a:t>A  </a:t>
            </a:r>
            <a:r>
              <a:rPr dirty="0" sz="2000" spc="-250">
                <a:solidFill>
                  <a:srgbClr val="FFFFFF"/>
                </a:solidFill>
                <a:latin typeface="Microsoft Sans Serif"/>
                <a:cs typeface="Microsoft Sans Serif"/>
              </a:rPr>
              <a:t>PROFESSIONAL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16" name="object 1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496817" y="1207008"/>
            <a:ext cx="5019294" cy="410717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496817" y="1669542"/>
            <a:ext cx="5019294" cy="410718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496817" y="2132076"/>
            <a:ext cx="5019294" cy="410718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3572764" y="1229614"/>
            <a:ext cx="2830830" cy="1224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14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dirty="0" sz="1800" spc="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204">
                <a:solidFill>
                  <a:srgbClr val="FFFFFF"/>
                </a:solidFill>
                <a:latin typeface="Microsoft Sans Serif"/>
                <a:cs typeface="Microsoft Sans Serif"/>
              </a:rPr>
              <a:t>P</a:t>
            </a:r>
            <a:r>
              <a:rPr dirty="0" sz="1800" spc="-145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dirty="0" sz="1800" spc="-110">
                <a:solidFill>
                  <a:srgbClr val="FFFFFF"/>
                </a:solidFill>
                <a:latin typeface="Microsoft Sans Serif"/>
                <a:cs typeface="Microsoft Sans Serif"/>
              </a:rPr>
              <a:t>ofessional</a:t>
            </a:r>
            <a:r>
              <a:rPr dirty="0" sz="1800" spc="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275">
                <a:solidFill>
                  <a:srgbClr val="FFFFFF"/>
                </a:solidFill>
                <a:latin typeface="Microsoft Sans Serif"/>
                <a:cs typeface="Microsoft Sans Serif"/>
              </a:rPr>
              <a:t>m</a:t>
            </a:r>
            <a:r>
              <a:rPr dirty="0" sz="1800" spc="-180">
                <a:solidFill>
                  <a:srgbClr val="FFFFFF"/>
                </a:solidFill>
                <a:latin typeface="Microsoft Sans Serif"/>
                <a:cs typeface="Microsoft Sans Serif"/>
              </a:rPr>
              <a:t>ust</a:t>
            </a:r>
            <a:r>
              <a:rPr dirty="0" sz="1800" spc="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5">
                <a:solidFill>
                  <a:srgbClr val="FFFFFF"/>
                </a:solidFill>
                <a:latin typeface="Microsoft Sans Serif"/>
                <a:cs typeface="Microsoft Sans Serif"/>
              </a:rPr>
              <a:t>be</a:t>
            </a:r>
            <a:r>
              <a:rPr dirty="0" sz="1800" spc="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75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dirty="0" sz="1800" spc="-165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dirty="0" sz="1800" spc="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245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dirty="0" sz="1800" spc="-285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dirty="0" sz="1800" spc="-65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dirty="0" sz="1800" spc="-1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dirty="0" sz="1800" spc="-60">
                <a:solidFill>
                  <a:srgbClr val="FFFFFF"/>
                </a:solidFill>
                <a:latin typeface="Microsoft Sans Serif"/>
                <a:cs typeface="Microsoft Sans Serif"/>
              </a:rPr>
              <a:t>t: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80"/>
              </a:spcBef>
            </a:pPr>
            <a:r>
              <a:rPr dirty="0" sz="1800" spc="-160">
                <a:solidFill>
                  <a:srgbClr val="FFFFFF"/>
                </a:solidFill>
                <a:latin typeface="Microsoft Sans Serif"/>
                <a:cs typeface="Microsoft Sans Serif"/>
              </a:rPr>
              <a:t>Honest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80"/>
              </a:spcBef>
            </a:pPr>
            <a:r>
              <a:rPr dirty="0" sz="1800" spc="-85">
                <a:solidFill>
                  <a:srgbClr val="FFFFFF"/>
                </a:solidFill>
                <a:latin typeface="Microsoft Sans Serif"/>
                <a:cs typeface="Microsoft Sans Serif"/>
              </a:rPr>
              <a:t>Skilled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20" name="object 2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496817" y="2594610"/>
            <a:ext cx="5019294" cy="410717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3572764" y="2617470"/>
            <a:ext cx="24612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40">
                <a:solidFill>
                  <a:srgbClr val="FFFFFF"/>
                </a:solidFill>
                <a:latin typeface="Microsoft Sans Serif"/>
                <a:cs typeface="Microsoft Sans Serif"/>
              </a:rPr>
              <a:t>Courteous</a:t>
            </a:r>
            <a:r>
              <a:rPr dirty="0" sz="1800" spc="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Microsoft Sans Serif"/>
                <a:cs typeface="Microsoft Sans Serif"/>
              </a:rPr>
              <a:t>(well-mannered)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22" name="object 2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496817" y="3057144"/>
            <a:ext cx="5019294" cy="410717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3572764" y="3080003"/>
            <a:ext cx="28384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90">
                <a:solidFill>
                  <a:srgbClr val="FFFFFF"/>
                </a:solidFill>
                <a:latin typeface="Microsoft Sans Serif"/>
                <a:cs typeface="Microsoft Sans Serif"/>
              </a:rPr>
              <a:t>Reliable</a:t>
            </a:r>
            <a:r>
              <a:rPr dirty="0" sz="1800" spc="-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65">
                <a:solidFill>
                  <a:srgbClr val="FFFFFF"/>
                </a:solidFill>
                <a:latin typeface="Microsoft Sans Serif"/>
                <a:cs typeface="Microsoft Sans Serif"/>
              </a:rPr>
              <a:t>(unfailing/trustworthy)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24" name="object 24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3496817" y="3519678"/>
            <a:ext cx="5019294" cy="410718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3572764" y="3542538"/>
            <a:ext cx="21983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0">
                <a:solidFill>
                  <a:srgbClr val="FFFFFF"/>
                </a:solidFill>
                <a:latin typeface="Microsoft Sans Serif"/>
                <a:cs typeface="Microsoft Sans Serif"/>
              </a:rPr>
              <a:t>Considerate</a:t>
            </a:r>
            <a:r>
              <a:rPr dirty="0" sz="1800" spc="-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Microsoft Sans Serif"/>
                <a:cs typeface="Microsoft Sans Serif"/>
              </a:rPr>
              <a:t>(thoughtful)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26" name="object 26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3496817" y="3982211"/>
            <a:ext cx="5019294" cy="409956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3496817" y="4444746"/>
            <a:ext cx="5019294" cy="409956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3496817" y="4907279"/>
            <a:ext cx="5019294" cy="409956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3572764" y="4005071"/>
            <a:ext cx="1958339" cy="1224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80">
                <a:solidFill>
                  <a:srgbClr val="FFFFFF"/>
                </a:solidFill>
                <a:latin typeface="Microsoft Sans Serif"/>
                <a:cs typeface="Microsoft Sans Serif"/>
              </a:rPr>
              <a:t>Dependable</a:t>
            </a:r>
            <a:r>
              <a:rPr dirty="0" sz="1800" spc="-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70">
                <a:solidFill>
                  <a:srgbClr val="FFFFFF"/>
                </a:solidFill>
                <a:latin typeface="Microsoft Sans Serif"/>
                <a:cs typeface="Microsoft Sans Serif"/>
              </a:rPr>
              <a:t>(loyal)</a:t>
            </a:r>
            <a:endParaRPr sz="1800">
              <a:latin typeface="Microsoft Sans Serif"/>
              <a:cs typeface="Microsoft Sans Serif"/>
            </a:endParaRPr>
          </a:p>
          <a:p>
            <a:pPr marL="12700" marR="5080">
              <a:lnSpc>
                <a:spcPct val="168600"/>
              </a:lnSpc>
            </a:pPr>
            <a:r>
              <a:rPr dirty="0" sz="1800" spc="-80">
                <a:solidFill>
                  <a:srgbClr val="FFFFFF"/>
                </a:solidFill>
                <a:latin typeface="Microsoft Sans Serif"/>
                <a:cs typeface="Microsoft Sans Serif"/>
              </a:rPr>
              <a:t>Cooperative</a:t>
            </a:r>
            <a:r>
              <a:rPr dirty="0" sz="1800" spc="-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80">
                <a:solidFill>
                  <a:srgbClr val="FFFFFF"/>
                </a:solidFill>
                <a:latin typeface="Microsoft Sans Serif"/>
                <a:cs typeface="Microsoft Sans Serif"/>
              </a:rPr>
              <a:t>(helpful) </a:t>
            </a:r>
            <a:r>
              <a:rPr dirty="0" sz="1800" spc="-459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20">
                <a:solidFill>
                  <a:srgbClr val="FFFFFF"/>
                </a:solidFill>
                <a:latin typeface="Microsoft Sans Serif"/>
                <a:cs typeface="Microsoft Sans Serif"/>
              </a:rPr>
              <a:t>Committed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3" y="0"/>
            <a:ext cx="874763" cy="235534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761" y="3537965"/>
            <a:ext cx="171450" cy="66065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0"/>
            <a:ext cx="3145790" cy="6858000"/>
            <a:chOff x="0" y="0"/>
            <a:chExt cx="3145790" cy="6858000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469891"/>
              <a:ext cx="188214" cy="23622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3736" y="4856226"/>
              <a:ext cx="732247" cy="199034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1" y="0"/>
              <a:ext cx="3046476" cy="685799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0"/>
              <a:ext cx="3145536" cy="68579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1523"/>
              <a:ext cx="3041904" cy="685647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050" y="0"/>
              <a:ext cx="874001" cy="235686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72" y="3539490"/>
              <a:ext cx="171450" cy="66065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61" y="4471415"/>
              <a:ext cx="192786" cy="2362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9831" y="4856988"/>
              <a:ext cx="731484" cy="199110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61" y="0"/>
              <a:ext cx="3047238" cy="6845044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718819" y="2793238"/>
            <a:ext cx="1721485" cy="878840"/>
          </a:xfrm>
          <a:prstGeom prst="rect">
            <a:avLst/>
          </a:prstGeom>
        </p:spPr>
        <p:txBody>
          <a:bodyPr wrap="square" lIns="0" tIns="42545" rIns="0" bIns="0" rtlCol="0" vert="horz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35"/>
              </a:spcBef>
            </a:pPr>
            <a:r>
              <a:rPr dirty="0" sz="2000" spc="-125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dirty="0" sz="2000" spc="-18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dirty="0" sz="2000" spc="110">
                <a:solidFill>
                  <a:srgbClr val="FFFFFF"/>
                </a:solidFill>
                <a:latin typeface="Microsoft Sans Serif"/>
                <a:cs typeface="Microsoft Sans Serif"/>
              </a:rPr>
              <a:t>W</a:t>
            </a:r>
            <a:r>
              <a:rPr dirty="0" sz="2000" spc="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45">
                <a:solidFill>
                  <a:srgbClr val="FFFFFF"/>
                </a:solidFill>
                <a:latin typeface="Microsoft Sans Serif"/>
                <a:cs typeface="Microsoft Sans Serif"/>
              </a:rPr>
              <a:t>ARE</a:t>
            </a:r>
            <a:r>
              <a:rPr dirty="0" sz="2000" spc="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1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dirty="0" sz="2000" spc="-90">
                <a:solidFill>
                  <a:srgbClr val="FFFFFF"/>
                </a:solidFill>
                <a:latin typeface="Microsoft Sans Serif"/>
                <a:cs typeface="Microsoft Sans Serif"/>
              </a:rPr>
              <a:t>OU  </a:t>
            </a:r>
            <a:r>
              <a:rPr dirty="0" sz="2000" spc="-240">
                <a:solidFill>
                  <a:srgbClr val="FFFFFF"/>
                </a:solidFill>
                <a:latin typeface="Microsoft Sans Serif"/>
                <a:cs typeface="Microsoft Sans Serif"/>
              </a:rPr>
              <a:t>JUDGED</a:t>
            </a:r>
            <a:r>
              <a:rPr dirty="0" sz="2000" spc="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35">
                <a:solidFill>
                  <a:srgbClr val="FFFFFF"/>
                </a:solidFill>
                <a:latin typeface="Microsoft Sans Serif"/>
                <a:cs typeface="Microsoft Sans Serif"/>
              </a:rPr>
              <a:t>AS</a:t>
            </a:r>
            <a:r>
              <a:rPr dirty="0" sz="20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80">
                <a:solidFill>
                  <a:srgbClr val="FFFFFF"/>
                </a:solidFill>
                <a:latin typeface="Microsoft Sans Serif"/>
                <a:cs typeface="Microsoft Sans Serif"/>
              </a:rPr>
              <a:t>A  </a:t>
            </a:r>
            <a:r>
              <a:rPr dirty="0" sz="2000" spc="-395">
                <a:solidFill>
                  <a:srgbClr val="FFFFFF"/>
                </a:solidFill>
                <a:latin typeface="Microsoft Sans Serif"/>
                <a:cs typeface="Microsoft Sans Serif"/>
              </a:rPr>
              <a:t>PR</a:t>
            </a:r>
            <a:r>
              <a:rPr dirty="0" sz="2000" spc="-290">
                <a:solidFill>
                  <a:srgbClr val="FFFFFF"/>
                </a:solidFill>
                <a:latin typeface="Microsoft Sans Serif"/>
                <a:cs typeface="Microsoft Sans Serif"/>
              </a:rPr>
              <a:t>OFES</a:t>
            </a:r>
            <a:r>
              <a:rPr dirty="0" sz="2000" spc="-200">
                <a:solidFill>
                  <a:srgbClr val="FFFFFF"/>
                </a:solidFill>
                <a:latin typeface="Microsoft Sans Serif"/>
                <a:cs typeface="Microsoft Sans Serif"/>
              </a:rPr>
              <a:t>SIONAL?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16" name="object 1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496817" y="1522475"/>
            <a:ext cx="5019294" cy="524256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597402" y="1555241"/>
            <a:ext cx="2341880" cy="3759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300" spc="-459">
                <a:latin typeface="Microsoft Sans Serif"/>
                <a:cs typeface="Microsoft Sans Serif"/>
              </a:rPr>
              <a:t>Y</a:t>
            </a:r>
            <a:r>
              <a:rPr dirty="0" sz="2300" spc="-135">
                <a:latin typeface="Microsoft Sans Serif"/>
                <a:cs typeface="Microsoft Sans Serif"/>
              </a:rPr>
              <a:t>our</a:t>
            </a:r>
            <a:r>
              <a:rPr dirty="0" sz="2300" spc="25">
                <a:latin typeface="Microsoft Sans Serif"/>
                <a:cs typeface="Microsoft Sans Serif"/>
              </a:rPr>
              <a:t> </a:t>
            </a:r>
            <a:r>
              <a:rPr dirty="0" sz="2300" spc="-280">
                <a:latin typeface="Microsoft Sans Serif"/>
                <a:cs typeface="Microsoft Sans Serif"/>
              </a:rPr>
              <a:t>Com</a:t>
            </a:r>
            <a:r>
              <a:rPr dirty="0" sz="2300" spc="-295">
                <a:latin typeface="Microsoft Sans Serif"/>
                <a:cs typeface="Microsoft Sans Serif"/>
              </a:rPr>
              <a:t>m</a:t>
            </a:r>
            <a:r>
              <a:rPr dirty="0" sz="2300" spc="-145">
                <a:latin typeface="Microsoft Sans Serif"/>
                <a:cs typeface="Microsoft Sans Serif"/>
              </a:rPr>
              <a:t>unication</a:t>
            </a:r>
            <a:endParaRPr sz="2300">
              <a:latin typeface="Microsoft Sans Serif"/>
              <a:cs typeface="Microsoft Sans Serif"/>
            </a:endParaRPr>
          </a:p>
        </p:txBody>
      </p:sp>
      <p:pic>
        <p:nvPicPr>
          <p:cNvPr id="18" name="object 1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496817" y="2113026"/>
            <a:ext cx="5019294" cy="525018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3597402" y="2146300"/>
            <a:ext cx="1334770" cy="375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300" spc="-459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dirty="0" sz="2300" spc="-135">
                <a:solidFill>
                  <a:srgbClr val="FFFFFF"/>
                </a:solidFill>
                <a:latin typeface="Microsoft Sans Serif"/>
                <a:cs typeface="Microsoft Sans Serif"/>
              </a:rPr>
              <a:t>our</a:t>
            </a:r>
            <a:r>
              <a:rPr dirty="0" sz="23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145">
                <a:solidFill>
                  <a:srgbClr val="FFFFFF"/>
                </a:solidFill>
                <a:latin typeface="Microsoft Sans Serif"/>
                <a:cs typeface="Microsoft Sans Serif"/>
              </a:rPr>
              <a:t>Ima</a:t>
            </a:r>
            <a:r>
              <a:rPr dirty="0" sz="2300" spc="-195">
                <a:solidFill>
                  <a:srgbClr val="FFFFFF"/>
                </a:solidFill>
                <a:latin typeface="Microsoft Sans Serif"/>
                <a:cs typeface="Microsoft Sans Serif"/>
              </a:rPr>
              <a:t>g</a:t>
            </a:r>
            <a:r>
              <a:rPr dirty="0" sz="2300" spc="-135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endParaRPr sz="2300">
              <a:latin typeface="Microsoft Sans Serif"/>
              <a:cs typeface="Microsoft Sans Serif"/>
            </a:endParaRPr>
          </a:p>
        </p:txBody>
      </p:sp>
      <p:pic>
        <p:nvPicPr>
          <p:cNvPr id="20" name="object 2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496817" y="2704338"/>
            <a:ext cx="5019294" cy="525017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3597402" y="2737357"/>
            <a:ext cx="2049780" cy="375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300" spc="-459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dirty="0" sz="2300" spc="-135">
                <a:solidFill>
                  <a:srgbClr val="FFFFFF"/>
                </a:solidFill>
                <a:latin typeface="Microsoft Sans Serif"/>
                <a:cs typeface="Microsoft Sans Serif"/>
              </a:rPr>
              <a:t>our</a:t>
            </a:r>
            <a:r>
              <a:rPr dirty="0" sz="23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175">
                <a:solidFill>
                  <a:srgbClr val="FFFFFF"/>
                </a:solidFill>
                <a:latin typeface="Microsoft Sans Serif"/>
                <a:cs typeface="Microsoft Sans Serif"/>
              </a:rPr>
              <a:t>Competence</a:t>
            </a:r>
            <a:endParaRPr sz="2300">
              <a:latin typeface="Microsoft Sans Serif"/>
              <a:cs typeface="Microsoft Sans Serif"/>
            </a:endParaRPr>
          </a:p>
        </p:txBody>
      </p:sp>
      <p:pic>
        <p:nvPicPr>
          <p:cNvPr id="22" name="object 22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496817" y="3295650"/>
            <a:ext cx="5019294" cy="524256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3597402" y="3328415"/>
            <a:ext cx="2061845" cy="375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300" spc="-459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dirty="0" sz="2300" spc="-135">
                <a:solidFill>
                  <a:srgbClr val="FFFFFF"/>
                </a:solidFill>
                <a:latin typeface="Microsoft Sans Serif"/>
                <a:cs typeface="Microsoft Sans Serif"/>
              </a:rPr>
              <a:t>our</a:t>
            </a:r>
            <a:r>
              <a:rPr dirty="0" sz="23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60">
                <a:solidFill>
                  <a:srgbClr val="FFFFFF"/>
                </a:solidFill>
                <a:latin typeface="Microsoft Sans Serif"/>
                <a:cs typeface="Microsoft Sans Serif"/>
              </a:rPr>
              <a:t>Appea</a:t>
            </a:r>
            <a:r>
              <a:rPr dirty="0" sz="2300" spc="-65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dirty="0" sz="2300" spc="-170">
                <a:solidFill>
                  <a:srgbClr val="FFFFFF"/>
                </a:solidFill>
                <a:latin typeface="Microsoft Sans Serif"/>
                <a:cs typeface="Microsoft Sans Serif"/>
              </a:rPr>
              <a:t>ance</a:t>
            </a:r>
            <a:endParaRPr sz="2300">
              <a:latin typeface="Microsoft Sans Serif"/>
              <a:cs typeface="Microsoft Sans Serif"/>
            </a:endParaRPr>
          </a:p>
        </p:txBody>
      </p:sp>
      <p:pic>
        <p:nvPicPr>
          <p:cNvPr id="24" name="object 24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496817" y="3886200"/>
            <a:ext cx="5019294" cy="525018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3496817" y="4477511"/>
            <a:ext cx="5019294" cy="524256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3597402" y="3919473"/>
            <a:ext cx="4647565" cy="96646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300" spc="-459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dirty="0" sz="2300" spc="-135">
                <a:solidFill>
                  <a:srgbClr val="FFFFFF"/>
                </a:solidFill>
                <a:latin typeface="Microsoft Sans Serif"/>
                <a:cs typeface="Microsoft Sans Serif"/>
              </a:rPr>
              <a:t>our</a:t>
            </a:r>
            <a:r>
              <a:rPr dirty="0" sz="23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260">
                <a:solidFill>
                  <a:srgbClr val="FFFFFF"/>
                </a:solidFill>
                <a:latin typeface="Microsoft Sans Serif"/>
                <a:cs typeface="Microsoft Sans Serif"/>
              </a:rPr>
              <a:t>Be</a:t>
            </a:r>
            <a:r>
              <a:rPr dirty="0" sz="2300" spc="-100">
                <a:solidFill>
                  <a:srgbClr val="FFFFFF"/>
                </a:solidFill>
                <a:latin typeface="Microsoft Sans Serif"/>
                <a:cs typeface="Microsoft Sans Serif"/>
              </a:rPr>
              <a:t>havior</a:t>
            </a:r>
            <a:r>
              <a:rPr dirty="0" sz="23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60">
                <a:solidFill>
                  <a:srgbClr val="FFFFFF"/>
                </a:solidFill>
                <a:latin typeface="Microsoft Sans Serif"/>
                <a:cs typeface="Microsoft Sans Serif"/>
              </a:rPr>
              <a:t>(</a:t>
            </a:r>
            <a:r>
              <a:rPr dirty="0" sz="2300" spc="-16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dirty="0" sz="2300" spc="-135">
                <a:solidFill>
                  <a:srgbClr val="FFFFFF"/>
                </a:solidFill>
                <a:latin typeface="Microsoft Sans Serif"/>
                <a:cs typeface="Microsoft Sans Serif"/>
              </a:rPr>
              <a:t>our</a:t>
            </a:r>
            <a:r>
              <a:rPr dirty="0" sz="2300" spc="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180">
                <a:solidFill>
                  <a:srgbClr val="FFFFFF"/>
                </a:solidFill>
                <a:latin typeface="Microsoft Sans Serif"/>
                <a:cs typeface="Microsoft Sans Serif"/>
              </a:rPr>
              <a:t>conduct</a:t>
            </a:r>
            <a:r>
              <a:rPr dirty="0" sz="2300" spc="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110">
                <a:solidFill>
                  <a:srgbClr val="FFFFFF"/>
                </a:solidFill>
                <a:latin typeface="Microsoft Sans Serif"/>
                <a:cs typeface="Microsoft Sans Serif"/>
              </a:rPr>
              <a:t>with</a:t>
            </a:r>
            <a:r>
              <a:rPr dirty="0" sz="2300" spc="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135">
                <a:solidFill>
                  <a:srgbClr val="FFFFFF"/>
                </a:solidFill>
                <a:latin typeface="Microsoft Sans Serif"/>
                <a:cs typeface="Microsoft Sans Serif"/>
              </a:rPr>
              <a:t>oth</a:t>
            </a:r>
            <a:r>
              <a:rPr dirty="0" sz="2300" spc="-155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dirty="0" sz="2300" spc="-180">
                <a:solidFill>
                  <a:srgbClr val="FFFFFF"/>
                </a:solidFill>
                <a:latin typeface="Microsoft Sans Serif"/>
                <a:cs typeface="Microsoft Sans Serif"/>
              </a:rPr>
              <a:t>rs)</a:t>
            </a:r>
            <a:endParaRPr sz="23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895"/>
              </a:spcBef>
            </a:pPr>
            <a:r>
              <a:rPr dirty="0" sz="2300" spc="-455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dirty="0" sz="2300" spc="-135">
                <a:solidFill>
                  <a:srgbClr val="FFFFFF"/>
                </a:solidFill>
                <a:latin typeface="Microsoft Sans Serif"/>
                <a:cs typeface="Microsoft Sans Serif"/>
              </a:rPr>
              <a:t>our</a:t>
            </a:r>
            <a:r>
              <a:rPr dirty="0" sz="2300" spc="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80">
                <a:solidFill>
                  <a:srgbClr val="FFFFFF"/>
                </a:solidFill>
                <a:latin typeface="Microsoft Sans Serif"/>
                <a:cs typeface="Microsoft Sans Serif"/>
              </a:rPr>
              <a:t>Attitude</a:t>
            </a:r>
            <a:r>
              <a:rPr dirty="0" sz="2300" spc="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90">
                <a:solidFill>
                  <a:srgbClr val="FFFFFF"/>
                </a:solidFill>
                <a:latin typeface="Microsoft Sans Serif"/>
                <a:cs typeface="Microsoft Sans Serif"/>
              </a:rPr>
              <a:t>(</a:t>
            </a:r>
            <a:r>
              <a:rPr dirty="0" sz="2300" spc="-275">
                <a:solidFill>
                  <a:srgbClr val="FFFFFF"/>
                </a:solidFill>
                <a:latin typeface="Microsoft Sans Serif"/>
                <a:cs typeface="Microsoft Sans Serif"/>
              </a:rPr>
              <a:t>w</a:t>
            </a:r>
            <a:r>
              <a:rPr dirty="0" sz="2300" spc="-65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dirty="0" sz="230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dirty="0" sz="2300" spc="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5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dirty="0" sz="2300" spc="9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90">
                <a:solidFill>
                  <a:srgbClr val="FFFFFF"/>
                </a:solidFill>
                <a:latin typeface="Microsoft Sans Serif"/>
                <a:cs typeface="Microsoft Sans Serif"/>
              </a:rPr>
              <a:t>doing</a:t>
            </a:r>
            <a:r>
              <a:rPr dirty="0" sz="23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185">
                <a:solidFill>
                  <a:srgbClr val="FFFFFF"/>
                </a:solidFill>
                <a:latin typeface="Microsoft Sans Serif"/>
                <a:cs typeface="Microsoft Sans Serif"/>
              </a:rPr>
              <a:t>w</a:t>
            </a:r>
            <a:r>
              <a:rPr dirty="0" sz="2300" spc="-85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dirty="0" sz="230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dirty="0" sz="2300" spc="-145">
                <a:solidFill>
                  <a:srgbClr val="FFFFFF"/>
                </a:solidFill>
                <a:latin typeface="Microsoft Sans Serif"/>
                <a:cs typeface="Microsoft Sans Serif"/>
              </a:rPr>
              <a:t>k)</a:t>
            </a:r>
            <a:endParaRPr sz="23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54" y="0"/>
            <a:ext cx="9160510" cy="6866255"/>
            <a:chOff x="-8254" y="0"/>
            <a:chExt cx="9160510" cy="68662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05" y="0"/>
              <a:ext cx="1165590" cy="23667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549396"/>
              <a:ext cx="219456" cy="66065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4481322"/>
              <a:ext cx="243078" cy="23622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4028" y="4867655"/>
              <a:ext cx="975083" cy="199034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360187" y="0"/>
              <a:ext cx="529304" cy="62712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19743" y="1540002"/>
              <a:ext cx="188975" cy="1905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519160" y="5551170"/>
              <a:ext cx="508254" cy="129768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429243" y="4867655"/>
              <a:ext cx="384048" cy="198119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0" y="0"/>
              <a:ext cx="9143999" cy="154914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0" y="0"/>
              <a:ext cx="9144000" cy="127000"/>
            </a:xfrm>
            <a:custGeom>
              <a:avLst/>
              <a:gdLst/>
              <a:ahLst/>
              <a:cxnLst/>
              <a:rect l="l" t="t" r="r" b="b"/>
              <a:pathLst>
                <a:path w="9144000" h="127000">
                  <a:moveTo>
                    <a:pt x="0" y="126911"/>
                  </a:moveTo>
                  <a:lnTo>
                    <a:pt x="68331" y="113298"/>
                  </a:lnTo>
                  <a:lnTo>
                    <a:pt x="112477" y="104803"/>
                  </a:lnTo>
                  <a:lnTo>
                    <a:pt x="157299" y="96393"/>
                  </a:lnTo>
                  <a:lnTo>
                    <a:pt x="202792" y="88067"/>
                  </a:lnTo>
                  <a:lnTo>
                    <a:pt x="248949" y="79828"/>
                  </a:lnTo>
                  <a:lnTo>
                    <a:pt x="295764" y="71675"/>
                  </a:lnTo>
                  <a:lnTo>
                    <a:pt x="343232" y="63611"/>
                  </a:lnTo>
                  <a:lnTo>
                    <a:pt x="391345" y="55635"/>
                  </a:lnTo>
                  <a:lnTo>
                    <a:pt x="440097" y="47749"/>
                  </a:lnTo>
                  <a:lnTo>
                    <a:pt x="489483" y="39953"/>
                  </a:lnTo>
                  <a:lnTo>
                    <a:pt x="539497" y="32249"/>
                  </a:lnTo>
                  <a:lnTo>
                    <a:pt x="590131" y="24637"/>
                  </a:lnTo>
                  <a:lnTo>
                    <a:pt x="641381" y="17119"/>
                  </a:lnTo>
                  <a:lnTo>
                    <a:pt x="693240" y="9695"/>
                  </a:lnTo>
                  <a:lnTo>
                    <a:pt x="745701" y="2367"/>
                  </a:lnTo>
                  <a:lnTo>
                    <a:pt x="763067" y="0"/>
                  </a:lnTo>
                </a:path>
                <a:path w="9144000" h="127000">
                  <a:moveTo>
                    <a:pt x="8610294" y="0"/>
                  </a:moveTo>
                  <a:lnTo>
                    <a:pt x="8680121" y="9695"/>
                  </a:lnTo>
                  <a:lnTo>
                    <a:pt x="8731980" y="17119"/>
                  </a:lnTo>
                  <a:lnTo>
                    <a:pt x="8783230" y="24637"/>
                  </a:lnTo>
                  <a:lnTo>
                    <a:pt x="8833864" y="32249"/>
                  </a:lnTo>
                  <a:lnTo>
                    <a:pt x="8883878" y="39953"/>
                  </a:lnTo>
                  <a:lnTo>
                    <a:pt x="8933264" y="47749"/>
                  </a:lnTo>
                  <a:lnTo>
                    <a:pt x="8982016" y="55635"/>
                  </a:lnTo>
                  <a:lnTo>
                    <a:pt x="9030129" y="63611"/>
                  </a:lnTo>
                  <a:lnTo>
                    <a:pt x="9077597" y="71675"/>
                  </a:lnTo>
                  <a:lnTo>
                    <a:pt x="9124412" y="79828"/>
                  </a:lnTo>
                  <a:lnTo>
                    <a:pt x="9143999" y="83325"/>
                  </a:lnTo>
                </a:path>
              </a:pathLst>
            </a:custGeom>
            <a:ln w="16002">
              <a:solidFill>
                <a:srgbClr val="9ACD4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-8000" y="0"/>
              <a:ext cx="9160001" cy="685799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525" y="0"/>
              <a:ext cx="874763" cy="236677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810" y="3549396"/>
              <a:ext cx="171450" cy="660653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239" y="10287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lnTo>
                    <a:pt x="1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0" y="4481322"/>
              <a:ext cx="192786" cy="23622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78307" y="4867655"/>
              <a:ext cx="732247" cy="1990343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718819" y="2786380"/>
            <a:ext cx="2001520" cy="878840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0"/>
              </a:spcBef>
            </a:pPr>
            <a:r>
              <a:rPr dirty="0" sz="2000" spc="-254">
                <a:solidFill>
                  <a:srgbClr val="FFFFFF"/>
                </a:solidFill>
                <a:latin typeface="Microsoft Sans Serif"/>
                <a:cs typeface="Microsoft Sans Serif"/>
              </a:rPr>
              <a:t>YOUR </a:t>
            </a:r>
            <a:r>
              <a:rPr dirty="0" sz="2000" spc="-25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95">
                <a:solidFill>
                  <a:srgbClr val="FFFFFF"/>
                </a:solidFill>
                <a:latin typeface="Microsoft Sans Serif"/>
                <a:cs typeface="Microsoft Sans Serif"/>
              </a:rPr>
              <a:t>PR</a:t>
            </a:r>
            <a:r>
              <a:rPr dirty="0" sz="2000" spc="-290">
                <a:solidFill>
                  <a:srgbClr val="FFFFFF"/>
                </a:solidFill>
                <a:latin typeface="Microsoft Sans Serif"/>
                <a:cs typeface="Microsoft Sans Serif"/>
              </a:rPr>
              <a:t>OFES</a:t>
            </a:r>
            <a:r>
              <a:rPr dirty="0" sz="2000" spc="-165">
                <a:solidFill>
                  <a:srgbClr val="FFFFFF"/>
                </a:solidFill>
                <a:latin typeface="Microsoft Sans Serif"/>
                <a:cs typeface="Microsoft Sans Serif"/>
              </a:rPr>
              <a:t>SIONALISM  </a:t>
            </a:r>
            <a:r>
              <a:rPr dirty="0" sz="2000" spc="-14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dirty="0" sz="2000" spc="-32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dirty="0" sz="2000" spc="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40">
                <a:solidFill>
                  <a:srgbClr val="FFFFFF"/>
                </a:solidFill>
                <a:latin typeface="Microsoft Sans Serif"/>
                <a:cs typeface="Microsoft Sans Serif"/>
              </a:rPr>
              <a:t>JUDGED</a:t>
            </a:r>
            <a:r>
              <a:rPr dirty="0" sz="2000" spc="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35">
                <a:solidFill>
                  <a:srgbClr val="FFFFFF"/>
                </a:solidFill>
                <a:latin typeface="Microsoft Sans Serif"/>
                <a:cs typeface="Microsoft Sans Serif"/>
              </a:rPr>
              <a:t>B</a:t>
            </a:r>
            <a:r>
              <a:rPr dirty="0" sz="2000" spc="-37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dirty="0" sz="2000" spc="-120">
                <a:solidFill>
                  <a:srgbClr val="FFFFFF"/>
                </a:solidFill>
                <a:latin typeface="Microsoft Sans Serif"/>
                <a:cs typeface="Microsoft Sans Serif"/>
              </a:rPr>
              <a:t>: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945892" y="0"/>
            <a:ext cx="6094730" cy="6849109"/>
            <a:chOff x="2945892" y="0"/>
            <a:chExt cx="6094730" cy="6849109"/>
          </a:xfrm>
        </p:grpSpPr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945892" y="792480"/>
              <a:ext cx="5427726" cy="4947666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3045333" y="853821"/>
              <a:ext cx="5240655" cy="4760595"/>
            </a:xfrm>
            <a:custGeom>
              <a:avLst/>
              <a:gdLst/>
              <a:ahLst/>
              <a:cxnLst/>
              <a:rect l="l" t="t" r="r" b="b"/>
              <a:pathLst>
                <a:path w="5240655" h="4760595">
                  <a:moveTo>
                    <a:pt x="5240274" y="0"/>
                  </a:moveTo>
                  <a:lnTo>
                    <a:pt x="353059" y="0"/>
                  </a:lnTo>
                  <a:lnTo>
                    <a:pt x="305161" y="3223"/>
                  </a:lnTo>
                  <a:lnTo>
                    <a:pt x="259218" y="12614"/>
                  </a:lnTo>
                  <a:lnTo>
                    <a:pt x="215651" y="27751"/>
                  </a:lnTo>
                  <a:lnTo>
                    <a:pt x="174883" y="48212"/>
                  </a:lnTo>
                  <a:lnTo>
                    <a:pt x="137334" y="73578"/>
                  </a:lnTo>
                  <a:lnTo>
                    <a:pt x="103425" y="103425"/>
                  </a:lnTo>
                  <a:lnTo>
                    <a:pt x="73578" y="137334"/>
                  </a:lnTo>
                  <a:lnTo>
                    <a:pt x="48212" y="174883"/>
                  </a:lnTo>
                  <a:lnTo>
                    <a:pt x="27751" y="215651"/>
                  </a:lnTo>
                  <a:lnTo>
                    <a:pt x="12614" y="259218"/>
                  </a:lnTo>
                  <a:lnTo>
                    <a:pt x="3223" y="305161"/>
                  </a:lnTo>
                  <a:lnTo>
                    <a:pt x="0" y="353059"/>
                  </a:lnTo>
                  <a:lnTo>
                    <a:pt x="0" y="4760214"/>
                  </a:lnTo>
                  <a:lnTo>
                    <a:pt x="4887214" y="4760214"/>
                  </a:lnTo>
                  <a:lnTo>
                    <a:pt x="4935112" y="4756990"/>
                  </a:lnTo>
                  <a:lnTo>
                    <a:pt x="4981055" y="4747599"/>
                  </a:lnTo>
                  <a:lnTo>
                    <a:pt x="5024622" y="4732462"/>
                  </a:lnTo>
                  <a:lnTo>
                    <a:pt x="5065390" y="4712001"/>
                  </a:lnTo>
                  <a:lnTo>
                    <a:pt x="5102939" y="4686635"/>
                  </a:lnTo>
                  <a:lnTo>
                    <a:pt x="5136848" y="4656788"/>
                  </a:lnTo>
                  <a:lnTo>
                    <a:pt x="5166695" y="4622879"/>
                  </a:lnTo>
                  <a:lnTo>
                    <a:pt x="5192061" y="4585330"/>
                  </a:lnTo>
                  <a:lnTo>
                    <a:pt x="5212522" y="4544562"/>
                  </a:lnTo>
                  <a:lnTo>
                    <a:pt x="5227659" y="4500995"/>
                  </a:lnTo>
                  <a:lnTo>
                    <a:pt x="5237050" y="4455052"/>
                  </a:lnTo>
                  <a:lnTo>
                    <a:pt x="5240274" y="4407154"/>
                  </a:lnTo>
                  <a:lnTo>
                    <a:pt x="52402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045333" y="853821"/>
              <a:ext cx="5240655" cy="4760595"/>
            </a:xfrm>
            <a:custGeom>
              <a:avLst/>
              <a:gdLst/>
              <a:ahLst/>
              <a:cxnLst/>
              <a:rect l="l" t="t" r="r" b="b"/>
              <a:pathLst>
                <a:path w="5240655" h="4760595">
                  <a:moveTo>
                    <a:pt x="353059" y="0"/>
                  </a:moveTo>
                  <a:lnTo>
                    <a:pt x="5240274" y="0"/>
                  </a:lnTo>
                  <a:lnTo>
                    <a:pt x="5240274" y="4407154"/>
                  </a:lnTo>
                  <a:lnTo>
                    <a:pt x="5237050" y="4455052"/>
                  </a:lnTo>
                  <a:lnTo>
                    <a:pt x="5227659" y="4500995"/>
                  </a:lnTo>
                  <a:lnTo>
                    <a:pt x="5212522" y="4544562"/>
                  </a:lnTo>
                  <a:lnTo>
                    <a:pt x="5192061" y="4585330"/>
                  </a:lnTo>
                  <a:lnTo>
                    <a:pt x="5166695" y="4622879"/>
                  </a:lnTo>
                  <a:lnTo>
                    <a:pt x="5136848" y="4656788"/>
                  </a:lnTo>
                  <a:lnTo>
                    <a:pt x="5102939" y="4686635"/>
                  </a:lnTo>
                  <a:lnTo>
                    <a:pt x="5065390" y="4712001"/>
                  </a:lnTo>
                  <a:lnTo>
                    <a:pt x="5024622" y="4732462"/>
                  </a:lnTo>
                  <a:lnTo>
                    <a:pt x="4981055" y="4747599"/>
                  </a:lnTo>
                  <a:lnTo>
                    <a:pt x="4935112" y="4756990"/>
                  </a:lnTo>
                  <a:lnTo>
                    <a:pt x="4887214" y="4760214"/>
                  </a:lnTo>
                  <a:lnTo>
                    <a:pt x="0" y="4760214"/>
                  </a:lnTo>
                  <a:lnTo>
                    <a:pt x="0" y="353059"/>
                  </a:lnTo>
                  <a:lnTo>
                    <a:pt x="3223" y="305161"/>
                  </a:lnTo>
                  <a:lnTo>
                    <a:pt x="12614" y="259218"/>
                  </a:lnTo>
                  <a:lnTo>
                    <a:pt x="27751" y="215651"/>
                  </a:lnTo>
                  <a:lnTo>
                    <a:pt x="48212" y="174883"/>
                  </a:lnTo>
                  <a:lnTo>
                    <a:pt x="73578" y="137334"/>
                  </a:lnTo>
                  <a:lnTo>
                    <a:pt x="103425" y="103425"/>
                  </a:lnTo>
                  <a:lnTo>
                    <a:pt x="137334" y="73578"/>
                  </a:lnTo>
                  <a:lnTo>
                    <a:pt x="174883" y="48212"/>
                  </a:lnTo>
                  <a:lnTo>
                    <a:pt x="215651" y="27751"/>
                  </a:lnTo>
                  <a:lnTo>
                    <a:pt x="259218" y="12614"/>
                  </a:lnTo>
                  <a:lnTo>
                    <a:pt x="305161" y="3223"/>
                  </a:lnTo>
                  <a:lnTo>
                    <a:pt x="353059" y="0"/>
                  </a:lnTo>
                  <a:close/>
                </a:path>
              </a:pathLst>
            </a:custGeom>
            <a:ln w="19050">
              <a:solidFill>
                <a:srgbClr val="B4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539765" y="0"/>
              <a:ext cx="396970" cy="62712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659368" y="5551170"/>
              <a:ext cx="381000" cy="129768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734806" y="4572"/>
              <a:ext cx="288036" cy="172592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591550" y="4867655"/>
              <a:ext cx="288035" cy="1981199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3318129" y="1258442"/>
              <a:ext cx="4722495" cy="607695"/>
            </a:xfrm>
            <a:custGeom>
              <a:avLst/>
              <a:gdLst/>
              <a:ahLst/>
              <a:cxnLst/>
              <a:rect l="l" t="t" r="r" b="b"/>
              <a:pathLst>
                <a:path w="4722495" h="607694">
                  <a:moveTo>
                    <a:pt x="4620895" y="0"/>
                  </a:moveTo>
                  <a:lnTo>
                    <a:pt x="101219" y="0"/>
                  </a:lnTo>
                  <a:lnTo>
                    <a:pt x="61829" y="7957"/>
                  </a:lnTo>
                  <a:lnTo>
                    <a:pt x="29654" y="29654"/>
                  </a:lnTo>
                  <a:lnTo>
                    <a:pt x="7957" y="61829"/>
                  </a:lnTo>
                  <a:lnTo>
                    <a:pt x="0" y="101219"/>
                  </a:lnTo>
                  <a:lnTo>
                    <a:pt x="0" y="506095"/>
                  </a:lnTo>
                  <a:lnTo>
                    <a:pt x="7957" y="545484"/>
                  </a:lnTo>
                  <a:lnTo>
                    <a:pt x="29654" y="577659"/>
                  </a:lnTo>
                  <a:lnTo>
                    <a:pt x="61829" y="599356"/>
                  </a:lnTo>
                  <a:lnTo>
                    <a:pt x="101219" y="607314"/>
                  </a:lnTo>
                  <a:lnTo>
                    <a:pt x="4620895" y="607314"/>
                  </a:lnTo>
                  <a:lnTo>
                    <a:pt x="4660284" y="599356"/>
                  </a:lnTo>
                  <a:lnTo>
                    <a:pt x="4692459" y="577659"/>
                  </a:lnTo>
                  <a:lnTo>
                    <a:pt x="4714156" y="545484"/>
                  </a:lnTo>
                  <a:lnTo>
                    <a:pt x="4722114" y="506095"/>
                  </a:lnTo>
                  <a:lnTo>
                    <a:pt x="4722114" y="101219"/>
                  </a:lnTo>
                  <a:lnTo>
                    <a:pt x="4714156" y="61829"/>
                  </a:lnTo>
                  <a:lnTo>
                    <a:pt x="4692459" y="29654"/>
                  </a:lnTo>
                  <a:lnTo>
                    <a:pt x="4660284" y="7957"/>
                  </a:lnTo>
                  <a:lnTo>
                    <a:pt x="4620895" y="0"/>
                  </a:lnTo>
                  <a:close/>
                </a:path>
              </a:pathLst>
            </a:custGeom>
            <a:solidFill>
              <a:srgbClr val="F9A93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318129" y="1258442"/>
              <a:ext cx="4722495" cy="607695"/>
            </a:xfrm>
            <a:custGeom>
              <a:avLst/>
              <a:gdLst/>
              <a:ahLst/>
              <a:cxnLst/>
              <a:rect l="l" t="t" r="r" b="b"/>
              <a:pathLst>
                <a:path w="4722495" h="607694">
                  <a:moveTo>
                    <a:pt x="0" y="101219"/>
                  </a:moveTo>
                  <a:lnTo>
                    <a:pt x="7957" y="61829"/>
                  </a:lnTo>
                  <a:lnTo>
                    <a:pt x="29654" y="29654"/>
                  </a:lnTo>
                  <a:lnTo>
                    <a:pt x="61829" y="7957"/>
                  </a:lnTo>
                  <a:lnTo>
                    <a:pt x="101219" y="0"/>
                  </a:lnTo>
                  <a:lnTo>
                    <a:pt x="4620895" y="0"/>
                  </a:lnTo>
                  <a:lnTo>
                    <a:pt x="4660284" y="7957"/>
                  </a:lnTo>
                  <a:lnTo>
                    <a:pt x="4692459" y="29654"/>
                  </a:lnTo>
                  <a:lnTo>
                    <a:pt x="4714156" y="61829"/>
                  </a:lnTo>
                  <a:lnTo>
                    <a:pt x="4722114" y="101219"/>
                  </a:lnTo>
                  <a:lnTo>
                    <a:pt x="4722114" y="506095"/>
                  </a:lnTo>
                  <a:lnTo>
                    <a:pt x="4714156" y="545484"/>
                  </a:lnTo>
                  <a:lnTo>
                    <a:pt x="4692459" y="577659"/>
                  </a:lnTo>
                  <a:lnTo>
                    <a:pt x="4660284" y="599356"/>
                  </a:lnTo>
                  <a:lnTo>
                    <a:pt x="4620895" y="607314"/>
                  </a:lnTo>
                  <a:lnTo>
                    <a:pt x="101219" y="607314"/>
                  </a:lnTo>
                  <a:lnTo>
                    <a:pt x="61829" y="599356"/>
                  </a:lnTo>
                  <a:lnTo>
                    <a:pt x="29654" y="577659"/>
                  </a:lnTo>
                  <a:lnTo>
                    <a:pt x="7957" y="545484"/>
                  </a:lnTo>
                  <a:lnTo>
                    <a:pt x="0" y="506095"/>
                  </a:lnTo>
                  <a:lnTo>
                    <a:pt x="0" y="101219"/>
                  </a:lnTo>
                  <a:close/>
                </a:path>
              </a:pathLst>
            </a:custGeom>
            <a:ln w="160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318129" y="3078860"/>
              <a:ext cx="4722495" cy="607695"/>
            </a:xfrm>
            <a:custGeom>
              <a:avLst/>
              <a:gdLst/>
              <a:ahLst/>
              <a:cxnLst/>
              <a:rect l="l" t="t" r="r" b="b"/>
              <a:pathLst>
                <a:path w="4722495" h="607695">
                  <a:moveTo>
                    <a:pt x="4620895" y="0"/>
                  </a:moveTo>
                  <a:lnTo>
                    <a:pt x="101219" y="0"/>
                  </a:lnTo>
                  <a:lnTo>
                    <a:pt x="61829" y="7957"/>
                  </a:lnTo>
                  <a:lnTo>
                    <a:pt x="29654" y="29654"/>
                  </a:lnTo>
                  <a:lnTo>
                    <a:pt x="7957" y="61829"/>
                  </a:lnTo>
                  <a:lnTo>
                    <a:pt x="0" y="101218"/>
                  </a:lnTo>
                  <a:lnTo>
                    <a:pt x="0" y="506094"/>
                  </a:lnTo>
                  <a:lnTo>
                    <a:pt x="7957" y="545484"/>
                  </a:lnTo>
                  <a:lnTo>
                    <a:pt x="29654" y="577659"/>
                  </a:lnTo>
                  <a:lnTo>
                    <a:pt x="61829" y="599356"/>
                  </a:lnTo>
                  <a:lnTo>
                    <a:pt x="101219" y="607313"/>
                  </a:lnTo>
                  <a:lnTo>
                    <a:pt x="4620895" y="607313"/>
                  </a:lnTo>
                  <a:lnTo>
                    <a:pt x="4660284" y="599356"/>
                  </a:lnTo>
                  <a:lnTo>
                    <a:pt x="4692459" y="577659"/>
                  </a:lnTo>
                  <a:lnTo>
                    <a:pt x="4714156" y="545484"/>
                  </a:lnTo>
                  <a:lnTo>
                    <a:pt x="4722114" y="506094"/>
                  </a:lnTo>
                  <a:lnTo>
                    <a:pt x="4722114" y="101218"/>
                  </a:lnTo>
                  <a:lnTo>
                    <a:pt x="4714156" y="61829"/>
                  </a:lnTo>
                  <a:lnTo>
                    <a:pt x="4692459" y="29654"/>
                  </a:lnTo>
                  <a:lnTo>
                    <a:pt x="4660284" y="7957"/>
                  </a:lnTo>
                  <a:lnTo>
                    <a:pt x="4620895" y="0"/>
                  </a:lnTo>
                  <a:close/>
                </a:path>
              </a:pathLst>
            </a:custGeom>
            <a:solidFill>
              <a:srgbClr val="F0923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3318129" y="3078860"/>
              <a:ext cx="4722495" cy="607695"/>
            </a:xfrm>
            <a:custGeom>
              <a:avLst/>
              <a:gdLst/>
              <a:ahLst/>
              <a:cxnLst/>
              <a:rect l="l" t="t" r="r" b="b"/>
              <a:pathLst>
                <a:path w="4722495" h="607695">
                  <a:moveTo>
                    <a:pt x="0" y="101218"/>
                  </a:moveTo>
                  <a:lnTo>
                    <a:pt x="7957" y="61829"/>
                  </a:lnTo>
                  <a:lnTo>
                    <a:pt x="29654" y="29654"/>
                  </a:lnTo>
                  <a:lnTo>
                    <a:pt x="61829" y="7957"/>
                  </a:lnTo>
                  <a:lnTo>
                    <a:pt x="101219" y="0"/>
                  </a:lnTo>
                  <a:lnTo>
                    <a:pt x="4620895" y="0"/>
                  </a:lnTo>
                  <a:lnTo>
                    <a:pt x="4660284" y="7957"/>
                  </a:lnTo>
                  <a:lnTo>
                    <a:pt x="4692459" y="29654"/>
                  </a:lnTo>
                  <a:lnTo>
                    <a:pt x="4714156" y="61829"/>
                  </a:lnTo>
                  <a:lnTo>
                    <a:pt x="4722114" y="101218"/>
                  </a:lnTo>
                  <a:lnTo>
                    <a:pt x="4722114" y="506094"/>
                  </a:lnTo>
                  <a:lnTo>
                    <a:pt x="4714156" y="545484"/>
                  </a:lnTo>
                  <a:lnTo>
                    <a:pt x="4692459" y="577659"/>
                  </a:lnTo>
                  <a:lnTo>
                    <a:pt x="4660284" y="599356"/>
                  </a:lnTo>
                  <a:lnTo>
                    <a:pt x="4620895" y="607313"/>
                  </a:lnTo>
                  <a:lnTo>
                    <a:pt x="101219" y="607313"/>
                  </a:lnTo>
                  <a:lnTo>
                    <a:pt x="61829" y="599356"/>
                  </a:lnTo>
                  <a:lnTo>
                    <a:pt x="29654" y="577659"/>
                  </a:lnTo>
                  <a:lnTo>
                    <a:pt x="7957" y="545484"/>
                  </a:lnTo>
                  <a:lnTo>
                    <a:pt x="0" y="506094"/>
                  </a:lnTo>
                  <a:lnTo>
                    <a:pt x="0" y="101218"/>
                  </a:lnTo>
                  <a:close/>
                </a:path>
              </a:pathLst>
            </a:custGeom>
            <a:ln w="160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3396234" y="1262745"/>
            <a:ext cx="3629025" cy="2237740"/>
          </a:xfrm>
          <a:prstGeom prst="rect">
            <a:avLst/>
          </a:prstGeom>
        </p:spPr>
        <p:txBody>
          <a:bodyPr wrap="square" lIns="0" tIns="1473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dirty="0" sz="1600" spc="-155">
                <a:solidFill>
                  <a:srgbClr val="FFFFFF"/>
                </a:solidFill>
                <a:latin typeface="Microsoft Sans Serif"/>
                <a:cs typeface="Microsoft Sans Serif"/>
              </a:rPr>
              <a:t>But</a:t>
            </a:r>
            <a:r>
              <a:rPr dirty="0" sz="1600" spc="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00">
                <a:solidFill>
                  <a:srgbClr val="FFFFFF"/>
                </a:solidFill>
                <a:latin typeface="Microsoft Sans Serif"/>
                <a:cs typeface="Microsoft Sans Serif"/>
              </a:rPr>
              <a:t>remember:</a:t>
            </a:r>
            <a:endParaRPr sz="1600">
              <a:latin typeface="Microsoft Sans Serif"/>
              <a:cs typeface="Microsoft Sans Serif"/>
            </a:endParaRPr>
          </a:p>
          <a:p>
            <a:pPr marL="437515" indent="-172085">
              <a:lnSpc>
                <a:spcPts val="2060"/>
              </a:lnSpc>
              <a:spcBef>
                <a:spcPts val="1200"/>
              </a:spcBef>
              <a:buChar char="•"/>
              <a:tabLst>
                <a:tab pos="438150" algn="l"/>
              </a:tabLst>
            </a:pPr>
            <a:r>
              <a:rPr dirty="0" sz="1800" spc="-240">
                <a:latin typeface="Microsoft Sans Serif"/>
                <a:cs typeface="Microsoft Sans Serif"/>
              </a:rPr>
              <a:t>U</a:t>
            </a:r>
            <a:r>
              <a:rPr dirty="0" sz="1800" spc="-195">
                <a:latin typeface="Microsoft Sans Serif"/>
                <a:cs typeface="Microsoft Sans Serif"/>
              </a:rPr>
              <a:t>n</a:t>
            </a:r>
            <a:r>
              <a:rPr dirty="0" sz="1800" spc="-40">
                <a:latin typeface="Microsoft Sans Serif"/>
                <a:cs typeface="Microsoft Sans Serif"/>
              </a:rPr>
              <a:t>writt</a:t>
            </a:r>
            <a:r>
              <a:rPr dirty="0" sz="1800" spc="-65">
                <a:latin typeface="Microsoft Sans Serif"/>
                <a:cs typeface="Microsoft Sans Serif"/>
              </a:rPr>
              <a:t>e</a:t>
            </a:r>
            <a:r>
              <a:rPr dirty="0" sz="1800" spc="-215">
                <a:latin typeface="Microsoft Sans Serif"/>
                <a:cs typeface="Microsoft Sans Serif"/>
              </a:rPr>
              <a:t>n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35">
                <a:latin typeface="Microsoft Sans Serif"/>
                <a:cs typeface="Microsoft Sans Serif"/>
              </a:rPr>
              <a:t>r</a:t>
            </a:r>
            <a:r>
              <a:rPr dirty="0" sz="1800" spc="-160">
                <a:latin typeface="Microsoft Sans Serif"/>
                <a:cs typeface="Microsoft Sans Serif"/>
              </a:rPr>
              <a:t>ules</a:t>
            </a:r>
            <a:endParaRPr sz="1800">
              <a:latin typeface="Microsoft Sans Serif"/>
              <a:cs typeface="Microsoft Sans Serif"/>
            </a:endParaRPr>
          </a:p>
          <a:p>
            <a:pPr marL="437515" indent="-172085">
              <a:lnSpc>
                <a:spcPts val="1960"/>
              </a:lnSpc>
              <a:buChar char="•"/>
              <a:tabLst>
                <a:tab pos="438150" algn="l"/>
              </a:tabLst>
            </a:pPr>
            <a:r>
              <a:rPr dirty="0" sz="1800" spc="-110">
                <a:latin typeface="Microsoft Sans Serif"/>
                <a:cs typeface="Microsoft Sans Serif"/>
              </a:rPr>
              <a:t>Code</a:t>
            </a:r>
            <a:r>
              <a:rPr dirty="0" sz="1800" spc="-5">
                <a:latin typeface="Microsoft Sans Serif"/>
                <a:cs typeface="Microsoft Sans Serif"/>
              </a:rPr>
              <a:t> of</a:t>
            </a:r>
            <a:r>
              <a:rPr dirty="0" sz="1800" spc="40">
                <a:latin typeface="Microsoft Sans Serif"/>
                <a:cs typeface="Microsoft Sans Serif"/>
              </a:rPr>
              <a:t> </a:t>
            </a:r>
            <a:r>
              <a:rPr dirty="0" sz="1800" spc="-140">
                <a:latin typeface="Microsoft Sans Serif"/>
                <a:cs typeface="Microsoft Sans Serif"/>
              </a:rPr>
              <a:t>conduct</a:t>
            </a:r>
            <a:endParaRPr sz="1800">
              <a:latin typeface="Microsoft Sans Serif"/>
              <a:cs typeface="Microsoft Sans Serif"/>
            </a:endParaRPr>
          </a:p>
          <a:p>
            <a:pPr marL="437515" indent="-172085">
              <a:lnSpc>
                <a:spcPts val="1960"/>
              </a:lnSpc>
              <a:buChar char="•"/>
              <a:tabLst>
                <a:tab pos="438150" algn="l"/>
              </a:tabLst>
            </a:pPr>
            <a:r>
              <a:rPr dirty="0" sz="1800" spc="-114">
                <a:latin typeface="Microsoft Sans Serif"/>
                <a:cs typeface="Microsoft Sans Serif"/>
              </a:rPr>
              <a:t>Culture</a:t>
            </a:r>
            <a:endParaRPr sz="1800">
              <a:latin typeface="Microsoft Sans Serif"/>
              <a:cs typeface="Microsoft Sans Serif"/>
            </a:endParaRPr>
          </a:p>
          <a:p>
            <a:pPr marL="437515" indent="-172085">
              <a:lnSpc>
                <a:spcPts val="1960"/>
              </a:lnSpc>
              <a:buChar char="•"/>
              <a:tabLst>
                <a:tab pos="438150" algn="l"/>
              </a:tabLst>
            </a:pPr>
            <a:r>
              <a:rPr dirty="0" sz="1800" spc="-120">
                <a:latin typeface="Microsoft Sans Serif"/>
                <a:cs typeface="Microsoft Sans Serif"/>
              </a:rPr>
              <a:t>Expectations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80">
                <a:latin typeface="Microsoft Sans Serif"/>
                <a:cs typeface="Microsoft Sans Serif"/>
              </a:rPr>
              <a:t>and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 spc="-95">
                <a:latin typeface="Microsoft Sans Serif"/>
                <a:cs typeface="Microsoft Sans Serif"/>
              </a:rPr>
              <a:t>standards</a:t>
            </a:r>
            <a:endParaRPr sz="1800">
              <a:latin typeface="Microsoft Sans Serif"/>
              <a:cs typeface="Microsoft Sans Serif"/>
            </a:endParaRPr>
          </a:p>
          <a:p>
            <a:pPr marL="437515" indent="-172085">
              <a:lnSpc>
                <a:spcPts val="2060"/>
              </a:lnSpc>
              <a:buChar char="•"/>
              <a:tabLst>
                <a:tab pos="438150" algn="l"/>
              </a:tabLst>
            </a:pPr>
            <a:r>
              <a:rPr dirty="0" sz="1800" spc="-100">
                <a:latin typeface="Microsoft Sans Serif"/>
                <a:cs typeface="Microsoft Sans Serif"/>
              </a:rPr>
              <a:t>One</a:t>
            </a:r>
            <a:r>
              <a:rPr dirty="0" sz="1800" spc="-75">
                <a:latin typeface="Microsoft Sans Serif"/>
                <a:cs typeface="Microsoft Sans Serif"/>
              </a:rPr>
              <a:t>’</a:t>
            </a:r>
            <a:r>
              <a:rPr dirty="0" sz="1800" spc="-305">
                <a:latin typeface="Microsoft Sans Serif"/>
                <a:cs typeface="Microsoft Sans Serif"/>
              </a:rPr>
              <a:t>s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105">
                <a:latin typeface="Microsoft Sans Serif"/>
                <a:cs typeface="Microsoft Sans Serif"/>
              </a:rPr>
              <a:t>pers</a:t>
            </a:r>
            <a:r>
              <a:rPr dirty="0" sz="1800" spc="-85">
                <a:latin typeface="Microsoft Sans Serif"/>
                <a:cs typeface="Microsoft Sans Serif"/>
              </a:rPr>
              <a:t>onal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160">
                <a:latin typeface="Microsoft Sans Serif"/>
                <a:cs typeface="Microsoft Sans Serif"/>
              </a:rPr>
              <a:t>v</a:t>
            </a:r>
            <a:r>
              <a:rPr dirty="0" sz="1800" spc="-130">
                <a:latin typeface="Microsoft Sans Serif"/>
                <a:cs typeface="Microsoft Sans Serif"/>
              </a:rPr>
              <a:t>alues</a:t>
            </a:r>
            <a:endParaRPr sz="1800">
              <a:latin typeface="Microsoft Sans Serif"/>
              <a:cs typeface="Microsoft Sans Serif"/>
            </a:endParaRPr>
          </a:p>
          <a:p>
            <a:pPr marL="19685">
              <a:lnSpc>
                <a:spcPct val="100000"/>
              </a:lnSpc>
              <a:spcBef>
                <a:spcPts val="1075"/>
              </a:spcBef>
            </a:pPr>
            <a:r>
              <a:rPr dirty="0" sz="1800" spc="-455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dirty="0" sz="1800" spc="-130">
                <a:solidFill>
                  <a:srgbClr val="FFFFFF"/>
                </a:solidFill>
                <a:latin typeface="Microsoft Sans Serif"/>
                <a:cs typeface="Microsoft Sans Serif"/>
              </a:rPr>
              <a:t>emind</a:t>
            </a:r>
            <a:r>
              <a:rPr dirty="0" sz="1800" spc="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1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dirty="0" sz="1800" spc="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60">
                <a:solidFill>
                  <a:srgbClr val="FFFFFF"/>
                </a:solidFill>
                <a:latin typeface="Microsoft Sans Serif"/>
                <a:cs typeface="Microsoft Sans Serif"/>
              </a:rPr>
              <a:t>definition</a:t>
            </a:r>
            <a:r>
              <a:rPr dirty="0" sz="1800" spc="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dirty="0" sz="1800" spc="7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Microsoft Sans Serif"/>
                <a:cs typeface="Microsoft Sans Serif"/>
              </a:rPr>
              <a:t>p</a:t>
            </a:r>
            <a:r>
              <a:rPr dirty="0" sz="1800" spc="-45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dirty="0" sz="1800" spc="-110">
                <a:solidFill>
                  <a:srgbClr val="FFFFFF"/>
                </a:solidFill>
                <a:latin typeface="Microsoft Sans Serif"/>
                <a:cs typeface="Microsoft Sans Serif"/>
              </a:rPr>
              <a:t>ofessional</a:t>
            </a:r>
            <a:r>
              <a:rPr dirty="0" sz="1800" spc="-215">
                <a:solidFill>
                  <a:srgbClr val="FFFFFF"/>
                </a:solidFill>
                <a:latin typeface="Microsoft Sans Serif"/>
                <a:cs typeface="Microsoft Sans Serif"/>
              </a:rPr>
              <a:t>ism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3310128" y="3691890"/>
            <a:ext cx="4738370" cy="1864360"/>
            <a:chOff x="3310128" y="3691890"/>
            <a:chExt cx="4738370" cy="1864360"/>
          </a:xfrm>
        </p:grpSpPr>
        <p:sp>
          <p:nvSpPr>
            <p:cNvPr id="35" name="object 35"/>
            <p:cNvSpPr/>
            <p:nvPr/>
          </p:nvSpPr>
          <p:spPr>
            <a:xfrm>
              <a:off x="3318129" y="3699891"/>
              <a:ext cx="4722495" cy="607695"/>
            </a:xfrm>
            <a:custGeom>
              <a:avLst/>
              <a:gdLst/>
              <a:ahLst/>
              <a:cxnLst/>
              <a:rect l="l" t="t" r="r" b="b"/>
              <a:pathLst>
                <a:path w="4722495" h="607695">
                  <a:moveTo>
                    <a:pt x="4620895" y="0"/>
                  </a:moveTo>
                  <a:lnTo>
                    <a:pt x="101219" y="0"/>
                  </a:lnTo>
                  <a:lnTo>
                    <a:pt x="61829" y="7957"/>
                  </a:lnTo>
                  <a:lnTo>
                    <a:pt x="29654" y="29654"/>
                  </a:lnTo>
                  <a:lnTo>
                    <a:pt x="7957" y="61829"/>
                  </a:lnTo>
                  <a:lnTo>
                    <a:pt x="0" y="101218"/>
                  </a:lnTo>
                  <a:lnTo>
                    <a:pt x="0" y="506094"/>
                  </a:lnTo>
                  <a:lnTo>
                    <a:pt x="7957" y="545484"/>
                  </a:lnTo>
                  <a:lnTo>
                    <a:pt x="29654" y="577659"/>
                  </a:lnTo>
                  <a:lnTo>
                    <a:pt x="61829" y="599356"/>
                  </a:lnTo>
                  <a:lnTo>
                    <a:pt x="101219" y="607313"/>
                  </a:lnTo>
                  <a:lnTo>
                    <a:pt x="4620895" y="607313"/>
                  </a:lnTo>
                  <a:lnTo>
                    <a:pt x="4660284" y="599356"/>
                  </a:lnTo>
                  <a:lnTo>
                    <a:pt x="4692459" y="577659"/>
                  </a:lnTo>
                  <a:lnTo>
                    <a:pt x="4714156" y="545484"/>
                  </a:lnTo>
                  <a:lnTo>
                    <a:pt x="4722114" y="506094"/>
                  </a:lnTo>
                  <a:lnTo>
                    <a:pt x="4722114" y="101218"/>
                  </a:lnTo>
                  <a:lnTo>
                    <a:pt x="4714156" y="61829"/>
                  </a:lnTo>
                  <a:lnTo>
                    <a:pt x="4692459" y="29654"/>
                  </a:lnTo>
                  <a:lnTo>
                    <a:pt x="4660284" y="7957"/>
                  </a:lnTo>
                  <a:lnTo>
                    <a:pt x="4620895" y="0"/>
                  </a:lnTo>
                  <a:close/>
                </a:path>
              </a:pathLst>
            </a:custGeom>
            <a:solidFill>
              <a:srgbClr val="E87B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3318129" y="3699891"/>
              <a:ext cx="4722495" cy="607695"/>
            </a:xfrm>
            <a:custGeom>
              <a:avLst/>
              <a:gdLst/>
              <a:ahLst/>
              <a:cxnLst/>
              <a:rect l="l" t="t" r="r" b="b"/>
              <a:pathLst>
                <a:path w="4722495" h="607695">
                  <a:moveTo>
                    <a:pt x="0" y="101218"/>
                  </a:moveTo>
                  <a:lnTo>
                    <a:pt x="7957" y="61829"/>
                  </a:lnTo>
                  <a:lnTo>
                    <a:pt x="29654" y="29654"/>
                  </a:lnTo>
                  <a:lnTo>
                    <a:pt x="61829" y="7957"/>
                  </a:lnTo>
                  <a:lnTo>
                    <a:pt x="101219" y="0"/>
                  </a:lnTo>
                  <a:lnTo>
                    <a:pt x="4620895" y="0"/>
                  </a:lnTo>
                  <a:lnTo>
                    <a:pt x="4660284" y="7957"/>
                  </a:lnTo>
                  <a:lnTo>
                    <a:pt x="4692459" y="29654"/>
                  </a:lnTo>
                  <a:lnTo>
                    <a:pt x="4714156" y="61829"/>
                  </a:lnTo>
                  <a:lnTo>
                    <a:pt x="4722114" y="101218"/>
                  </a:lnTo>
                  <a:lnTo>
                    <a:pt x="4722114" y="506094"/>
                  </a:lnTo>
                  <a:lnTo>
                    <a:pt x="4714156" y="545484"/>
                  </a:lnTo>
                  <a:lnTo>
                    <a:pt x="4692459" y="577659"/>
                  </a:lnTo>
                  <a:lnTo>
                    <a:pt x="4660284" y="599356"/>
                  </a:lnTo>
                  <a:lnTo>
                    <a:pt x="4620895" y="607313"/>
                  </a:lnTo>
                  <a:lnTo>
                    <a:pt x="101219" y="607313"/>
                  </a:lnTo>
                  <a:lnTo>
                    <a:pt x="61829" y="599356"/>
                  </a:lnTo>
                  <a:lnTo>
                    <a:pt x="29654" y="577659"/>
                  </a:lnTo>
                  <a:lnTo>
                    <a:pt x="7957" y="545484"/>
                  </a:lnTo>
                  <a:lnTo>
                    <a:pt x="0" y="506094"/>
                  </a:lnTo>
                  <a:lnTo>
                    <a:pt x="0" y="101218"/>
                  </a:lnTo>
                  <a:close/>
                </a:path>
              </a:pathLst>
            </a:custGeom>
            <a:ln w="160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3318129" y="4320159"/>
              <a:ext cx="4722495" cy="607695"/>
            </a:xfrm>
            <a:custGeom>
              <a:avLst/>
              <a:gdLst/>
              <a:ahLst/>
              <a:cxnLst/>
              <a:rect l="l" t="t" r="r" b="b"/>
              <a:pathLst>
                <a:path w="4722495" h="607695">
                  <a:moveTo>
                    <a:pt x="4620895" y="0"/>
                  </a:moveTo>
                  <a:lnTo>
                    <a:pt x="101219" y="0"/>
                  </a:lnTo>
                  <a:lnTo>
                    <a:pt x="61829" y="7957"/>
                  </a:lnTo>
                  <a:lnTo>
                    <a:pt x="29654" y="29654"/>
                  </a:lnTo>
                  <a:lnTo>
                    <a:pt x="7957" y="61829"/>
                  </a:lnTo>
                  <a:lnTo>
                    <a:pt x="0" y="101219"/>
                  </a:lnTo>
                  <a:lnTo>
                    <a:pt x="0" y="506095"/>
                  </a:lnTo>
                  <a:lnTo>
                    <a:pt x="7957" y="545484"/>
                  </a:lnTo>
                  <a:lnTo>
                    <a:pt x="29654" y="577659"/>
                  </a:lnTo>
                  <a:lnTo>
                    <a:pt x="61829" y="599356"/>
                  </a:lnTo>
                  <a:lnTo>
                    <a:pt x="101219" y="607314"/>
                  </a:lnTo>
                  <a:lnTo>
                    <a:pt x="4620895" y="607314"/>
                  </a:lnTo>
                  <a:lnTo>
                    <a:pt x="4660284" y="599356"/>
                  </a:lnTo>
                  <a:lnTo>
                    <a:pt x="4692459" y="577659"/>
                  </a:lnTo>
                  <a:lnTo>
                    <a:pt x="4714156" y="545484"/>
                  </a:lnTo>
                  <a:lnTo>
                    <a:pt x="4722114" y="506095"/>
                  </a:lnTo>
                  <a:lnTo>
                    <a:pt x="4722114" y="101219"/>
                  </a:lnTo>
                  <a:lnTo>
                    <a:pt x="4714156" y="61829"/>
                  </a:lnTo>
                  <a:lnTo>
                    <a:pt x="4692459" y="29654"/>
                  </a:lnTo>
                  <a:lnTo>
                    <a:pt x="4660284" y="7957"/>
                  </a:lnTo>
                  <a:lnTo>
                    <a:pt x="4620895" y="0"/>
                  </a:lnTo>
                  <a:close/>
                </a:path>
              </a:pathLst>
            </a:custGeom>
            <a:solidFill>
              <a:srgbClr val="DE693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3318129" y="4320159"/>
              <a:ext cx="4722495" cy="607695"/>
            </a:xfrm>
            <a:custGeom>
              <a:avLst/>
              <a:gdLst/>
              <a:ahLst/>
              <a:cxnLst/>
              <a:rect l="l" t="t" r="r" b="b"/>
              <a:pathLst>
                <a:path w="4722495" h="607695">
                  <a:moveTo>
                    <a:pt x="0" y="101219"/>
                  </a:moveTo>
                  <a:lnTo>
                    <a:pt x="7957" y="61829"/>
                  </a:lnTo>
                  <a:lnTo>
                    <a:pt x="29654" y="29654"/>
                  </a:lnTo>
                  <a:lnTo>
                    <a:pt x="61829" y="7957"/>
                  </a:lnTo>
                  <a:lnTo>
                    <a:pt x="101219" y="0"/>
                  </a:lnTo>
                  <a:lnTo>
                    <a:pt x="4620895" y="0"/>
                  </a:lnTo>
                  <a:lnTo>
                    <a:pt x="4660284" y="7957"/>
                  </a:lnTo>
                  <a:lnTo>
                    <a:pt x="4692459" y="29654"/>
                  </a:lnTo>
                  <a:lnTo>
                    <a:pt x="4714156" y="61829"/>
                  </a:lnTo>
                  <a:lnTo>
                    <a:pt x="4722114" y="101219"/>
                  </a:lnTo>
                  <a:lnTo>
                    <a:pt x="4722114" y="506095"/>
                  </a:lnTo>
                  <a:lnTo>
                    <a:pt x="4714156" y="545484"/>
                  </a:lnTo>
                  <a:lnTo>
                    <a:pt x="4692459" y="577659"/>
                  </a:lnTo>
                  <a:lnTo>
                    <a:pt x="4660284" y="599356"/>
                  </a:lnTo>
                  <a:lnTo>
                    <a:pt x="4620895" y="607314"/>
                  </a:lnTo>
                  <a:lnTo>
                    <a:pt x="101219" y="607314"/>
                  </a:lnTo>
                  <a:lnTo>
                    <a:pt x="61829" y="599356"/>
                  </a:lnTo>
                  <a:lnTo>
                    <a:pt x="29654" y="577659"/>
                  </a:lnTo>
                  <a:lnTo>
                    <a:pt x="7957" y="545484"/>
                  </a:lnTo>
                  <a:lnTo>
                    <a:pt x="0" y="506095"/>
                  </a:lnTo>
                  <a:lnTo>
                    <a:pt x="0" y="101219"/>
                  </a:lnTo>
                  <a:close/>
                </a:path>
              </a:pathLst>
            </a:custGeom>
            <a:ln w="160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3318129" y="4941189"/>
              <a:ext cx="4722495" cy="607060"/>
            </a:xfrm>
            <a:custGeom>
              <a:avLst/>
              <a:gdLst/>
              <a:ahLst/>
              <a:cxnLst/>
              <a:rect l="l" t="t" r="r" b="b"/>
              <a:pathLst>
                <a:path w="4722495" h="607060">
                  <a:moveTo>
                    <a:pt x="4621022" y="0"/>
                  </a:moveTo>
                  <a:lnTo>
                    <a:pt x="101092" y="0"/>
                  </a:lnTo>
                  <a:lnTo>
                    <a:pt x="61722" y="7937"/>
                  </a:lnTo>
                  <a:lnTo>
                    <a:pt x="29590" y="29591"/>
                  </a:lnTo>
                  <a:lnTo>
                    <a:pt x="7937" y="61722"/>
                  </a:lnTo>
                  <a:lnTo>
                    <a:pt x="0" y="101092"/>
                  </a:lnTo>
                  <a:lnTo>
                    <a:pt x="0" y="505460"/>
                  </a:lnTo>
                  <a:lnTo>
                    <a:pt x="7937" y="544830"/>
                  </a:lnTo>
                  <a:lnTo>
                    <a:pt x="29590" y="576961"/>
                  </a:lnTo>
                  <a:lnTo>
                    <a:pt x="61722" y="598614"/>
                  </a:lnTo>
                  <a:lnTo>
                    <a:pt x="101092" y="606552"/>
                  </a:lnTo>
                  <a:lnTo>
                    <a:pt x="4621022" y="606552"/>
                  </a:lnTo>
                  <a:lnTo>
                    <a:pt x="4660392" y="598614"/>
                  </a:lnTo>
                  <a:lnTo>
                    <a:pt x="4692523" y="576961"/>
                  </a:lnTo>
                  <a:lnTo>
                    <a:pt x="4714176" y="544830"/>
                  </a:lnTo>
                  <a:lnTo>
                    <a:pt x="4722114" y="505460"/>
                  </a:lnTo>
                  <a:lnTo>
                    <a:pt x="4722114" y="101092"/>
                  </a:lnTo>
                  <a:lnTo>
                    <a:pt x="4714176" y="61722"/>
                  </a:lnTo>
                  <a:lnTo>
                    <a:pt x="4692523" y="29591"/>
                  </a:lnTo>
                  <a:lnTo>
                    <a:pt x="4660392" y="7937"/>
                  </a:lnTo>
                  <a:lnTo>
                    <a:pt x="4621022" y="0"/>
                  </a:lnTo>
                  <a:close/>
                </a:path>
              </a:pathLst>
            </a:custGeom>
            <a:solidFill>
              <a:srgbClr val="D258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3318129" y="4941189"/>
              <a:ext cx="4722495" cy="607060"/>
            </a:xfrm>
            <a:custGeom>
              <a:avLst/>
              <a:gdLst/>
              <a:ahLst/>
              <a:cxnLst/>
              <a:rect l="l" t="t" r="r" b="b"/>
              <a:pathLst>
                <a:path w="4722495" h="607060">
                  <a:moveTo>
                    <a:pt x="0" y="101092"/>
                  </a:moveTo>
                  <a:lnTo>
                    <a:pt x="7937" y="61722"/>
                  </a:lnTo>
                  <a:lnTo>
                    <a:pt x="29590" y="29591"/>
                  </a:lnTo>
                  <a:lnTo>
                    <a:pt x="61722" y="7937"/>
                  </a:lnTo>
                  <a:lnTo>
                    <a:pt x="101092" y="0"/>
                  </a:lnTo>
                  <a:lnTo>
                    <a:pt x="4621022" y="0"/>
                  </a:lnTo>
                  <a:lnTo>
                    <a:pt x="4660392" y="7937"/>
                  </a:lnTo>
                  <a:lnTo>
                    <a:pt x="4692523" y="29591"/>
                  </a:lnTo>
                  <a:lnTo>
                    <a:pt x="4714176" y="61722"/>
                  </a:lnTo>
                  <a:lnTo>
                    <a:pt x="4722114" y="101092"/>
                  </a:lnTo>
                  <a:lnTo>
                    <a:pt x="4722114" y="505460"/>
                  </a:lnTo>
                  <a:lnTo>
                    <a:pt x="4714176" y="544830"/>
                  </a:lnTo>
                  <a:lnTo>
                    <a:pt x="4692523" y="576961"/>
                  </a:lnTo>
                  <a:lnTo>
                    <a:pt x="4660392" y="598614"/>
                  </a:lnTo>
                  <a:lnTo>
                    <a:pt x="4621022" y="606552"/>
                  </a:lnTo>
                  <a:lnTo>
                    <a:pt x="101092" y="606552"/>
                  </a:lnTo>
                  <a:lnTo>
                    <a:pt x="61722" y="598614"/>
                  </a:lnTo>
                  <a:lnTo>
                    <a:pt x="29590" y="576961"/>
                  </a:lnTo>
                  <a:lnTo>
                    <a:pt x="7937" y="544830"/>
                  </a:lnTo>
                  <a:lnTo>
                    <a:pt x="0" y="505460"/>
                  </a:lnTo>
                  <a:lnTo>
                    <a:pt x="0" y="101092"/>
                  </a:lnTo>
                  <a:close/>
                </a:path>
              </a:pathLst>
            </a:custGeom>
            <a:ln w="160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3403853" y="3820667"/>
            <a:ext cx="4321175" cy="16535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14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dirty="0" sz="1800" spc="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Microsoft Sans Serif"/>
                <a:cs typeface="Microsoft Sans Serif"/>
              </a:rPr>
              <a:t>specific</a:t>
            </a:r>
            <a:r>
              <a:rPr dirty="0" sz="1800" spc="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90">
                <a:solidFill>
                  <a:srgbClr val="FFFFFF"/>
                </a:solidFill>
                <a:latin typeface="Microsoft Sans Serif"/>
                <a:cs typeface="Microsoft Sans Serif"/>
              </a:rPr>
              <a:t>style</a:t>
            </a:r>
            <a:r>
              <a:rPr dirty="0" sz="1800" spc="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dirty="0" sz="1800" spc="6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70">
                <a:solidFill>
                  <a:srgbClr val="FFFFFF"/>
                </a:solidFill>
                <a:latin typeface="Microsoft Sans Serif"/>
                <a:cs typeface="Microsoft Sans Serif"/>
              </a:rPr>
              <a:t>behavior</a:t>
            </a:r>
            <a:r>
              <a:rPr dirty="0" sz="1800" spc="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2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dirty="0" sz="1800" spc="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1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dirty="0" sz="1800" spc="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80">
                <a:solidFill>
                  <a:srgbClr val="FFFFFF"/>
                </a:solidFill>
                <a:latin typeface="Microsoft Sans Serif"/>
                <a:cs typeface="Microsoft Sans Serif"/>
              </a:rPr>
              <a:t>workplace.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Microsoft Sans Serif"/>
              <a:cs typeface="Microsoft Sans Serif"/>
            </a:endParaRPr>
          </a:p>
          <a:p>
            <a:pPr marL="12700" marR="841375">
              <a:lnSpc>
                <a:spcPts val="1760"/>
              </a:lnSpc>
            </a:pPr>
            <a:r>
              <a:rPr dirty="0" sz="1800" spc="-21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dirty="0" sz="1800" spc="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Microsoft Sans Serif"/>
                <a:cs typeface="Microsoft Sans Serif"/>
              </a:rPr>
              <a:t>competen</a:t>
            </a:r>
            <a:r>
              <a:rPr dirty="0" sz="1800" spc="-135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dirty="0" sz="1800" spc="-105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dirty="0" sz="1800" spc="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5">
                <a:solidFill>
                  <a:srgbClr val="FFFFFF"/>
                </a:solidFill>
                <a:latin typeface="Microsoft Sans Serif"/>
                <a:cs typeface="Microsoft Sans Serif"/>
              </a:rPr>
              <a:t>or</a:t>
            </a:r>
            <a:r>
              <a:rPr dirty="0" sz="1800" spc="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21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dirty="0" sz="1800" spc="-220">
                <a:solidFill>
                  <a:srgbClr val="FFFFFF"/>
                </a:solidFill>
                <a:latin typeface="Microsoft Sans Serif"/>
                <a:cs typeface="Microsoft Sans Serif"/>
              </a:rPr>
              <a:t>k</a:t>
            </a:r>
            <a:r>
              <a:rPr dirty="0" sz="1800" spc="-25">
                <a:solidFill>
                  <a:srgbClr val="FFFFFF"/>
                </a:solidFill>
                <a:latin typeface="Microsoft Sans Serif"/>
                <a:cs typeface="Microsoft Sans Serif"/>
              </a:rPr>
              <a:t>il</a:t>
            </a:r>
            <a:r>
              <a:rPr dirty="0" sz="1800" spc="-20">
                <a:solidFill>
                  <a:srgbClr val="FFFFFF"/>
                </a:solidFill>
                <a:latin typeface="Microsoft Sans Serif"/>
                <a:cs typeface="Microsoft Sans Serif"/>
              </a:rPr>
              <a:t>l</a:t>
            </a:r>
            <a:r>
              <a:rPr dirty="0" sz="1800" spc="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6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dirty="0" sz="1800" spc="-65">
                <a:solidFill>
                  <a:srgbClr val="FFFFFF"/>
                </a:solidFill>
                <a:latin typeface="Microsoft Sans Serif"/>
                <a:cs typeface="Microsoft Sans Serif"/>
              </a:rPr>
              <a:t>xpected</a:t>
            </a:r>
            <a:r>
              <a:rPr dirty="0" sz="1800" spc="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dirty="0" sz="1800" spc="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Microsoft Sans Serif"/>
                <a:cs typeface="Microsoft Sans Serif"/>
              </a:rPr>
              <a:t>a  </a:t>
            </a:r>
            <a:r>
              <a:rPr dirty="0" sz="1800" spc="-95">
                <a:solidFill>
                  <a:srgbClr val="FFFFFF"/>
                </a:solidFill>
                <a:latin typeface="Microsoft Sans Serif"/>
                <a:cs typeface="Microsoft Sans Serif"/>
              </a:rPr>
              <a:t>professional.</a:t>
            </a:r>
            <a:endParaRPr sz="1800">
              <a:latin typeface="Microsoft Sans Serif"/>
              <a:cs typeface="Microsoft Sans Serif"/>
            </a:endParaRPr>
          </a:p>
          <a:p>
            <a:pPr marL="12700" marR="5080">
              <a:lnSpc>
                <a:spcPts val="1760"/>
              </a:lnSpc>
              <a:spcBef>
                <a:spcPts val="1365"/>
              </a:spcBef>
            </a:pPr>
            <a:r>
              <a:rPr dirty="0" sz="1800" spc="-21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dirty="0" sz="1800" spc="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65">
                <a:solidFill>
                  <a:srgbClr val="FFFFFF"/>
                </a:solidFill>
                <a:latin typeface="Microsoft Sans Serif"/>
                <a:cs typeface="Microsoft Sans Serif"/>
              </a:rPr>
              <a:t>condu</a:t>
            </a:r>
            <a:r>
              <a:rPr dirty="0" sz="1800" spc="-155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dirty="0" sz="1800" spc="-60">
                <a:solidFill>
                  <a:srgbClr val="FFFFFF"/>
                </a:solidFill>
                <a:latin typeface="Microsoft Sans Serif"/>
                <a:cs typeface="Microsoft Sans Serif"/>
              </a:rPr>
              <a:t>t,</a:t>
            </a:r>
            <a:r>
              <a:rPr dirty="0" sz="1800" spc="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60">
                <a:solidFill>
                  <a:srgbClr val="FFFFFF"/>
                </a:solidFill>
                <a:latin typeface="Microsoft Sans Serif"/>
                <a:cs typeface="Microsoft Sans Serif"/>
              </a:rPr>
              <a:t>aim</a:t>
            </a:r>
            <a:r>
              <a:rPr dirty="0" sz="1800" spc="-185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dirty="0" sz="1800" spc="-110">
                <a:solidFill>
                  <a:srgbClr val="FFFFFF"/>
                </a:solidFill>
                <a:latin typeface="Microsoft Sans Serif"/>
                <a:cs typeface="Microsoft Sans Serif"/>
              </a:rPr>
              <a:t>,</a:t>
            </a:r>
            <a:r>
              <a:rPr dirty="0" sz="1800" spc="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5">
                <a:solidFill>
                  <a:srgbClr val="FFFFFF"/>
                </a:solidFill>
                <a:latin typeface="Microsoft Sans Serif"/>
                <a:cs typeface="Microsoft Sans Serif"/>
              </a:rPr>
              <a:t>or</a:t>
            </a:r>
            <a:r>
              <a:rPr dirty="0" sz="1800" spc="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65">
                <a:solidFill>
                  <a:srgbClr val="FFFFFF"/>
                </a:solidFill>
                <a:latin typeface="Microsoft Sans Serif"/>
                <a:cs typeface="Microsoft Sans Serif"/>
              </a:rPr>
              <a:t>qual</a:t>
            </a:r>
            <a:r>
              <a:rPr dirty="0" sz="1800" spc="-90">
                <a:solidFill>
                  <a:srgbClr val="FFFFFF"/>
                </a:solidFill>
                <a:latin typeface="Microsoft Sans Serif"/>
                <a:cs typeface="Microsoft Sans Serif"/>
              </a:rPr>
              <a:t>itie</a:t>
            </a:r>
            <a:r>
              <a:rPr dirty="0" sz="1800" spc="-125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dirty="0" sz="1800" spc="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75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dirty="0" sz="1800" spc="-16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dirty="0" sz="1800" spc="-15">
                <a:solidFill>
                  <a:srgbClr val="FFFFFF"/>
                </a:solidFill>
                <a:latin typeface="Microsoft Sans Serif"/>
                <a:cs typeface="Microsoft Sans Serif"/>
              </a:rPr>
              <a:t>at</a:t>
            </a:r>
            <a:r>
              <a:rPr dirty="0" sz="1800" spc="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dirty="0" sz="1800" spc="-85">
                <a:solidFill>
                  <a:srgbClr val="FFFFFF"/>
                </a:solidFill>
                <a:latin typeface="Microsoft Sans Serif"/>
                <a:cs typeface="Microsoft Sans Serif"/>
              </a:rPr>
              <a:t>ha</a:t>
            </a:r>
            <a:r>
              <a:rPr dirty="0" sz="1800" spc="-75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dirty="0" sz="1800" spc="-65">
                <a:solidFill>
                  <a:srgbClr val="FFFFFF"/>
                </a:solidFill>
                <a:latin typeface="Microsoft Sans Serif"/>
                <a:cs typeface="Microsoft Sans Serif"/>
              </a:rPr>
              <a:t>acterize  </a:t>
            </a:r>
            <a:r>
              <a:rPr dirty="0" sz="1800" spc="-55">
                <a:solidFill>
                  <a:srgbClr val="FFFFFF"/>
                </a:solidFill>
                <a:latin typeface="Microsoft Sans Serif"/>
                <a:cs typeface="Microsoft Sans Serif"/>
              </a:rPr>
              <a:t>or</a:t>
            </a:r>
            <a:r>
              <a:rPr dirty="0" sz="1800" spc="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Microsoft Sans Serif"/>
                <a:cs typeface="Microsoft Sans Serif"/>
              </a:rPr>
              <a:t>mark</a:t>
            </a:r>
            <a:r>
              <a:rPr dirty="0" sz="1800" spc="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dirty="0" sz="1800" spc="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10">
                <a:solidFill>
                  <a:srgbClr val="FFFFFF"/>
                </a:solidFill>
                <a:latin typeface="Microsoft Sans Serif"/>
                <a:cs typeface="Microsoft Sans Serif"/>
              </a:rPr>
              <a:t>profession</a:t>
            </a:r>
            <a:r>
              <a:rPr dirty="0" sz="1800" spc="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5">
                <a:solidFill>
                  <a:srgbClr val="FFFFFF"/>
                </a:solidFill>
                <a:latin typeface="Microsoft Sans Serif"/>
                <a:cs typeface="Microsoft Sans Serif"/>
              </a:rPr>
              <a:t>or</a:t>
            </a:r>
            <a:r>
              <a:rPr dirty="0" sz="1800" spc="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dirty="0" sz="18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Microsoft Sans Serif"/>
                <a:cs typeface="Microsoft Sans Serif"/>
              </a:rPr>
              <a:t>professional</a:t>
            </a:r>
            <a:r>
              <a:rPr dirty="0" sz="1800" spc="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20">
                <a:solidFill>
                  <a:srgbClr val="FFFFFF"/>
                </a:solidFill>
                <a:latin typeface="Microsoft Sans Serif"/>
                <a:cs typeface="Microsoft Sans Serif"/>
              </a:rPr>
              <a:t>person.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Muhammad Bilal</dc:creator>
  <dc:title>Professional Practice (IT)</dc:title>
  <dcterms:created xsi:type="dcterms:W3CDTF">2024-02-29T09:44:13Z</dcterms:created>
  <dcterms:modified xsi:type="dcterms:W3CDTF">2024-02-29T09:44:13Z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2020-09-28T00:00:00Z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2024-02-29T00:00:00Z</vt:filetime>
  </property>
</Properties>
</file>