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491229" cy="6858000"/>
          </a:xfrm>
          <a:custGeom>
            <a:avLst/>
            <a:gdLst/>
            <a:ahLst/>
            <a:cxnLst/>
            <a:rect l="l" t="t" r="r" b="b"/>
            <a:pathLst>
              <a:path w="3491229" h="6858000">
                <a:moveTo>
                  <a:pt x="3490722" y="0"/>
                </a:moveTo>
                <a:lnTo>
                  <a:pt x="0" y="0"/>
                </a:lnTo>
                <a:lnTo>
                  <a:pt x="0" y="6858000"/>
                </a:lnTo>
                <a:lnTo>
                  <a:pt x="3490722" y="6858000"/>
                </a:lnTo>
                <a:lnTo>
                  <a:pt x="3490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6283" y="1155445"/>
            <a:ext cx="6631432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43937" y="1737106"/>
            <a:ext cx="4056125" cy="3004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Relationship Id="rId4" Type="http://schemas.openxmlformats.org/officeDocument/2006/relationships/image" Target="../media/image2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3950" y="4021073"/>
              <a:ext cx="190500" cy="1889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022" y="0"/>
              <a:ext cx="1336230" cy="27081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155" y="4572"/>
              <a:ext cx="237744" cy="10888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9905"/>
              <a:ext cx="524256" cy="46619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355" y="5480303"/>
              <a:ext cx="514350" cy="13731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705" y="4572"/>
              <a:ext cx="385572" cy="17404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4881371"/>
              <a:ext cx="442722" cy="19575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5122" y="4572"/>
              <a:ext cx="814578" cy="40264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9022" y="4867655"/>
              <a:ext cx="978884" cy="19903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5205" y="9905"/>
              <a:ext cx="832866" cy="68336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58" y="0"/>
              <a:ext cx="874763" cy="23667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3549396"/>
              <a:ext cx="164592" cy="66065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4481321"/>
              <a:ext cx="182118" cy="2362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7639" y="4867655"/>
              <a:ext cx="732247" cy="19903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29097" y="0"/>
              <a:ext cx="396970" cy="62712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48700" y="5551170"/>
              <a:ext cx="381000" cy="12976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23376" y="4572"/>
              <a:ext cx="288798" cy="172592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80881" y="4867655"/>
              <a:ext cx="288036" cy="1981199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686051" y="1119123"/>
            <a:ext cx="57670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95" b="1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dirty="0" sz="3600" spc="-655" b="1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dirty="0" sz="3600" spc="-385" b="1">
                <a:solidFill>
                  <a:srgbClr val="006FC0"/>
                </a:solidFill>
                <a:latin typeface="Arial"/>
                <a:cs typeface="Arial"/>
              </a:rPr>
              <a:t>OFESSIONA</a:t>
            </a:r>
            <a:r>
              <a:rPr dirty="0" sz="3600" spc="-355" b="1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dirty="0" sz="3600" spc="-4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3600" spc="-500" b="1">
                <a:solidFill>
                  <a:srgbClr val="006FC0"/>
                </a:solidFill>
                <a:latin typeface="Arial"/>
                <a:cs typeface="Arial"/>
              </a:rPr>
              <a:t>PR</a:t>
            </a:r>
            <a:r>
              <a:rPr dirty="0" sz="3600" spc="-305" b="1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dirty="0" sz="3600" spc="-440" b="1">
                <a:solidFill>
                  <a:srgbClr val="006FC0"/>
                </a:solidFill>
                <a:latin typeface="Arial"/>
                <a:cs typeface="Arial"/>
              </a:rPr>
              <a:t>CTIC</a:t>
            </a:r>
            <a:r>
              <a:rPr dirty="0" sz="3600" spc="-495" b="1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dirty="0" sz="3600" spc="-4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3600" spc="-175" b="1">
                <a:solidFill>
                  <a:srgbClr val="006FC0"/>
                </a:solidFill>
                <a:latin typeface="Arial"/>
                <a:cs typeface="Arial"/>
              </a:rPr>
              <a:t>(IT)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76879" y="2674112"/>
            <a:ext cx="318833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400">
                <a:solidFill>
                  <a:srgbClr val="001F5F"/>
                </a:solidFill>
                <a:latin typeface="Microsoft Sans Serif"/>
                <a:cs typeface="Microsoft Sans Serif"/>
              </a:rPr>
              <a:t>PROFESSIO</a:t>
            </a:r>
            <a:r>
              <a:rPr dirty="0" sz="3200" spc="-440">
                <a:solidFill>
                  <a:srgbClr val="001F5F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-340">
                <a:solidFill>
                  <a:srgbClr val="001F5F"/>
                </a:solidFill>
                <a:latin typeface="Microsoft Sans Serif"/>
                <a:cs typeface="Microsoft Sans Serif"/>
              </a:rPr>
              <a:t>ALISM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04411" y="4086097"/>
            <a:ext cx="15335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305" b="1">
                <a:solidFill>
                  <a:srgbClr val="001F5F"/>
                </a:solidFill>
                <a:latin typeface="Arial"/>
                <a:cs typeface="Arial"/>
              </a:rPr>
              <a:t>LECTURE</a:t>
            </a:r>
            <a:r>
              <a:rPr dirty="0" sz="2000" spc="-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000" spc="220" b="1">
                <a:solidFill>
                  <a:srgbClr val="001F5F"/>
                </a:solidFill>
                <a:latin typeface="Arial"/>
                <a:cs typeface="Arial"/>
              </a:rPr>
              <a:t>#</a:t>
            </a:r>
            <a:r>
              <a:rPr dirty="0" sz="2000" spc="-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000" spc="-55" b="1">
                <a:solidFill>
                  <a:srgbClr val="001F5F"/>
                </a:solidFill>
                <a:latin typeface="Arial"/>
                <a:cs typeface="Arial"/>
              </a:rPr>
              <a:t>03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0" y="0"/>
              <a:ext cx="8610600" cy="27538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0644" y="915415"/>
            <a:ext cx="5447030" cy="1038860"/>
          </a:xfrm>
          <a:prstGeom prst="rect"/>
        </p:spPr>
        <p:txBody>
          <a:bodyPr wrap="square" lIns="0" tIns="73025" rIns="0" bIns="0" rtlCol="0" vert="horz">
            <a:spAutoFit/>
          </a:bodyPr>
          <a:lstStyle/>
          <a:p>
            <a:pPr marL="80010" marR="5080" indent="-67945">
              <a:lnSpc>
                <a:spcPts val="3779"/>
              </a:lnSpc>
              <a:spcBef>
                <a:spcPts val="575"/>
              </a:spcBef>
            </a:pPr>
            <a:r>
              <a:rPr dirty="0" spc="-15">
                <a:latin typeface="Calibri Light"/>
                <a:cs typeface="Calibri Light"/>
              </a:rPr>
              <a:t>Important </a:t>
            </a:r>
            <a:r>
              <a:rPr dirty="0" spc="-40">
                <a:latin typeface="Calibri Light"/>
                <a:cs typeface="Calibri Light"/>
              </a:rPr>
              <a:t>Keys</a:t>
            </a:r>
            <a:r>
              <a:rPr dirty="0" spc="-35">
                <a:latin typeface="Calibri Light"/>
                <a:cs typeface="Calibri Light"/>
              </a:rPr>
              <a:t> </a:t>
            </a:r>
            <a:r>
              <a:rPr dirty="0" spc="-20">
                <a:latin typeface="Calibri Light"/>
                <a:cs typeface="Calibri Light"/>
              </a:rPr>
              <a:t>to</a:t>
            </a:r>
            <a:r>
              <a:rPr dirty="0" spc="-10">
                <a:latin typeface="Calibri Light"/>
                <a:cs typeface="Calibri Light"/>
              </a:rPr>
              <a:t> </a:t>
            </a:r>
            <a:r>
              <a:rPr dirty="0" spc="-20">
                <a:latin typeface="Calibri Light"/>
                <a:cs typeface="Calibri Light"/>
              </a:rPr>
              <a:t>Being</a:t>
            </a:r>
            <a:r>
              <a:rPr dirty="0" spc="-75">
                <a:latin typeface="Calibri Light"/>
                <a:cs typeface="Calibri Light"/>
              </a:rPr>
              <a:t> </a:t>
            </a:r>
            <a:r>
              <a:rPr dirty="0" spc="-5">
                <a:latin typeface="Calibri Light"/>
                <a:cs typeface="Calibri Light"/>
              </a:rPr>
              <a:t>a</a:t>
            </a:r>
            <a:r>
              <a:rPr dirty="0" spc="-65">
                <a:latin typeface="Calibri Light"/>
                <a:cs typeface="Calibri Light"/>
              </a:rPr>
              <a:t> </a:t>
            </a:r>
            <a:r>
              <a:rPr dirty="0" spc="-80">
                <a:latin typeface="Calibri Light"/>
                <a:cs typeface="Calibri Light"/>
              </a:rPr>
              <a:t>True </a:t>
            </a:r>
            <a:r>
              <a:rPr dirty="0" spc="-775">
                <a:latin typeface="Calibri Light"/>
                <a:cs typeface="Calibri Light"/>
              </a:rPr>
              <a:t> </a:t>
            </a:r>
            <a:r>
              <a:rPr dirty="0" spc="-45">
                <a:latin typeface="Calibri Light"/>
                <a:cs typeface="Calibri Light"/>
              </a:rPr>
              <a:t>Professional</a:t>
            </a:r>
            <a:r>
              <a:rPr dirty="0" spc="-50">
                <a:latin typeface="Calibri Light"/>
                <a:cs typeface="Calibri Light"/>
              </a:rPr>
              <a:t> </a:t>
            </a:r>
            <a:r>
              <a:rPr dirty="0" spc="-5">
                <a:latin typeface="Calibri Light"/>
                <a:cs typeface="Calibri Light"/>
              </a:rPr>
              <a:t>in</a:t>
            </a:r>
            <a:r>
              <a:rPr dirty="0" spc="-10">
                <a:latin typeface="Calibri Light"/>
                <a:cs typeface="Calibri Light"/>
              </a:rPr>
              <a:t> </a:t>
            </a:r>
            <a:r>
              <a:rPr dirty="0" spc="-5">
                <a:latin typeface="Calibri Light"/>
                <a:cs typeface="Calibri Light"/>
              </a:rPr>
              <a:t>the</a:t>
            </a:r>
            <a:r>
              <a:rPr dirty="0" spc="-30">
                <a:latin typeface="Calibri Light"/>
                <a:cs typeface="Calibri Light"/>
              </a:rPr>
              <a:t> </a:t>
            </a:r>
            <a:r>
              <a:rPr dirty="0" spc="-10">
                <a:latin typeface="Calibri Light"/>
                <a:cs typeface="Calibri Light"/>
              </a:rPr>
              <a:t>workplace: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4519" y="2533396"/>
            <a:ext cx="7535545" cy="245808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98450" indent="-2286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 spc="-10">
                <a:latin typeface="Calibri"/>
                <a:cs typeface="Calibri"/>
              </a:rPr>
              <a:t>Communicate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effectively,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whatever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circumstances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actively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listens</a:t>
            </a:r>
            <a:endParaRPr sz="1800">
              <a:latin typeface="Calibri"/>
              <a:cs typeface="Calibri"/>
            </a:endParaRPr>
          </a:p>
          <a:p>
            <a:pPr marL="29845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 spc="-25">
                <a:latin typeface="Calibri"/>
                <a:cs typeface="Calibri"/>
              </a:rPr>
              <a:t>Works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well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under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pressure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latin typeface="Calibri"/>
                <a:cs typeface="Calibri"/>
              </a:rPr>
              <a:t>Meets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deadlines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15">
                <a:latin typeface="Calibri"/>
                <a:cs typeface="Calibri"/>
              </a:rPr>
              <a:t>Offer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positive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contributions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official</a:t>
            </a:r>
            <a:r>
              <a:rPr dirty="0" sz="1800" spc="-5">
                <a:latin typeface="Calibri"/>
                <a:cs typeface="Calibri"/>
              </a:rPr>
              <a:t> meetings</a:t>
            </a:r>
            <a:endParaRPr sz="1800">
              <a:latin typeface="Calibri"/>
              <a:cs typeface="Calibri"/>
            </a:endParaRPr>
          </a:p>
          <a:p>
            <a:pPr lvl="1" marL="410209" marR="5080" indent="-228600">
              <a:lnSpc>
                <a:spcPts val="1939"/>
              </a:lnSpc>
              <a:spcBef>
                <a:spcPts val="635"/>
              </a:spcBef>
              <a:buFont typeface="Arial MT"/>
              <a:buChar char="•"/>
              <a:tabLst>
                <a:tab pos="410209" algn="l"/>
                <a:tab pos="410845" algn="l"/>
                <a:tab pos="3679190" algn="l"/>
              </a:tabLst>
            </a:pPr>
            <a:r>
              <a:rPr dirty="0" sz="1800" spc="-5">
                <a:latin typeface="Calibri"/>
                <a:cs typeface="Calibri"/>
              </a:rPr>
              <a:t>Prioritizes</a:t>
            </a:r>
            <a:r>
              <a:rPr dirty="0" sz="1800" spc="-10">
                <a:latin typeface="Calibri"/>
                <a:cs typeface="Calibri"/>
              </a:rPr>
              <a:t> effectively</a:t>
            </a:r>
            <a:r>
              <a:rPr dirty="0" sz="1800">
                <a:latin typeface="Calibri"/>
                <a:cs typeface="Calibri"/>
              </a:rPr>
              <a:t> - Is </a:t>
            </a:r>
            <a:r>
              <a:rPr dirty="0" sz="1800" spc="-10">
                <a:latin typeface="Calibri"/>
                <a:cs typeface="Calibri"/>
              </a:rPr>
              <a:t>prepared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put</a:t>
            </a:r>
            <a:r>
              <a:rPr dirty="0" sz="1800">
                <a:latin typeface="Calibri"/>
                <a:cs typeface="Calibri"/>
              </a:rPr>
              <a:t> 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 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efforts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get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things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done,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but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manages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have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	</a:t>
            </a:r>
            <a:r>
              <a:rPr dirty="0" sz="1800" spc="-5">
                <a:latin typeface="Calibri"/>
                <a:cs typeface="Calibri"/>
              </a:rPr>
              <a:t>reasonable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work </a:t>
            </a:r>
            <a:r>
              <a:rPr dirty="0" sz="1800" spc="-15">
                <a:latin typeface="Calibri"/>
                <a:cs typeface="Calibri"/>
              </a:rPr>
              <a:t>life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balance</a:t>
            </a:r>
            <a:endParaRPr sz="1800">
              <a:latin typeface="Calibri"/>
              <a:cs typeface="Calibri"/>
            </a:endParaRPr>
          </a:p>
          <a:p>
            <a:pPr marL="240665" marR="96520" indent="-228600">
              <a:lnSpc>
                <a:spcPts val="1939"/>
              </a:lnSpc>
              <a:spcBef>
                <a:spcPts val="6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Is </a:t>
            </a:r>
            <a:r>
              <a:rPr dirty="0" sz="1800" spc="-10">
                <a:latin typeface="Calibri"/>
                <a:cs typeface="Calibri"/>
              </a:rPr>
              <a:t>accountable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takes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responsibility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what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45">
                <a:latin typeface="Calibri"/>
                <a:cs typeface="Calibri"/>
              </a:rPr>
              <a:t>say,</a:t>
            </a:r>
            <a:r>
              <a:rPr dirty="0" sz="1800">
                <a:latin typeface="Calibri"/>
                <a:cs typeface="Calibri"/>
              </a:rPr>
              <a:t> 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what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leave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undone.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0" y="0"/>
              <a:ext cx="8610600" cy="27538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3827" y="1155445"/>
            <a:ext cx="4281170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Professional</a:t>
            </a:r>
            <a:r>
              <a:rPr dirty="0" spc="-60"/>
              <a:t> </a:t>
            </a:r>
            <a:r>
              <a:rPr dirty="0" spc="-15"/>
              <a:t>interaction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340" y="2582164"/>
            <a:ext cx="7710170" cy="391604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just" marL="184150" marR="196850" indent="-171450">
              <a:lnSpc>
                <a:spcPts val="1939"/>
              </a:lnSpc>
              <a:spcBef>
                <a:spcPts val="34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spc="-5">
                <a:latin typeface="Calibri"/>
                <a:cs typeface="Calibri"/>
              </a:rPr>
              <a:t>Respect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10">
                <a:latin typeface="Calibri"/>
                <a:cs typeface="Calibri"/>
              </a:rPr>
              <a:t>colleagues </a:t>
            </a:r>
            <a:r>
              <a:rPr dirty="0" sz="1800">
                <a:latin typeface="Calibri"/>
                <a:cs typeface="Calibri"/>
              </a:rPr>
              <a:t>is </a:t>
            </a:r>
            <a:r>
              <a:rPr dirty="0" sz="1800" spc="-5">
                <a:latin typeface="Calibri"/>
                <a:cs typeface="Calibri"/>
              </a:rPr>
              <a:t>essential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10">
                <a:latin typeface="Calibri"/>
                <a:cs typeface="Calibri"/>
              </a:rPr>
              <a:t>workplace professionalism. </a:t>
            </a:r>
            <a:r>
              <a:rPr dirty="0" sz="1800" spc="-15">
                <a:latin typeface="Calibri"/>
                <a:cs typeface="Calibri"/>
              </a:rPr>
              <a:t>Everyone </a:t>
            </a:r>
            <a:r>
              <a:rPr dirty="0" sz="1800" spc="-5">
                <a:latin typeface="Calibri"/>
                <a:cs typeface="Calibri"/>
              </a:rPr>
              <a:t>has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different </a:t>
            </a:r>
            <a:r>
              <a:rPr dirty="0" sz="1800" spc="-20">
                <a:latin typeface="Calibri"/>
                <a:cs typeface="Calibri"/>
              </a:rPr>
              <a:t>ways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10">
                <a:latin typeface="Calibri"/>
                <a:cs typeface="Calibri"/>
              </a:rPr>
              <a:t>communicating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approaching </a:t>
            </a:r>
            <a:r>
              <a:rPr dirty="0" sz="1800">
                <a:latin typeface="Calibri"/>
                <a:cs typeface="Calibri"/>
              </a:rPr>
              <a:t>issues – </a:t>
            </a:r>
            <a:r>
              <a:rPr dirty="0" sz="1800" spc="-5">
                <a:latin typeface="Calibri"/>
                <a:cs typeface="Calibri"/>
              </a:rPr>
              <a:t>be </a:t>
            </a:r>
            <a:r>
              <a:rPr dirty="0" sz="1800" spc="-15">
                <a:latin typeface="Calibri"/>
                <a:cs typeface="Calibri"/>
              </a:rPr>
              <a:t>tolerant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those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differences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try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understand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other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perspectives.</a:t>
            </a:r>
            <a:endParaRPr sz="1800">
              <a:latin typeface="Calibri"/>
              <a:cs typeface="Calibri"/>
            </a:endParaRPr>
          </a:p>
          <a:p>
            <a:pPr marL="184150" marR="189230" indent="-171450">
              <a:lnSpc>
                <a:spcPct val="90300"/>
              </a:lnSpc>
              <a:spcBef>
                <a:spcPts val="76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spc="-5">
                <a:latin typeface="Calibri"/>
                <a:cs typeface="Calibri"/>
              </a:rPr>
              <a:t>Communication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key.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>
                <a:latin typeface="Yu Gothic"/>
                <a:cs typeface="Yu Gothic"/>
              </a:rPr>
              <a:t>’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okay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speak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up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ask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clarification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you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don</a:t>
            </a:r>
            <a:r>
              <a:rPr dirty="0" sz="1800" spc="-5">
                <a:latin typeface="Yu Gothic"/>
                <a:cs typeface="Yu Gothic"/>
              </a:rPr>
              <a:t>’</a:t>
            </a:r>
            <a:r>
              <a:rPr dirty="0" sz="1800" spc="-5">
                <a:latin typeface="Calibri"/>
                <a:cs typeface="Calibri"/>
              </a:rPr>
              <a:t>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understand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something.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Issues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simply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result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miscommunication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having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simple discussion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resolve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situation</a:t>
            </a:r>
            <a:endParaRPr sz="1800">
              <a:latin typeface="Calibri"/>
              <a:cs typeface="Calibri"/>
            </a:endParaRPr>
          </a:p>
          <a:p>
            <a:pPr marL="184150" marR="799465" indent="-171450">
              <a:lnSpc>
                <a:spcPts val="1939"/>
              </a:lnSpc>
              <a:spcBef>
                <a:spcPts val="83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spc="-5">
                <a:latin typeface="Calibri"/>
                <a:cs typeface="Calibri"/>
              </a:rPr>
              <a:t>Individuals who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listen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open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ideas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suggestions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colleagues/supervisors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demonstrate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respectful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behavior.</a:t>
            </a:r>
            <a:endParaRPr sz="1800">
              <a:latin typeface="Calibri"/>
              <a:cs typeface="Calibri"/>
            </a:endParaRPr>
          </a:p>
          <a:p>
            <a:pPr marL="184150" marR="5080" indent="-171450">
              <a:lnSpc>
                <a:spcPct val="90300"/>
              </a:lnSpc>
              <a:spcBef>
                <a:spcPts val="76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spc="-10">
                <a:latin typeface="Calibri"/>
                <a:cs typeface="Calibri"/>
              </a:rPr>
              <a:t>Keep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personal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information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personal.</a:t>
            </a:r>
            <a:r>
              <a:rPr dirty="0" sz="1800">
                <a:latin typeface="Calibri"/>
                <a:cs typeface="Calibri"/>
              </a:rPr>
              <a:t> When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</a:t>
            </a:r>
            <a:r>
              <a:rPr dirty="0" sz="1800" spc="-10">
                <a:latin typeface="Yu Gothic"/>
                <a:cs typeface="Yu Gothic"/>
              </a:rPr>
              <a:t>’</a:t>
            </a:r>
            <a:r>
              <a:rPr dirty="0" sz="1800" spc="-10">
                <a:latin typeface="Calibri"/>
                <a:cs typeface="Calibri"/>
              </a:rPr>
              <a:t>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work,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should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limit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personal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phone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calls,</a:t>
            </a:r>
            <a:r>
              <a:rPr dirty="0" sz="1800">
                <a:latin typeface="Calibri"/>
                <a:cs typeface="Calibri"/>
              </a:rPr>
              <a:t> emails,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texting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other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communications.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Give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co-workers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undivided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attention.</a:t>
            </a:r>
            <a:endParaRPr sz="1800">
              <a:latin typeface="Calibri"/>
              <a:cs typeface="Calibri"/>
            </a:endParaRPr>
          </a:p>
          <a:p>
            <a:pPr marL="184150" marR="98425" indent="-171450">
              <a:lnSpc>
                <a:spcPts val="1939"/>
              </a:lnSpc>
              <a:spcBef>
                <a:spcPts val="83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spc="-5">
                <a:latin typeface="Calibri"/>
                <a:cs typeface="Calibri"/>
              </a:rPr>
              <a:t>Small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actions,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such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saying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"please"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"thank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you",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help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build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collaborative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workplace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relationships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establish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professional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who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works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well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others.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0" y="0"/>
              <a:ext cx="8610600" cy="27538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  <a:tabLst>
                <a:tab pos="5499735" algn="l"/>
              </a:tabLst>
            </a:pPr>
            <a:r>
              <a:rPr dirty="0" spc="-15"/>
              <a:t>Professional</a:t>
            </a:r>
            <a:r>
              <a:rPr dirty="0" spc="15"/>
              <a:t> </a:t>
            </a:r>
            <a:r>
              <a:rPr dirty="0" spc="-15"/>
              <a:t>interaction	</a:t>
            </a:r>
            <a:r>
              <a:rPr dirty="0" spc="-15" i="1">
                <a:latin typeface="Calibri"/>
                <a:cs typeface="Calibri"/>
              </a:rPr>
              <a:t>cont...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140" y="2428240"/>
            <a:ext cx="7611745" cy="377253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84150" marR="5080" indent="-171450">
              <a:lnSpc>
                <a:spcPts val="1960"/>
              </a:lnSpc>
              <a:spcBef>
                <a:spcPts val="33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b="1">
                <a:latin typeface="Calibri"/>
                <a:cs typeface="Calibri"/>
              </a:rPr>
              <a:t>Email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etiquette. </a:t>
            </a:r>
            <a:r>
              <a:rPr dirty="0" sz="1800" spc="-5">
                <a:latin typeface="Calibri"/>
                <a:cs typeface="Calibri"/>
              </a:rPr>
              <a:t>So </a:t>
            </a:r>
            <a:r>
              <a:rPr dirty="0" sz="1800">
                <a:latin typeface="Calibri"/>
                <a:cs typeface="Calibri"/>
              </a:rPr>
              <a:t>much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business </a:t>
            </a:r>
            <a:r>
              <a:rPr dirty="0" sz="1800">
                <a:latin typeface="Calibri"/>
                <a:cs typeface="Calibri"/>
              </a:rPr>
              <a:t>is </a:t>
            </a:r>
            <a:r>
              <a:rPr dirty="0" sz="1800" spc="-10">
                <a:latin typeface="Calibri"/>
                <a:cs typeface="Calibri"/>
              </a:rPr>
              <a:t>conducted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over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e-mail, </a:t>
            </a:r>
            <a:r>
              <a:rPr dirty="0" sz="1800" spc="-5">
                <a:latin typeface="Calibri"/>
                <a:cs typeface="Calibri"/>
              </a:rPr>
              <a:t>so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</a:t>
            </a:r>
            <a:r>
              <a:rPr dirty="0" sz="1800" spc="-5">
                <a:latin typeface="Yu Gothic"/>
                <a:cs typeface="Yu Gothic"/>
              </a:rPr>
              <a:t>’</a:t>
            </a:r>
            <a:r>
              <a:rPr dirty="0" sz="1800" spc="-5">
                <a:latin typeface="Calibri"/>
                <a:cs typeface="Calibri"/>
              </a:rPr>
              <a:t>s important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</a:t>
            </a:r>
            <a:r>
              <a:rPr dirty="0" sz="1800">
                <a:latin typeface="Calibri"/>
                <a:cs typeface="Calibri"/>
              </a:rPr>
              <a:t> this </a:t>
            </a:r>
            <a:r>
              <a:rPr dirty="0" sz="1800" spc="-15">
                <a:latin typeface="Calibri"/>
                <a:cs typeface="Calibri"/>
              </a:rPr>
              <a:t>form</a:t>
            </a:r>
            <a:r>
              <a:rPr dirty="0" sz="1800" spc="-5">
                <a:latin typeface="Calibri"/>
                <a:cs typeface="Calibri"/>
              </a:rPr>
              <a:t> 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communication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wisely.</a:t>
            </a:r>
            <a:endParaRPr sz="1800">
              <a:latin typeface="Calibri"/>
              <a:cs typeface="Calibri"/>
            </a:endParaRPr>
          </a:p>
          <a:p>
            <a:pPr marL="184150" marR="483234" indent="-171450">
              <a:lnSpc>
                <a:spcPts val="1930"/>
              </a:lnSpc>
              <a:spcBef>
                <a:spcPts val="80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spc="-15">
                <a:latin typeface="Calibri"/>
                <a:cs typeface="Calibri"/>
              </a:rPr>
              <a:t>Poor</a:t>
            </a:r>
            <a:r>
              <a:rPr dirty="0" sz="1800" spc="-5">
                <a:latin typeface="Calibri"/>
                <a:cs typeface="Calibri"/>
              </a:rPr>
              <a:t> grammar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spelling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across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unprofessional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give</a:t>
            </a:r>
            <a:r>
              <a:rPr dirty="0" sz="1800">
                <a:latin typeface="Calibri"/>
                <a:cs typeface="Calibri"/>
              </a:rPr>
              <a:t> the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impression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you</a:t>
            </a:r>
            <a:r>
              <a:rPr dirty="0" sz="1800" spc="-15">
                <a:latin typeface="Yu Gothic"/>
                <a:cs typeface="Yu Gothic"/>
              </a:rPr>
              <a:t>’</a:t>
            </a:r>
            <a:r>
              <a:rPr dirty="0" sz="1800" spc="-15">
                <a:latin typeface="Calibri"/>
                <a:cs typeface="Calibri"/>
              </a:rPr>
              <a:t>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taking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role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seriously.</a:t>
            </a: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ts val="2050"/>
              </a:lnSpc>
              <a:spcBef>
                <a:spcPts val="58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spc="-50">
                <a:latin typeface="Calibri"/>
                <a:cs typeface="Calibri"/>
              </a:rPr>
              <a:t>You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should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avoid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adding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emotional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feelings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(smiley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faces,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twinkle)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84150">
              <a:lnSpc>
                <a:spcPts val="2050"/>
              </a:lnSpc>
            </a:pPr>
            <a:r>
              <a:rPr dirty="0" sz="1800" spc="-10">
                <a:latin typeface="Calibri"/>
                <a:cs typeface="Calibri"/>
              </a:rPr>
              <a:t>acronyms </a:t>
            </a: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-10">
                <a:latin typeface="Calibri"/>
                <a:cs typeface="Calibri"/>
              </a:rPr>
              <a:t>your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official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e-mail</a:t>
            </a:r>
            <a:r>
              <a:rPr dirty="0" sz="1800" spc="-5">
                <a:latin typeface="Calibri"/>
                <a:cs typeface="Calibri"/>
              </a:rPr>
              <a:t> massage.</a:t>
            </a:r>
            <a:endParaRPr sz="1800">
              <a:latin typeface="Calibri"/>
              <a:cs typeface="Calibri"/>
            </a:endParaRPr>
          </a:p>
          <a:p>
            <a:pPr marL="184150" marR="66675" indent="-171450">
              <a:lnSpc>
                <a:spcPts val="1939"/>
              </a:lnSpc>
              <a:spcBef>
                <a:spcPts val="83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trying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emphasize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point,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italicizing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word.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Similarly,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always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proper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punctuation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capitalization.</a:t>
            </a:r>
            <a:endParaRPr sz="1800">
              <a:latin typeface="Calibri"/>
              <a:cs typeface="Calibri"/>
            </a:endParaRPr>
          </a:p>
          <a:p>
            <a:pPr algn="just" marL="184150" marR="245110" indent="-171450">
              <a:lnSpc>
                <a:spcPct val="90300"/>
              </a:lnSpc>
              <a:spcBef>
                <a:spcPts val="75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spc="-5">
                <a:latin typeface="Calibri"/>
                <a:cs typeface="Calibri"/>
              </a:rPr>
              <a:t>Do not </a:t>
            </a:r>
            <a:r>
              <a:rPr dirty="0" sz="1800" spc="-10">
                <a:latin typeface="Calibri"/>
                <a:cs typeface="Calibri"/>
              </a:rPr>
              <a:t>start </a:t>
            </a:r>
            <a:r>
              <a:rPr dirty="0" sz="1800" spc="-5">
                <a:latin typeface="Calibri"/>
                <a:cs typeface="Calibri"/>
              </a:rPr>
              <a:t>messages with </a:t>
            </a:r>
            <a:r>
              <a:rPr dirty="0" sz="1800" spc="-5">
                <a:latin typeface="Yu Gothic"/>
                <a:cs typeface="Yu Gothic"/>
              </a:rPr>
              <a:t>“</a:t>
            </a:r>
            <a:r>
              <a:rPr dirty="0" sz="1800" spc="-5">
                <a:latin typeface="Calibri"/>
                <a:cs typeface="Calibri"/>
              </a:rPr>
              <a:t>hey</a:t>
            </a:r>
            <a:r>
              <a:rPr dirty="0" sz="1800" spc="-5">
                <a:latin typeface="Yu Gothic"/>
                <a:cs typeface="Yu Gothic"/>
              </a:rPr>
              <a:t>” </a:t>
            </a:r>
            <a:r>
              <a:rPr dirty="0" sz="1800" spc="-5">
                <a:latin typeface="Calibri"/>
                <a:cs typeface="Calibri"/>
              </a:rPr>
              <a:t>or other casual </a:t>
            </a:r>
            <a:r>
              <a:rPr dirty="0" sz="1800" spc="-10">
                <a:latin typeface="Calibri"/>
                <a:cs typeface="Calibri"/>
              </a:rPr>
              <a:t>phrases—always </a:t>
            </a:r>
            <a:r>
              <a:rPr dirty="0" sz="1800" spc="-5">
                <a:latin typeface="Calibri"/>
                <a:cs typeface="Calibri"/>
              </a:rPr>
              <a:t>begin with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Yu Gothic"/>
                <a:cs typeface="Yu Gothic"/>
              </a:rPr>
              <a:t>“</a:t>
            </a:r>
            <a:r>
              <a:rPr dirty="0" sz="1800" spc="-5">
                <a:latin typeface="Calibri"/>
                <a:cs typeface="Calibri"/>
              </a:rPr>
              <a:t>Dear…</a:t>
            </a:r>
            <a:r>
              <a:rPr dirty="0" sz="1800" spc="-5">
                <a:latin typeface="Yu Gothic"/>
                <a:cs typeface="Yu Gothic"/>
              </a:rPr>
              <a:t>” </a:t>
            </a:r>
            <a:r>
              <a:rPr dirty="0" sz="1800" spc="-15">
                <a:latin typeface="Calibri"/>
                <a:cs typeface="Calibri"/>
              </a:rPr>
              <a:t>Workplace </a:t>
            </a:r>
            <a:r>
              <a:rPr dirty="0" sz="1800" spc="-5">
                <a:latin typeface="Calibri"/>
                <a:cs typeface="Calibri"/>
              </a:rPr>
              <a:t>e-mail </a:t>
            </a:r>
            <a:r>
              <a:rPr dirty="0" sz="1800">
                <a:latin typeface="Calibri"/>
                <a:cs typeface="Calibri"/>
              </a:rPr>
              <a:t>is </a:t>
            </a:r>
            <a:r>
              <a:rPr dirty="0" sz="1800" spc="-5">
                <a:latin typeface="Calibri"/>
                <a:cs typeface="Calibri"/>
              </a:rPr>
              <a:t>not </a:t>
            </a:r>
            <a:r>
              <a:rPr dirty="0" sz="1800" spc="-15">
                <a:latin typeface="Calibri"/>
                <a:cs typeface="Calibri"/>
              </a:rPr>
              <a:t>Face </a:t>
            </a:r>
            <a:r>
              <a:rPr dirty="0" sz="1800" spc="-5">
                <a:latin typeface="Calibri"/>
                <a:cs typeface="Calibri"/>
              </a:rPr>
              <a:t>book, </a:t>
            </a:r>
            <a:r>
              <a:rPr dirty="0" sz="1800" spc="-20">
                <a:latin typeface="Calibri"/>
                <a:cs typeface="Calibri"/>
              </a:rPr>
              <a:t>Twitter </a:t>
            </a:r>
            <a:r>
              <a:rPr dirty="0" sz="1800" spc="-5">
                <a:latin typeface="Calibri"/>
                <a:cs typeface="Calibri"/>
              </a:rPr>
              <a:t>or </a:t>
            </a:r>
            <a:r>
              <a:rPr dirty="0" sz="1800" spc="-15">
                <a:latin typeface="Calibri"/>
                <a:cs typeface="Calibri"/>
              </a:rPr>
              <a:t>text </a:t>
            </a:r>
            <a:r>
              <a:rPr dirty="0" sz="1800">
                <a:latin typeface="Calibri"/>
                <a:cs typeface="Calibri"/>
              </a:rPr>
              <a:t>messaging—it is a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professional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form</a:t>
            </a:r>
            <a:r>
              <a:rPr dirty="0" sz="1800" spc="-5">
                <a:latin typeface="Calibri"/>
                <a:cs typeface="Calibri"/>
              </a:rPr>
              <a:t> 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communication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should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taken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seriously.</a:t>
            </a:r>
            <a:endParaRPr sz="1800">
              <a:latin typeface="Calibri"/>
              <a:cs typeface="Calibri"/>
            </a:endParaRPr>
          </a:p>
          <a:p>
            <a:pPr algn="just" marL="184150" marR="74930" indent="-171450">
              <a:lnSpc>
                <a:spcPts val="1939"/>
              </a:lnSpc>
              <a:spcBef>
                <a:spcPts val="83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spc="-20">
                <a:latin typeface="Calibri"/>
                <a:cs typeface="Calibri"/>
              </a:rPr>
              <a:t>Finally, </a:t>
            </a:r>
            <a:r>
              <a:rPr dirty="0" sz="1800">
                <a:latin typeface="Calibri"/>
                <a:cs typeface="Calibri"/>
              </a:rPr>
              <a:t>if </a:t>
            </a:r>
            <a:r>
              <a:rPr dirty="0" sz="1800" spc="-10">
                <a:latin typeface="Calibri"/>
                <a:cs typeface="Calibri"/>
              </a:rPr>
              <a:t>you are </a:t>
            </a:r>
            <a:r>
              <a:rPr dirty="0" sz="1800" spc="-5">
                <a:latin typeface="Calibri"/>
                <a:cs typeface="Calibri"/>
              </a:rPr>
              <a:t>addressing </a:t>
            </a:r>
            <a:r>
              <a:rPr dirty="0" sz="1800" spc="-10">
                <a:latin typeface="Calibri"/>
                <a:cs typeface="Calibri"/>
              </a:rPr>
              <a:t>your </a:t>
            </a:r>
            <a:r>
              <a:rPr dirty="0" sz="1800" spc="-5">
                <a:latin typeface="Calibri"/>
                <a:cs typeface="Calibri"/>
              </a:rPr>
              <a:t>supervisor or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5">
                <a:latin typeface="Calibri"/>
                <a:cs typeface="Calibri"/>
              </a:rPr>
              <a:t>co-worker </a:t>
            </a:r>
            <a:r>
              <a:rPr dirty="0" sz="1800">
                <a:latin typeface="Calibri"/>
                <a:cs typeface="Calibri"/>
              </a:rPr>
              <a:t>and especially </a:t>
            </a:r>
            <a:r>
              <a:rPr dirty="0" sz="1800" spc="-10">
                <a:latin typeface="Calibri"/>
                <a:cs typeface="Calibri"/>
              </a:rPr>
              <a:t>your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clients,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address </a:t>
            </a:r>
            <a:r>
              <a:rPr dirty="0" sz="1800">
                <a:latin typeface="Calibri"/>
                <a:cs typeface="Calibri"/>
              </a:rPr>
              <a:t>them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formally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your</a:t>
            </a:r>
            <a:r>
              <a:rPr dirty="0" sz="1800">
                <a:latin typeface="Calibri"/>
                <a:cs typeface="Calibri"/>
              </a:rPr>
              <a:t> e-mails.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0" y="0"/>
              <a:ext cx="8610600" cy="27538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7046" y="1155445"/>
            <a:ext cx="4281170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Professional</a:t>
            </a:r>
            <a:r>
              <a:rPr dirty="0" spc="-60"/>
              <a:t> </a:t>
            </a:r>
            <a:r>
              <a:rPr dirty="0" spc="-15"/>
              <a:t>interaction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43954" y="1155445"/>
            <a:ext cx="1144270" cy="55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15" i="1">
                <a:solidFill>
                  <a:srgbClr val="FFFFFF"/>
                </a:solidFill>
                <a:latin typeface="Calibri"/>
                <a:cs typeface="Calibri"/>
              </a:rPr>
              <a:t>cont...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2482342"/>
            <a:ext cx="7032625" cy="324993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800" b="1">
                <a:latin typeface="Calibri"/>
                <a:cs typeface="Calibri"/>
              </a:rPr>
              <a:t>Nine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Ground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Rules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for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Organized </a:t>
            </a:r>
            <a:r>
              <a:rPr dirty="0" sz="1800" spc="-45" b="1">
                <a:latin typeface="Calibri"/>
                <a:cs typeface="Calibri"/>
              </a:rPr>
              <a:t>Team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Behavior</a:t>
            </a:r>
            <a:endParaRPr sz="1800">
              <a:latin typeface="Calibri"/>
              <a:cs typeface="Calibri"/>
            </a:endParaRPr>
          </a:p>
          <a:p>
            <a:pPr lvl="1" marL="721360" indent="-34353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720725" algn="l"/>
                <a:tab pos="721360" algn="l"/>
              </a:tabLst>
            </a:pP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5">
                <a:latin typeface="Calibri"/>
                <a:cs typeface="Calibri"/>
              </a:rPr>
              <a:t> complaining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at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5">
                <a:latin typeface="Calibri"/>
                <a:cs typeface="Calibri"/>
              </a:rPr>
              <a:t> until </a:t>
            </a:r>
            <a:r>
              <a:rPr dirty="0" sz="1800">
                <a:latin typeface="Calibri"/>
                <a:cs typeface="Calibri"/>
              </a:rPr>
              <a:t>willing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take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action.</a:t>
            </a:r>
            <a:endParaRPr sz="1800">
              <a:latin typeface="Calibri"/>
              <a:cs typeface="Calibri"/>
            </a:endParaRPr>
          </a:p>
          <a:p>
            <a:pPr lvl="1" marL="773430" indent="-396240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773430" algn="l"/>
                <a:tab pos="774065" algn="l"/>
              </a:tabLst>
            </a:pPr>
            <a:r>
              <a:rPr dirty="0" sz="1800">
                <a:latin typeface="Calibri"/>
                <a:cs typeface="Calibri"/>
              </a:rPr>
              <a:t>Blame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process,</a:t>
            </a:r>
            <a:r>
              <a:rPr dirty="0" sz="1800" spc="-5">
                <a:latin typeface="Calibri"/>
                <a:cs typeface="Calibri"/>
              </a:rPr>
              <a:t> not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person.</a:t>
            </a:r>
            <a:endParaRPr sz="1800">
              <a:latin typeface="Calibri"/>
              <a:cs typeface="Calibri"/>
            </a:endParaRPr>
          </a:p>
          <a:p>
            <a:pPr lvl="1" marL="721360" indent="-34353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720725" algn="l"/>
                <a:tab pos="721360" algn="l"/>
              </a:tabLst>
            </a:pPr>
            <a:r>
              <a:rPr dirty="0" sz="1800" spc="-5">
                <a:latin typeface="Calibri"/>
                <a:cs typeface="Calibri"/>
              </a:rPr>
              <a:t>Respect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everyone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team, </a:t>
            </a:r>
            <a:r>
              <a:rPr dirty="0" sz="1800">
                <a:latin typeface="Calibri"/>
                <a:cs typeface="Calibri"/>
              </a:rPr>
              <a:t>assuming </a:t>
            </a:r>
            <a:r>
              <a:rPr dirty="0" sz="1800" spc="-10">
                <a:latin typeface="Calibri"/>
                <a:cs typeface="Calibri"/>
              </a:rPr>
              <a:t>good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motives.</a:t>
            </a:r>
            <a:endParaRPr sz="1800">
              <a:latin typeface="Calibri"/>
              <a:cs typeface="Calibri"/>
            </a:endParaRPr>
          </a:p>
          <a:p>
            <a:pPr lvl="1" marL="721360" indent="-34353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720725" algn="l"/>
                <a:tab pos="721360" algn="l"/>
              </a:tabLst>
            </a:pPr>
            <a:r>
              <a:rPr dirty="0" sz="1800" spc="-5">
                <a:latin typeface="Calibri"/>
                <a:cs typeface="Calibri"/>
              </a:rPr>
              <a:t>Directly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confront,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triangulation.</a:t>
            </a:r>
            <a:endParaRPr sz="1800">
              <a:latin typeface="Calibri"/>
              <a:cs typeface="Calibri"/>
            </a:endParaRPr>
          </a:p>
          <a:p>
            <a:pPr lvl="1" marL="721360" indent="-34353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720725" algn="l"/>
                <a:tab pos="721360" algn="l"/>
              </a:tabLst>
            </a:pPr>
            <a:r>
              <a:rPr dirty="0" sz="1800" spc="-20">
                <a:latin typeface="Calibri"/>
                <a:cs typeface="Calibri"/>
              </a:rPr>
              <a:t>Voice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opinions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strongly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respectfully.</a:t>
            </a:r>
            <a:endParaRPr sz="1800">
              <a:latin typeface="Calibri"/>
              <a:cs typeface="Calibri"/>
            </a:endParaRPr>
          </a:p>
          <a:p>
            <a:pPr lvl="1" marL="721360" indent="-34353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720725" algn="l"/>
                <a:tab pos="721360" algn="l"/>
              </a:tabLst>
            </a:pPr>
            <a:r>
              <a:rPr dirty="0" sz="1800" spc="-5">
                <a:latin typeface="Calibri"/>
                <a:cs typeface="Calibri"/>
              </a:rPr>
              <a:t>Only </a:t>
            </a:r>
            <a:r>
              <a:rPr dirty="0" sz="1800" spc="-10">
                <a:latin typeface="Calibri"/>
                <a:cs typeface="Calibri"/>
              </a:rPr>
              <a:t>rely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restate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what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you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know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absolutely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true.</a:t>
            </a:r>
            <a:endParaRPr sz="1800">
              <a:latin typeface="Calibri"/>
              <a:cs typeface="Calibri"/>
            </a:endParaRPr>
          </a:p>
          <a:p>
            <a:pPr lvl="1" marL="721360" indent="-34353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720725" algn="l"/>
                <a:tab pos="721360" algn="l"/>
              </a:tabLst>
            </a:pPr>
            <a:r>
              <a:rPr dirty="0" sz="1800" spc="-5">
                <a:latin typeface="Calibri"/>
                <a:cs typeface="Calibri"/>
              </a:rPr>
              <a:t>Fully </a:t>
            </a:r>
            <a:r>
              <a:rPr dirty="0" sz="1800" spc="-10">
                <a:latin typeface="Calibri"/>
                <a:cs typeface="Calibri"/>
              </a:rPr>
              <a:t>commit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team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decisions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strategies.</a:t>
            </a:r>
            <a:endParaRPr sz="1800">
              <a:latin typeface="Calibri"/>
              <a:cs typeface="Calibri"/>
            </a:endParaRPr>
          </a:p>
          <a:p>
            <a:pPr lvl="1" marL="721360" indent="-343535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720725" algn="l"/>
                <a:tab pos="721360" algn="l"/>
              </a:tabLst>
            </a:pPr>
            <a:r>
              <a:rPr dirty="0" sz="1800" spc="-15">
                <a:latin typeface="Calibri"/>
                <a:cs typeface="Calibri"/>
              </a:rPr>
              <a:t>Create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accountability </a:t>
            </a:r>
            <a:r>
              <a:rPr dirty="0" sz="1800">
                <a:latin typeface="Calibri"/>
                <a:cs typeface="Calibri"/>
              </a:rPr>
              <a:t>among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team.</a:t>
            </a:r>
            <a:endParaRPr sz="1800">
              <a:latin typeface="Calibri"/>
              <a:cs typeface="Calibri"/>
            </a:endParaRPr>
          </a:p>
          <a:p>
            <a:pPr lvl="1" marL="721360" marR="5080" indent="-342900">
              <a:lnSpc>
                <a:spcPts val="1939"/>
              </a:lnSpc>
              <a:spcBef>
                <a:spcPts val="434"/>
              </a:spcBef>
              <a:buAutoNum type="arabicPeriod"/>
              <a:tabLst>
                <a:tab pos="720725" algn="l"/>
                <a:tab pos="721360" algn="l"/>
              </a:tabLst>
            </a:pPr>
            <a:r>
              <a:rPr dirty="0" sz="1800">
                <a:latin typeface="Calibri"/>
                <a:cs typeface="Calibri"/>
              </a:rPr>
              <a:t>Be 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advocate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team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these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ground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rules </a:t>
            </a:r>
            <a:r>
              <a:rPr dirty="0" sz="1800" spc="-10">
                <a:latin typeface="Calibri"/>
                <a:cs typeface="Calibri"/>
              </a:rPr>
              <a:t>throughout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organization.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7811" y="1083309"/>
            <a:ext cx="554799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85" b="1">
                <a:latin typeface="Arial"/>
                <a:cs typeface="Arial"/>
              </a:rPr>
              <a:t>PROFESSIONALISM</a:t>
            </a:r>
            <a:endParaRPr sz="5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063" y="2286000"/>
            <a:ext cx="6595872" cy="37749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4974" y="770635"/>
            <a:ext cx="6116320" cy="1068070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430">
                <a:latin typeface="Microsoft Sans Serif"/>
                <a:cs typeface="Microsoft Sans Serif"/>
              </a:rPr>
              <a:t>PROFESSIONALISM</a:t>
            </a:r>
            <a:r>
              <a:rPr dirty="0" sz="3600" spc="15">
                <a:latin typeface="Microsoft Sans Serif"/>
                <a:cs typeface="Microsoft Sans Serif"/>
              </a:rPr>
              <a:t> </a:t>
            </a:r>
            <a:r>
              <a:rPr dirty="0" sz="3600" spc="-700">
                <a:latin typeface="Microsoft Sans Serif"/>
                <a:cs typeface="Microsoft Sans Serif"/>
              </a:rPr>
              <a:t>T</a:t>
            </a:r>
            <a:r>
              <a:rPr dirty="0" sz="3600" spc="-520">
                <a:latin typeface="Microsoft Sans Serif"/>
                <a:cs typeface="Microsoft Sans Serif"/>
              </a:rPr>
              <a:t>AKES</a:t>
            </a:r>
            <a:r>
              <a:rPr dirty="0" sz="3600" spc="35">
                <a:latin typeface="Microsoft Sans Serif"/>
                <a:cs typeface="Microsoft Sans Serif"/>
              </a:rPr>
              <a:t> </a:t>
            </a:r>
            <a:r>
              <a:rPr dirty="0" sz="3600" spc="-370">
                <a:latin typeface="Microsoft Sans Serif"/>
                <a:cs typeface="Microsoft Sans Serif"/>
              </a:rPr>
              <a:t>MORE  </a:t>
            </a:r>
            <a:r>
              <a:rPr dirty="0" sz="3600" spc="-370">
                <a:latin typeface="Microsoft Sans Serif"/>
                <a:cs typeface="Microsoft Sans Serif"/>
              </a:rPr>
              <a:t>THAN</a:t>
            </a:r>
            <a:r>
              <a:rPr dirty="0" sz="3600" spc="20">
                <a:latin typeface="Microsoft Sans Serif"/>
                <a:cs typeface="Microsoft Sans Serif"/>
              </a:rPr>
              <a:t> </a:t>
            </a:r>
            <a:r>
              <a:rPr dirty="0" sz="3600" spc="-204">
                <a:latin typeface="Microsoft Sans Serif"/>
                <a:cs typeface="Microsoft Sans Serif"/>
              </a:rPr>
              <a:t>KN</a:t>
            </a:r>
            <a:r>
              <a:rPr dirty="0" sz="3600" spc="-305">
                <a:latin typeface="Microsoft Sans Serif"/>
                <a:cs typeface="Microsoft Sans Serif"/>
              </a:rPr>
              <a:t>O</a:t>
            </a:r>
            <a:r>
              <a:rPr dirty="0" sz="3600" spc="-420">
                <a:latin typeface="Microsoft Sans Serif"/>
                <a:cs typeface="Microsoft Sans Serif"/>
              </a:rPr>
              <a:t>WLEDGE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1550" y="3268978"/>
            <a:ext cx="4357878" cy="35509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4669" y="2053844"/>
            <a:ext cx="7715250" cy="355854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75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dirty="0" sz="2400" spc="-105">
                <a:solidFill>
                  <a:srgbClr val="FFFFFF"/>
                </a:solidFill>
                <a:latin typeface="Microsoft Sans Serif"/>
                <a:cs typeface="Microsoft Sans Serif"/>
              </a:rPr>
              <a:t>“P</a:t>
            </a:r>
            <a:r>
              <a:rPr dirty="0" sz="2400" spc="-12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75">
                <a:solidFill>
                  <a:srgbClr val="FFFFFF"/>
                </a:solidFill>
                <a:latin typeface="Microsoft Sans Serif"/>
                <a:cs typeface="Microsoft Sans Serif"/>
              </a:rPr>
              <a:t>ofessionalism</a:t>
            </a:r>
            <a:r>
              <a:rPr dirty="0" sz="24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29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6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40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2400" spc="-1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thinking</a:t>
            </a:r>
            <a:r>
              <a:rPr dirty="0" sz="24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2400" spc="-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livin</a:t>
            </a:r>
            <a:r>
              <a:rPr dirty="0" u="heavy" sz="2400" spc="-1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g</a:t>
            </a:r>
            <a:r>
              <a:rPr dirty="0" sz="24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90">
                <a:solidFill>
                  <a:srgbClr val="FFFFFF"/>
                </a:solidFill>
                <a:latin typeface="Microsoft Sans Serif"/>
                <a:cs typeface="Microsoft Sans Serif"/>
              </a:rPr>
              <a:t>ather</a:t>
            </a:r>
            <a:r>
              <a:rPr dirty="0" sz="24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FFFFFF"/>
                </a:solidFill>
                <a:latin typeface="Microsoft Sans Serif"/>
                <a:cs typeface="Microsoft Sans Serif"/>
              </a:rPr>
              <a:t>than</a:t>
            </a:r>
            <a:r>
              <a:rPr dirty="0" sz="24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endParaRPr sz="240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75"/>
              </a:spcBef>
            </a:pPr>
            <a:r>
              <a:rPr dirty="0" sz="2400" spc="-225">
                <a:solidFill>
                  <a:srgbClr val="FFFFFF"/>
                </a:solidFill>
                <a:latin typeface="Microsoft Sans Serif"/>
                <a:cs typeface="Microsoft Sans Serif"/>
              </a:rPr>
              <a:t>accu</a:t>
            </a:r>
            <a:r>
              <a:rPr dirty="0" sz="2400" spc="-31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14">
                <a:solidFill>
                  <a:srgbClr val="FFFFFF"/>
                </a:solidFill>
                <a:latin typeface="Microsoft Sans Serif"/>
                <a:cs typeface="Microsoft Sans Serif"/>
              </a:rPr>
              <a:t>ulation</a:t>
            </a:r>
            <a:r>
              <a:rPr dirty="0" sz="24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FFFFFF"/>
                </a:solidFill>
                <a:latin typeface="Microsoft Sans Serif"/>
                <a:cs typeface="Microsoft Sans Serif"/>
              </a:rPr>
              <a:t>le</a:t>
            </a:r>
            <a:r>
              <a:rPr dirty="0" sz="2400" spc="-7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4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45">
                <a:solidFill>
                  <a:srgbClr val="FFFFFF"/>
                </a:solidFill>
                <a:latin typeface="Microsoft Sans Serif"/>
                <a:cs typeface="Microsoft Sans Serif"/>
              </a:rPr>
              <a:t>nin</a:t>
            </a:r>
            <a:r>
              <a:rPr dirty="0" sz="2400" spc="-229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24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dirty="0" sz="2400" spc="120">
                <a:solidFill>
                  <a:srgbClr val="FFFFFF"/>
                </a:solidFill>
                <a:latin typeface="Microsoft Sans Serif"/>
                <a:cs typeface="Microsoft Sans Serif"/>
              </a:rPr>
              <a:t>”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Think:</a:t>
            </a:r>
            <a:endParaRPr sz="2800">
              <a:latin typeface="Arial MT"/>
              <a:cs typeface="Arial MT"/>
            </a:endParaRPr>
          </a:p>
          <a:p>
            <a:pPr marL="13970" marR="3757295">
              <a:lnSpc>
                <a:spcPct val="100000"/>
              </a:lnSpc>
            </a:pP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dirty="0" sz="2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does</a:t>
            </a:r>
            <a:r>
              <a:rPr dirty="0" sz="2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2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take</a:t>
            </a:r>
            <a:r>
              <a:rPr dirty="0" sz="2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dirty="0" sz="2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dirty="0" sz="2800" spc="-7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doctor?</a:t>
            </a:r>
            <a:endParaRPr sz="2800">
              <a:latin typeface="Arial MT"/>
              <a:cs typeface="Arial MT"/>
            </a:endParaRPr>
          </a:p>
          <a:p>
            <a:pPr marL="13970" marR="3745229">
              <a:lnSpc>
                <a:spcPct val="100000"/>
              </a:lnSpc>
            </a:pP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Hint: </a:t>
            </a:r>
            <a:r>
              <a:rPr dirty="0" sz="2800" spc="-15">
                <a:solidFill>
                  <a:srgbClr val="FFFFFF"/>
                </a:solidFill>
                <a:latin typeface="Arial MT"/>
                <a:cs typeface="Arial MT"/>
              </a:rPr>
              <a:t>it’s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not just by going </a:t>
            </a:r>
            <a:r>
              <a:rPr dirty="0" sz="2800" spc="-7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medical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school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1766" y="386333"/>
            <a:ext cx="278066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20"/>
              <a:t>Professional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4707" y="4800600"/>
            <a:ext cx="1371600" cy="1371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1655" y="4800600"/>
            <a:ext cx="1371600" cy="1371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78965"/>
            <a:ext cx="7473950" cy="2981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person</a:t>
            </a:r>
            <a:r>
              <a:rPr dirty="0" sz="3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dirty="0" sz="3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expert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3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his/her</a:t>
            </a:r>
            <a:r>
              <a:rPr dirty="0" sz="3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work.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3600" spc="-540">
                <a:solidFill>
                  <a:srgbClr val="FFFFFF"/>
                </a:solidFill>
                <a:latin typeface="Microsoft Sans Serif"/>
                <a:cs typeface="Microsoft Sans Serif"/>
              </a:rPr>
              <a:t>VALUES</a:t>
            </a:r>
            <a:endParaRPr sz="3600">
              <a:latin typeface="Microsoft Sans Serif"/>
              <a:cs typeface="Microsoft Sans Serif"/>
            </a:endParaRPr>
          </a:p>
          <a:p>
            <a:pPr marL="283845" marR="5080" indent="-228600">
              <a:lnSpc>
                <a:spcPct val="100000"/>
              </a:lnSpc>
              <a:spcBef>
                <a:spcPts val="495"/>
              </a:spcBef>
              <a:buSzPct val="125000"/>
              <a:buFont typeface="Arial MT"/>
              <a:buChar char="•"/>
              <a:tabLst>
                <a:tab pos="284480" algn="l"/>
                <a:tab pos="5193030" algn="l"/>
              </a:tabLst>
            </a:pPr>
            <a:r>
              <a:rPr dirty="0" sz="2200" spc="-254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2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5">
                <a:solidFill>
                  <a:srgbClr val="FFFFFF"/>
                </a:solidFill>
                <a:latin typeface="Microsoft Sans Serif"/>
                <a:cs typeface="Microsoft Sans Serif"/>
              </a:rPr>
              <a:t>social</a:t>
            </a:r>
            <a:r>
              <a:rPr dirty="0" sz="2200" spc="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4">
                <a:solidFill>
                  <a:srgbClr val="FFFFFF"/>
                </a:solidFill>
                <a:latin typeface="Microsoft Sans Serif"/>
                <a:cs typeface="Microsoft Sans Serif"/>
              </a:rPr>
              <a:t>principles,</a:t>
            </a:r>
            <a:r>
              <a:rPr dirty="0" sz="22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0">
                <a:solidFill>
                  <a:srgbClr val="FFFFFF"/>
                </a:solidFill>
                <a:latin typeface="Microsoft Sans Serif"/>
                <a:cs typeface="Microsoft Sans Serif"/>
              </a:rPr>
              <a:t>goals,</a:t>
            </a:r>
            <a:r>
              <a:rPr dirty="0" sz="22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22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0">
                <a:solidFill>
                  <a:srgbClr val="FFFFFF"/>
                </a:solidFill>
                <a:latin typeface="Microsoft Sans Serif"/>
                <a:cs typeface="Microsoft Sans Serif"/>
              </a:rPr>
              <a:t>standards</a:t>
            </a:r>
            <a:r>
              <a:rPr dirty="0" sz="22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Microsoft Sans Serif"/>
                <a:cs typeface="Microsoft Sans Serif"/>
              </a:rPr>
              <a:t>held</a:t>
            </a:r>
            <a:r>
              <a:rPr dirty="0" sz="22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22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Microsoft Sans Serif"/>
                <a:cs typeface="Microsoft Sans Serif"/>
              </a:rPr>
              <a:t>accepted</a:t>
            </a:r>
            <a:r>
              <a:rPr dirty="0" sz="22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dirty="0" sz="22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5">
                <a:solidFill>
                  <a:srgbClr val="FFFFFF"/>
                </a:solidFill>
                <a:latin typeface="Microsoft Sans Serif"/>
                <a:cs typeface="Microsoft Sans Serif"/>
              </a:rPr>
              <a:t>an </a:t>
            </a:r>
            <a:r>
              <a:rPr dirty="0" sz="2200" spc="-5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85">
                <a:solidFill>
                  <a:srgbClr val="FFFFFF"/>
                </a:solidFill>
                <a:latin typeface="Microsoft Sans Serif"/>
                <a:cs typeface="Microsoft Sans Serif"/>
              </a:rPr>
              <a:t>individual,</a:t>
            </a:r>
            <a:r>
              <a:rPr dirty="0" sz="22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00">
                <a:solidFill>
                  <a:srgbClr val="FFFFFF"/>
                </a:solidFill>
                <a:latin typeface="Microsoft Sans Serif"/>
                <a:cs typeface="Microsoft Sans Serif"/>
              </a:rPr>
              <a:t>class,</a:t>
            </a:r>
            <a:r>
              <a:rPr dirty="0" sz="22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0">
                <a:solidFill>
                  <a:srgbClr val="FFFFFF"/>
                </a:solidFill>
                <a:latin typeface="Microsoft Sans Serif"/>
                <a:cs typeface="Microsoft Sans Serif"/>
              </a:rPr>
              <a:t>society,</a:t>
            </a:r>
            <a:r>
              <a:rPr dirty="0" sz="2200" spc="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FFFFFF"/>
                </a:solidFill>
                <a:latin typeface="Microsoft Sans Serif"/>
                <a:cs typeface="Microsoft Sans Serif"/>
              </a:rPr>
              <a:t>culture,</a:t>
            </a:r>
            <a:r>
              <a:rPr dirty="0" sz="22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0">
                <a:solidFill>
                  <a:srgbClr val="FFFFFF"/>
                </a:solidFill>
                <a:latin typeface="Microsoft Sans Serif"/>
                <a:cs typeface="Microsoft Sans Serif"/>
              </a:rPr>
              <a:t>etc.	</a:t>
            </a:r>
            <a:r>
              <a:rPr dirty="0" sz="2200" spc="-195" b="1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283845" marR="737870" indent="-228600">
              <a:lnSpc>
                <a:spcPct val="100000"/>
              </a:lnSpc>
              <a:spcBef>
                <a:spcPts val="1000"/>
              </a:spcBef>
              <a:buSzPct val="125000"/>
              <a:buFont typeface="Arial MT"/>
              <a:buChar char="•"/>
              <a:tabLst>
                <a:tab pos="284480" algn="l"/>
              </a:tabLst>
            </a:pPr>
            <a:r>
              <a:rPr dirty="0" sz="2200" spc="-254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2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65">
                <a:solidFill>
                  <a:srgbClr val="FFFFFF"/>
                </a:solidFill>
                <a:latin typeface="Microsoft Sans Serif"/>
                <a:cs typeface="Microsoft Sans Serif"/>
              </a:rPr>
              <a:t>conduct,</a:t>
            </a:r>
            <a:r>
              <a:rPr dirty="0" sz="22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90">
                <a:solidFill>
                  <a:srgbClr val="FFFFFF"/>
                </a:solidFill>
                <a:latin typeface="Microsoft Sans Serif"/>
                <a:cs typeface="Microsoft Sans Serif"/>
              </a:rPr>
              <a:t>aims,</a:t>
            </a:r>
            <a:r>
              <a:rPr dirty="0" sz="22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22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0">
                <a:solidFill>
                  <a:srgbClr val="FFFFFF"/>
                </a:solidFill>
                <a:latin typeface="Microsoft Sans Serif"/>
                <a:cs typeface="Microsoft Sans Serif"/>
              </a:rPr>
              <a:t>qualities</a:t>
            </a:r>
            <a:r>
              <a:rPr dirty="0" sz="22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dirty="0" sz="22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0">
                <a:solidFill>
                  <a:srgbClr val="FFFFFF"/>
                </a:solidFill>
                <a:latin typeface="Microsoft Sans Serif"/>
                <a:cs typeface="Microsoft Sans Serif"/>
              </a:rPr>
              <a:t>characterize</a:t>
            </a:r>
            <a:r>
              <a:rPr dirty="0" sz="22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22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0">
                <a:solidFill>
                  <a:srgbClr val="FFFFFF"/>
                </a:solidFill>
                <a:latin typeface="Microsoft Sans Serif"/>
                <a:cs typeface="Microsoft Sans Serif"/>
              </a:rPr>
              <a:t>mark</a:t>
            </a:r>
            <a:r>
              <a:rPr dirty="0" sz="22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dirty="0" sz="2200" spc="-5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5">
                <a:solidFill>
                  <a:srgbClr val="FFFFFF"/>
                </a:solidFill>
                <a:latin typeface="Microsoft Sans Serif"/>
                <a:cs typeface="Microsoft Sans Serif"/>
              </a:rPr>
              <a:t>profession</a:t>
            </a:r>
            <a:r>
              <a:rPr dirty="0" sz="22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22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4">
                <a:solidFill>
                  <a:srgbClr val="FFFFFF"/>
                </a:solidFill>
                <a:latin typeface="Microsoft Sans Serif"/>
                <a:cs typeface="Microsoft Sans Serif"/>
              </a:rPr>
              <a:t>professional</a:t>
            </a:r>
            <a:r>
              <a:rPr dirty="0" sz="22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0">
                <a:solidFill>
                  <a:srgbClr val="FFFFFF"/>
                </a:solidFill>
                <a:latin typeface="Microsoft Sans Serif"/>
                <a:cs typeface="Microsoft Sans Serif"/>
              </a:rPr>
              <a:t>person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4800" y="48006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9952" y="4038600"/>
            <a:ext cx="4194048" cy="2795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29767"/>
            <a:ext cx="35839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30">
                <a:latin typeface="Microsoft Sans Serif"/>
                <a:cs typeface="Microsoft Sans Serif"/>
              </a:rPr>
              <a:t>PROFESSIONALISM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228852"/>
            <a:ext cx="5819140" cy="2289810"/>
          </a:xfrm>
          <a:prstGeom prst="rect">
            <a:avLst/>
          </a:prstGeom>
        </p:spPr>
        <p:txBody>
          <a:bodyPr wrap="square" lIns="0" tIns="212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dirty="0" sz="2400" spc="-180">
                <a:solidFill>
                  <a:srgbClr val="FFFFFF"/>
                </a:solidFill>
                <a:latin typeface="Microsoft Sans Serif"/>
                <a:cs typeface="Microsoft Sans Serif"/>
              </a:rPr>
              <a:t>Conduct: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2400" spc="-15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FFFFFF"/>
                </a:solidFill>
                <a:latin typeface="Microsoft Sans Serif"/>
                <a:cs typeface="Microsoft Sans Serif"/>
              </a:rPr>
              <a:t>specific</a:t>
            </a:r>
            <a:r>
              <a:rPr dirty="0" sz="24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FFFFFF"/>
                </a:solidFill>
                <a:latin typeface="Microsoft Sans Serif"/>
                <a:cs typeface="Microsoft Sans Serif"/>
              </a:rPr>
              <a:t>style</a:t>
            </a:r>
            <a:r>
              <a:rPr dirty="0" sz="24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FFFFFF"/>
                </a:solidFill>
                <a:latin typeface="Microsoft Sans Serif"/>
                <a:cs typeface="Microsoft Sans Serif"/>
              </a:rPr>
              <a:t>behavior</a:t>
            </a:r>
            <a:r>
              <a:rPr dirty="0" sz="24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Microsoft Sans Serif"/>
                <a:cs typeface="Microsoft Sans Serif"/>
              </a:rPr>
              <a:t>workplace.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400" spc="-180" i="1">
                <a:solidFill>
                  <a:srgbClr val="FFFFFF"/>
                </a:solidFill>
                <a:latin typeface="Arial"/>
                <a:cs typeface="Arial"/>
              </a:rPr>
              <a:t>“Professionalism</a:t>
            </a:r>
            <a:r>
              <a:rPr dirty="0" sz="2400" spc="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Microsoft Sans Serif"/>
                <a:cs typeface="Microsoft Sans Serif"/>
              </a:rPr>
              <a:t>refers</a:t>
            </a:r>
            <a:r>
              <a:rPr dirty="0" sz="24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FFFFFF"/>
                </a:solidFill>
                <a:latin typeface="Microsoft Sans Serif"/>
                <a:cs typeface="Microsoft Sans Serif"/>
              </a:rPr>
              <a:t>your</a:t>
            </a:r>
            <a:r>
              <a:rPr dirty="0" sz="24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 i="1">
                <a:solidFill>
                  <a:srgbClr val="FFFFFF"/>
                </a:solidFill>
                <a:latin typeface="Arial"/>
                <a:cs typeface="Arial"/>
              </a:rPr>
              <a:t>conduct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dirty="0" sz="24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FFFFFF"/>
                </a:solidFill>
                <a:latin typeface="Microsoft Sans Serif"/>
                <a:cs typeface="Microsoft Sans Serif"/>
              </a:rPr>
              <a:t>work”.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7038"/>
            <a:ext cx="2208276" cy="32042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6080" y="2964942"/>
            <a:ext cx="2405633" cy="33733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83867" y="307340"/>
            <a:ext cx="16402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20">
                <a:latin typeface="Microsoft Sans Serif"/>
                <a:cs typeface="Microsoft Sans Serif"/>
              </a:rPr>
              <a:t>MORALS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050" marR="5080" indent="23495">
              <a:lnSpc>
                <a:spcPct val="120000"/>
              </a:lnSpc>
              <a:spcBef>
                <a:spcPts val="100"/>
              </a:spcBef>
            </a:pPr>
            <a:r>
              <a:rPr dirty="0" spc="-140"/>
              <a:t>Relating</a:t>
            </a:r>
            <a:r>
              <a:rPr dirty="0" spc="15"/>
              <a:t> </a:t>
            </a:r>
            <a:r>
              <a:rPr dirty="0" spc="-125"/>
              <a:t>to,</a:t>
            </a:r>
            <a:r>
              <a:rPr dirty="0" spc="15"/>
              <a:t> </a:t>
            </a:r>
            <a:r>
              <a:rPr dirty="0" spc="-75"/>
              <a:t>dealing</a:t>
            </a:r>
            <a:r>
              <a:rPr dirty="0" spc="25"/>
              <a:t> </a:t>
            </a:r>
            <a:r>
              <a:rPr dirty="0" spc="-120"/>
              <a:t>with,</a:t>
            </a:r>
            <a:r>
              <a:rPr dirty="0" spc="10"/>
              <a:t> </a:t>
            </a:r>
            <a:r>
              <a:rPr dirty="0" spc="-70"/>
              <a:t>or </a:t>
            </a:r>
            <a:r>
              <a:rPr dirty="0" spc="-65"/>
              <a:t> </a:t>
            </a:r>
            <a:r>
              <a:rPr dirty="0" spc="-70"/>
              <a:t>capable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90"/>
              <a:t> </a:t>
            </a:r>
            <a:r>
              <a:rPr dirty="0" spc="-150"/>
              <a:t>making</a:t>
            </a:r>
            <a:r>
              <a:rPr dirty="0" spc="20"/>
              <a:t> </a:t>
            </a:r>
            <a:r>
              <a:rPr dirty="0" spc="-145"/>
              <a:t>the</a:t>
            </a:r>
            <a:r>
              <a:rPr dirty="0" spc="20"/>
              <a:t> </a:t>
            </a:r>
            <a:r>
              <a:rPr dirty="0" spc="-140"/>
              <a:t>distinction </a:t>
            </a:r>
            <a:r>
              <a:rPr dirty="0" spc="-620"/>
              <a:t> </a:t>
            </a:r>
            <a:r>
              <a:rPr dirty="0" spc="-130"/>
              <a:t>between</a:t>
            </a:r>
            <a:r>
              <a:rPr dirty="0" spc="10"/>
              <a:t> </a:t>
            </a:r>
            <a:r>
              <a:rPr dirty="0" spc="-70"/>
              <a:t>right</a:t>
            </a:r>
            <a:r>
              <a:rPr dirty="0" spc="15"/>
              <a:t> </a:t>
            </a:r>
            <a:r>
              <a:rPr dirty="0" spc="-70"/>
              <a:t>or</a:t>
            </a:r>
            <a:r>
              <a:rPr dirty="0" spc="10"/>
              <a:t> </a:t>
            </a:r>
            <a:r>
              <a:rPr dirty="0" spc="-125"/>
              <a:t>wrong</a:t>
            </a:r>
            <a:r>
              <a:rPr dirty="0" spc="15"/>
              <a:t> </a:t>
            </a:r>
            <a:r>
              <a:rPr dirty="0" spc="-180"/>
              <a:t>conduct.</a:t>
            </a:r>
          </a:p>
          <a:p>
            <a:pPr marL="476250" indent="-228600">
              <a:lnSpc>
                <a:spcPct val="100000"/>
              </a:lnSpc>
              <a:spcBef>
                <a:spcPts val="1040"/>
              </a:spcBef>
              <a:buSzPct val="125000"/>
              <a:buFont typeface="Arial MT"/>
              <a:buChar char="•"/>
              <a:tabLst>
                <a:tab pos="476884" algn="l"/>
              </a:tabLst>
            </a:pPr>
            <a:r>
              <a:rPr dirty="0" sz="2000" spc="-100"/>
              <a:t>principles</a:t>
            </a:r>
            <a:endParaRPr sz="2000"/>
          </a:p>
          <a:p>
            <a:pPr marL="476250" indent="-228600">
              <a:lnSpc>
                <a:spcPct val="100000"/>
              </a:lnSpc>
              <a:spcBef>
                <a:spcPts val="985"/>
              </a:spcBef>
              <a:buSzPct val="125000"/>
              <a:buFont typeface="Arial MT"/>
              <a:buChar char="•"/>
              <a:tabLst>
                <a:tab pos="476884" algn="l"/>
              </a:tabLst>
            </a:pPr>
            <a:r>
              <a:rPr dirty="0" sz="2000" spc="-110"/>
              <a:t>standards</a:t>
            </a:r>
            <a:endParaRPr sz="2000"/>
          </a:p>
          <a:p>
            <a:pPr marL="476250" marR="549275" indent="-228600">
              <a:lnSpc>
                <a:spcPct val="120000"/>
              </a:lnSpc>
              <a:spcBef>
                <a:spcPts val="500"/>
              </a:spcBef>
              <a:buSzPct val="125000"/>
              <a:buFont typeface="Arial MT"/>
              <a:buChar char="•"/>
              <a:tabLst>
                <a:tab pos="476884" algn="l"/>
              </a:tabLst>
            </a:pPr>
            <a:r>
              <a:rPr dirty="0" sz="2000" spc="-75"/>
              <a:t>beliefs</a:t>
            </a:r>
            <a:r>
              <a:rPr dirty="0" sz="2000"/>
              <a:t> </a:t>
            </a:r>
            <a:r>
              <a:rPr dirty="0" sz="2000" spc="-100"/>
              <a:t>with</a:t>
            </a:r>
            <a:r>
              <a:rPr dirty="0" sz="2000" spc="20"/>
              <a:t> </a:t>
            </a:r>
            <a:r>
              <a:rPr dirty="0" sz="2000" spc="-120"/>
              <a:t>respect</a:t>
            </a:r>
            <a:r>
              <a:rPr dirty="0" sz="2000" spc="5"/>
              <a:t> </a:t>
            </a:r>
            <a:r>
              <a:rPr dirty="0" sz="2000" spc="-65"/>
              <a:t>to</a:t>
            </a:r>
            <a:r>
              <a:rPr dirty="0" sz="2000" spc="25"/>
              <a:t> </a:t>
            </a:r>
            <a:r>
              <a:rPr dirty="0" sz="2000" spc="-60"/>
              <a:t>right</a:t>
            </a:r>
            <a:r>
              <a:rPr dirty="0" sz="2000" spc="5"/>
              <a:t> </a:t>
            </a:r>
            <a:r>
              <a:rPr dirty="0" sz="2000" spc="-60"/>
              <a:t>or </a:t>
            </a:r>
            <a:r>
              <a:rPr dirty="0" sz="2000" spc="-515"/>
              <a:t> </a:t>
            </a:r>
            <a:r>
              <a:rPr dirty="0" sz="2000" spc="-105"/>
              <a:t>wrong</a:t>
            </a:r>
            <a:r>
              <a:rPr dirty="0" sz="2000" spc="15"/>
              <a:t> </a:t>
            </a:r>
            <a:r>
              <a:rPr dirty="0" sz="2000" spc="-85"/>
              <a:t>behavior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2394" y="3958423"/>
            <a:ext cx="4553585" cy="2490470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2743835">
              <a:lnSpc>
                <a:spcPct val="100000"/>
              </a:lnSpc>
              <a:spcBef>
                <a:spcPts val="1610"/>
              </a:spcBef>
            </a:pPr>
            <a:r>
              <a:rPr dirty="0" sz="4400" spc="-50">
                <a:solidFill>
                  <a:srgbClr val="FFFFFF"/>
                </a:solidFill>
                <a:latin typeface="Calibri"/>
                <a:cs typeface="Calibri"/>
              </a:rPr>
              <a:t>Wrong</a:t>
            </a:r>
            <a:endParaRPr sz="4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100"/>
              </a:spcBef>
            </a:pP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Contrary</a:t>
            </a:r>
            <a:r>
              <a:rPr dirty="0" sz="3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fact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 reason,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 unlawful,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twisted,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 immoral, </a:t>
            </a:r>
            <a:r>
              <a:rPr dirty="0" sz="3200" spc="-7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Calibri"/>
                <a:cs typeface="Calibri"/>
              </a:rPr>
              <a:t>improper.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391" y="1798320"/>
            <a:ext cx="11836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20">
                <a:solidFill>
                  <a:srgbClr val="FFFFFF"/>
                </a:solidFill>
                <a:latin typeface="Microsoft Sans Serif"/>
                <a:cs typeface="Microsoft Sans Serif"/>
              </a:rPr>
              <a:t>RIGHT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942" y="2769870"/>
            <a:ext cx="3611245" cy="1534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3000" spc="-18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3000" spc="-35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30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155">
                <a:solidFill>
                  <a:srgbClr val="FFFFFF"/>
                </a:solidFill>
                <a:latin typeface="Microsoft Sans Serif"/>
                <a:cs typeface="Microsoft Sans Serif"/>
              </a:rPr>
              <a:t>accorda</a:t>
            </a:r>
            <a:r>
              <a:rPr dirty="0" sz="3000" spc="-18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3000" spc="-260">
                <a:solidFill>
                  <a:srgbClr val="FFFFFF"/>
                </a:solidFill>
                <a:latin typeface="Microsoft Sans Serif"/>
                <a:cs typeface="Microsoft Sans Serif"/>
              </a:rPr>
              <a:t>ce</a:t>
            </a:r>
            <a:r>
              <a:rPr dirty="0" sz="30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145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dirty="0" sz="30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75">
                <a:solidFill>
                  <a:srgbClr val="FFFFFF"/>
                </a:solidFill>
                <a:latin typeface="Microsoft Sans Serif"/>
                <a:cs typeface="Microsoft Sans Serif"/>
              </a:rPr>
              <a:t>fact,  </a:t>
            </a:r>
            <a:r>
              <a:rPr dirty="0" sz="3000" spc="-200">
                <a:solidFill>
                  <a:srgbClr val="FFFFFF"/>
                </a:solidFill>
                <a:latin typeface="Microsoft Sans Serif"/>
                <a:cs typeface="Microsoft Sans Serif"/>
              </a:rPr>
              <a:t>reason,</a:t>
            </a:r>
            <a:r>
              <a:rPr dirty="0" sz="30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220">
                <a:solidFill>
                  <a:srgbClr val="FFFFFF"/>
                </a:solidFill>
                <a:latin typeface="Microsoft Sans Serif"/>
                <a:cs typeface="Microsoft Sans Serif"/>
              </a:rPr>
              <a:t>justic</a:t>
            </a:r>
            <a:r>
              <a:rPr dirty="0" sz="3000" spc="-29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3000" spc="-18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dirty="0" sz="30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Microsoft Sans Serif"/>
                <a:cs typeface="Microsoft Sans Serif"/>
              </a:rPr>
              <a:t>la</a:t>
            </a:r>
            <a:r>
              <a:rPr dirty="0" sz="3000" spc="-44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dirty="0" sz="3000" spc="-18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dirty="0" sz="30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Microsoft Sans Serif"/>
                <a:cs typeface="Microsoft Sans Serif"/>
              </a:rPr>
              <a:t>and  </a:t>
            </a:r>
            <a:r>
              <a:rPr dirty="0" sz="3000" spc="-130">
                <a:solidFill>
                  <a:srgbClr val="FFFFFF"/>
                </a:solidFill>
                <a:latin typeface="Microsoft Sans Serif"/>
                <a:cs typeface="Microsoft Sans Serif"/>
              </a:rPr>
              <a:t>morality.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72511" y="459232"/>
            <a:ext cx="345567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/>
              <a:t>Right</a:t>
            </a:r>
            <a:r>
              <a:rPr dirty="0" sz="4400" spc="-20"/>
              <a:t> </a:t>
            </a:r>
            <a:r>
              <a:rPr dirty="0" sz="4400" spc="-5"/>
              <a:t>or</a:t>
            </a:r>
            <a:r>
              <a:rPr dirty="0" sz="4400" spc="-30"/>
              <a:t> </a:t>
            </a:r>
            <a:r>
              <a:rPr dirty="0" sz="4400" spc="-50"/>
              <a:t>Wrong</a:t>
            </a:r>
            <a:endParaRPr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887981"/>
            <a:ext cx="2480310" cy="219964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75"/>
              </a:spcBef>
            </a:pPr>
            <a:r>
              <a:rPr dirty="0" sz="3100" spc="-20">
                <a:solidFill>
                  <a:srgbClr val="FFFFFF"/>
                </a:solidFill>
                <a:latin typeface="Calibri Light"/>
                <a:cs typeface="Calibri Light"/>
              </a:rPr>
              <a:t>Professionalism </a:t>
            </a:r>
            <a:r>
              <a:rPr dirty="0" sz="3100" spc="-69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100">
                <a:solidFill>
                  <a:srgbClr val="FFFFFF"/>
                </a:solidFill>
                <a:latin typeface="Calibri Light"/>
                <a:cs typeface="Calibri Light"/>
              </a:rPr>
              <a:t>in the </a:t>
            </a:r>
            <a:r>
              <a:rPr dirty="0" sz="3100" spc="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Calibri Light"/>
                <a:cs typeface="Calibri Light"/>
              </a:rPr>
              <a:t>workplace </a:t>
            </a:r>
            <a:r>
              <a:rPr dirty="0" sz="3100" spc="-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100" spc="-30">
                <a:solidFill>
                  <a:srgbClr val="FFFFFF"/>
                </a:solidFill>
                <a:latin typeface="Calibri Light"/>
                <a:cs typeface="Calibri Light"/>
              </a:rPr>
              <a:t>demands </a:t>
            </a:r>
            <a:r>
              <a:rPr dirty="0" sz="3100">
                <a:solidFill>
                  <a:srgbClr val="FFFFFF"/>
                </a:solidFill>
                <a:latin typeface="Calibri Light"/>
                <a:cs typeface="Calibri Light"/>
              </a:rPr>
              <a:t>the </a:t>
            </a:r>
            <a:r>
              <a:rPr dirty="0" sz="3100" spc="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Calibri Light"/>
                <a:cs typeface="Calibri Light"/>
              </a:rPr>
              <a:t>following:</a:t>
            </a:r>
            <a:endParaRPr sz="31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" y="6200013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 h="0">
                <a:moveTo>
                  <a:pt x="0" y="0"/>
                </a:moveTo>
                <a:lnTo>
                  <a:pt x="3223260" y="0"/>
                </a:lnTo>
              </a:path>
            </a:pathLst>
          </a:custGeom>
          <a:ln w="251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886200" y="571500"/>
            <a:ext cx="4686300" cy="464184"/>
            <a:chOff x="3886200" y="571500"/>
            <a:chExt cx="4686300" cy="464184"/>
          </a:xfrm>
        </p:grpSpPr>
        <p:sp>
          <p:nvSpPr>
            <p:cNvPr id="5" name="object 5"/>
            <p:cNvSpPr/>
            <p:nvPr/>
          </p:nvSpPr>
          <p:spPr>
            <a:xfrm>
              <a:off x="3886200" y="571500"/>
              <a:ext cx="4686300" cy="464184"/>
            </a:xfrm>
            <a:custGeom>
              <a:avLst/>
              <a:gdLst/>
              <a:ahLst/>
              <a:cxnLst/>
              <a:rect l="l" t="t" r="r" b="b"/>
              <a:pathLst>
                <a:path w="4686300" h="464184">
                  <a:moveTo>
                    <a:pt x="4639945" y="0"/>
                  </a:moveTo>
                  <a:lnTo>
                    <a:pt x="46354" y="0"/>
                  </a:lnTo>
                  <a:lnTo>
                    <a:pt x="28342" y="3653"/>
                  </a:lnTo>
                  <a:lnTo>
                    <a:pt x="13604" y="13604"/>
                  </a:lnTo>
                  <a:lnTo>
                    <a:pt x="3653" y="28342"/>
                  </a:lnTo>
                  <a:lnTo>
                    <a:pt x="0" y="46354"/>
                  </a:lnTo>
                  <a:lnTo>
                    <a:pt x="0" y="417702"/>
                  </a:lnTo>
                  <a:lnTo>
                    <a:pt x="3653" y="435715"/>
                  </a:lnTo>
                  <a:lnTo>
                    <a:pt x="13604" y="450453"/>
                  </a:lnTo>
                  <a:lnTo>
                    <a:pt x="28342" y="460404"/>
                  </a:lnTo>
                  <a:lnTo>
                    <a:pt x="46354" y="464058"/>
                  </a:lnTo>
                  <a:lnTo>
                    <a:pt x="4639945" y="464058"/>
                  </a:lnTo>
                  <a:lnTo>
                    <a:pt x="4657957" y="460404"/>
                  </a:lnTo>
                  <a:lnTo>
                    <a:pt x="4672695" y="450453"/>
                  </a:lnTo>
                  <a:lnTo>
                    <a:pt x="4682646" y="435715"/>
                  </a:lnTo>
                  <a:lnTo>
                    <a:pt x="4686300" y="417702"/>
                  </a:lnTo>
                  <a:lnTo>
                    <a:pt x="4686300" y="46354"/>
                  </a:lnTo>
                  <a:lnTo>
                    <a:pt x="4682646" y="28342"/>
                  </a:lnTo>
                  <a:lnTo>
                    <a:pt x="4672695" y="13604"/>
                  </a:lnTo>
                  <a:lnTo>
                    <a:pt x="4657957" y="3653"/>
                  </a:lnTo>
                  <a:lnTo>
                    <a:pt x="463994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3667" y="719928"/>
              <a:ext cx="180977" cy="16900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886200" y="1296161"/>
            <a:ext cx="4686300" cy="463550"/>
            <a:chOff x="3886200" y="1296161"/>
            <a:chExt cx="4686300" cy="463550"/>
          </a:xfrm>
        </p:grpSpPr>
        <p:sp>
          <p:nvSpPr>
            <p:cNvPr id="8" name="object 8"/>
            <p:cNvSpPr/>
            <p:nvPr/>
          </p:nvSpPr>
          <p:spPr>
            <a:xfrm>
              <a:off x="3886200" y="1296161"/>
              <a:ext cx="4686300" cy="463550"/>
            </a:xfrm>
            <a:custGeom>
              <a:avLst/>
              <a:gdLst/>
              <a:ahLst/>
              <a:cxnLst/>
              <a:rect l="l" t="t" r="r" b="b"/>
              <a:pathLst>
                <a:path w="4686300" h="463550">
                  <a:moveTo>
                    <a:pt x="4639945" y="0"/>
                  </a:moveTo>
                  <a:lnTo>
                    <a:pt x="46354" y="0"/>
                  </a:lnTo>
                  <a:lnTo>
                    <a:pt x="28289" y="3635"/>
                  </a:lnTo>
                  <a:lnTo>
                    <a:pt x="13557" y="13557"/>
                  </a:lnTo>
                  <a:lnTo>
                    <a:pt x="3635" y="28289"/>
                  </a:lnTo>
                  <a:lnTo>
                    <a:pt x="0" y="46354"/>
                  </a:lnTo>
                  <a:lnTo>
                    <a:pt x="0" y="416940"/>
                  </a:lnTo>
                  <a:lnTo>
                    <a:pt x="3635" y="435006"/>
                  </a:lnTo>
                  <a:lnTo>
                    <a:pt x="13557" y="449738"/>
                  </a:lnTo>
                  <a:lnTo>
                    <a:pt x="28289" y="459660"/>
                  </a:lnTo>
                  <a:lnTo>
                    <a:pt x="46354" y="463296"/>
                  </a:lnTo>
                  <a:lnTo>
                    <a:pt x="4639945" y="463296"/>
                  </a:lnTo>
                  <a:lnTo>
                    <a:pt x="4658010" y="459660"/>
                  </a:lnTo>
                  <a:lnTo>
                    <a:pt x="4672742" y="449738"/>
                  </a:lnTo>
                  <a:lnTo>
                    <a:pt x="4682664" y="435006"/>
                  </a:lnTo>
                  <a:lnTo>
                    <a:pt x="4686300" y="416940"/>
                  </a:lnTo>
                  <a:lnTo>
                    <a:pt x="4686300" y="46354"/>
                  </a:lnTo>
                  <a:lnTo>
                    <a:pt x="4682664" y="28289"/>
                  </a:lnTo>
                  <a:lnTo>
                    <a:pt x="4672742" y="13557"/>
                  </a:lnTo>
                  <a:lnTo>
                    <a:pt x="4658010" y="3635"/>
                  </a:lnTo>
                  <a:lnTo>
                    <a:pt x="463994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9030" y="1423078"/>
              <a:ext cx="210253" cy="209218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886200" y="2020061"/>
            <a:ext cx="4686300" cy="464184"/>
            <a:chOff x="3886200" y="2020061"/>
            <a:chExt cx="4686300" cy="464184"/>
          </a:xfrm>
        </p:grpSpPr>
        <p:sp>
          <p:nvSpPr>
            <p:cNvPr id="11" name="object 11"/>
            <p:cNvSpPr/>
            <p:nvPr/>
          </p:nvSpPr>
          <p:spPr>
            <a:xfrm>
              <a:off x="3886200" y="2020061"/>
              <a:ext cx="4686300" cy="464184"/>
            </a:xfrm>
            <a:custGeom>
              <a:avLst/>
              <a:gdLst/>
              <a:ahLst/>
              <a:cxnLst/>
              <a:rect l="l" t="t" r="r" b="b"/>
              <a:pathLst>
                <a:path w="4686300" h="464185">
                  <a:moveTo>
                    <a:pt x="4639945" y="0"/>
                  </a:moveTo>
                  <a:lnTo>
                    <a:pt x="46354" y="0"/>
                  </a:lnTo>
                  <a:lnTo>
                    <a:pt x="28342" y="3653"/>
                  </a:lnTo>
                  <a:lnTo>
                    <a:pt x="13604" y="13604"/>
                  </a:lnTo>
                  <a:lnTo>
                    <a:pt x="3653" y="28342"/>
                  </a:lnTo>
                  <a:lnTo>
                    <a:pt x="0" y="46354"/>
                  </a:lnTo>
                  <a:lnTo>
                    <a:pt x="0" y="417702"/>
                  </a:lnTo>
                  <a:lnTo>
                    <a:pt x="3653" y="435715"/>
                  </a:lnTo>
                  <a:lnTo>
                    <a:pt x="13604" y="450453"/>
                  </a:lnTo>
                  <a:lnTo>
                    <a:pt x="28342" y="460404"/>
                  </a:lnTo>
                  <a:lnTo>
                    <a:pt x="46354" y="464058"/>
                  </a:lnTo>
                  <a:lnTo>
                    <a:pt x="4639945" y="464058"/>
                  </a:lnTo>
                  <a:lnTo>
                    <a:pt x="4657957" y="460404"/>
                  </a:lnTo>
                  <a:lnTo>
                    <a:pt x="4672695" y="450453"/>
                  </a:lnTo>
                  <a:lnTo>
                    <a:pt x="4682646" y="435715"/>
                  </a:lnTo>
                  <a:lnTo>
                    <a:pt x="4686300" y="417702"/>
                  </a:lnTo>
                  <a:lnTo>
                    <a:pt x="4686300" y="46354"/>
                  </a:lnTo>
                  <a:lnTo>
                    <a:pt x="4682646" y="28342"/>
                  </a:lnTo>
                  <a:lnTo>
                    <a:pt x="4672695" y="13604"/>
                  </a:lnTo>
                  <a:lnTo>
                    <a:pt x="4657957" y="3653"/>
                  </a:lnTo>
                  <a:lnTo>
                    <a:pt x="463994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1536" y="2135087"/>
              <a:ext cx="210452" cy="23375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886200" y="2744723"/>
            <a:ext cx="4686300" cy="463550"/>
            <a:chOff x="3886200" y="2744723"/>
            <a:chExt cx="4686300" cy="463550"/>
          </a:xfrm>
        </p:grpSpPr>
        <p:sp>
          <p:nvSpPr>
            <p:cNvPr id="14" name="object 14"/>
            <p:cNvSpPr/>
            <p:nvPr/>
          </p:nvSpPr>
          <p:spPr>
            <a:xfrm>
              <a:off x="3886200" y="2744723"/>
              <a:ext cx="4686300" cy="463550"/>
            </a:xfrm>
            <a:custGeom>
              <a:avLst/>
              <a:gdLst/>
              <a:ahLst/>
              <a:cxnLst/>
              <a:rect l="l" t="t" r="r" b="b"/>
              <a:pathLst>
                <a:path w="4686300" h="463550">
                  <a:moveTo>
                    <a:pt x="4639945" y="0"/>
                  </a:moveTo>
                  <a:lnTo>
                    <a:pt x="46354" y="0"/>
                  </a:lnTo>
                  <a:lnTo>
                    <a:pt x="28289" y="3635"/>
                  </a:lnTo>
                  <a:lnTo>
                    <a:pt x="13557" y="13557"/>
                  </a:lnTo>
                  <a:lnTo>
                    <a:pt x="3635" y="28289"/>
                  </a:lnTo>
                  <a:lnTo>
                    <a:pt x="0" y="46354"/>
                  </a:lnTo>
                  <a:lnTo>
                    <a:pt x="0" y="416940"/>
                  </a:lnTo>
                  <a:lnTo>
                    <a:pt x="3635" y="435006"/>
                  </a:lnTo>
                  <a:lnTo>
                    <a:pt x="13557" y="449738"/>
                  </a:lnTo>
                  <a:lnTo>
                    <a:pt x="28289" y="459660"/>
                  </a:lnTo>
                  <a:lnTo>
                    <a:pt x="46354" y="463296"/>
                  </a:lnTo>
                  <a:lnTo>
                    <a:pt x="4639945" y="463296"/>
                  </a:lnTo>
                  <a:lnTo>
                    <a:pt x="4658010" y="459660"/>
                  </a:lnTo>
                  <a:lnTo>
                    <a:pt x="4672742" y="449738"/>
                  </a:lnTo>
                  <a:lnTo>
                    <a:pt x="4682664" y="435006"/>
                  </a:lnTo>
                  <a:lnTo>
                    <a:pt x="4686300" y="416940"/>
                  </a:lnTo>
                  <a:lnTo>
                    <a:pt x="4686300" y="46354"/>
                  </a:lnTo>
                  <a:lnTo>
                    <a:pt x="4682664" y="28289"/>
                  </a:lnTo>
                  <a:lnTo>
                    <a:pt x="4672742" y="13557"/>
                  </a:lnTo>
                  <a:lnTo>
                    <a:pt x="4658010" y="3635"/>
                  </a:lnTo>
                  <a:lnTo>
                    <a:pt x="463994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3022" y="2875613"/>
              <a:ext cx="202269" cy="20127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886200" y="3468623"/>
            <a:ext cx="4686300" cy="464184"/>
            <a:chOff x="3886200" y="3468623"/>
            <a:chExt cx="4686300" cy="464184"/>
          </a:xfrm>
        </p:grpSpPr>
        <p:sp>
          <p:nvSpPr>
            <p:cNvPr id="17" name="object 17"/>
            <p:cNvSpPr/>
            <p:nvPr/>
          </p:nvSpPr>
          <p:spPr>
            <a:xfrm>
              <a:off x="3886200" y="3468623"/>
              <a:ext cx="4686300" cy="464184"/>
            </a:xfrm>
            <a:custGeom>
              <a:avLst/>
              <a:gdLst/>
              <a:ahLst/>
              <a:cxnLst/>
              <a:rect l="l" t="t" r="r" b="b"/>
              <a:pathLst>
                <a:path w="4686300" h="464185">
                  <a:moveTo>
                    <a:pt x="4639945" y="0"/>
                  </a:moveTo>
                  <a:lnTo>
                    <a:pt x="46354" y="0"/>
                  </a:lnTo>
                  <a:lnTo>
                    <a:pt x="28342" y="3653"/>
                  </a:lnTo>
                  <a:lnTo>
                    <a:pt x="13604" y="13604"/>
                  </a:lnTo>
                  <a:lnTo>
                    <a:pt x="3653" y="28342"/>
                  </a:lnTo>
                  <a:lnTo>
                    <a:pt x="0" y="46354"/>
                  </a:lnTo>
                  <a:lnTo>
                    <a:pt x="0" y="417702"/>
                  </a:lnTo>
                  <a:lnTo>
                    <a:pt x="3653" y="435715"/>
                  </a:lnTo>
                  <a:lnTo>
                    <a:pt x="13604" y="450453"/>
                  </a:lnTo>
                  <a:lnTo>
                    <a:pt x="28342" y="460404"/>
                  </a:lnTo>
                  <a:lnTo>
                    <a:pt x="46354" y="464057"/>
                  </a:lnTo>
                  <a:lnTo>
                    <a:pt x="4639945" y="464057"/>
                  </a:lnTo>
                  <a:lnTo>
                    <a:pt x="4657957" y="460404"/>
                  </a:lnTo>
                  <a:lnTo>
                    <a:pt x="4672695" y="450453"/>
                  </a:lnTo>
                  <a:lnTo>
                    <a:pt x="4682646" y="435715"/>
                  </a:lnTo>
                  <a:lnTo>
                    <a:pt x="4686300" y="417702"/>
                  </a:lnTo>
                  <a:lnTo>
                    <a:pt x="4686300" y="46354"/>
                  </a:lnTo>
                  <a:lnTo>
                    <a:pt x="4682646" y="28342"/>
                  </a:lnTo>
                  <a:lnTo>
                    <a:pt x="4672695" y="13604"/>
                  </a:lnTo>
                  <a:lnTo>
                    <a:pt x="4657957" y="3653"/>
                  </a:lnTo>
                  <a:lnTo>
                    <a:pt x="463994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047693" y="3607561"/>
              <a:ext cx="213360" cy="186055"/>
            </a:xfrm>
            <a:custGeom>
              <a:avLst/>
              <a:gdLst/>
              <a:ahLst/>
              <a:cxnLst/>
              <a:rect l="l" t="t" r="r" b="b"/>
              <a:pathLst>
                <a:path w="213360" h="186054">
                  <a:moveTo>
                    <a:pt x="50571" y="71196"/>
                  </a:moveTo>
                  <a:lnTo>
                    <a:pt x="45770" y="66408"/>
                  </a:lnTo>
                  <a:lnTo>
                    <a:pt x="39916" y="66408"/>
                  </a:lnTo>
                  <a:lnTo>
                    <a:pt x="0" y="66408"/>
                  </a:lnTo>
                  <a:lnTo>
                    <a:pt x="0" y="177977"/>
                  </a:lnTo>
                  <a:lnTo>
                    <a:pt x="45770" y="177977"/>
                  </a:lnTo>
                  <a:lnTo>
                    <a:pt x="50571" y="173189"/>
                  </a:lnTo>
                  <a:lnTo>
                    <a:pt x="50571" y="71196"/>
                  </a:lnTo>
                  <a:close/>
                </a:path>
                <a:path w="213360" h="186054">
                  <a:moveTo>
                    <a:pt x="212915" y="81546"/>
                  </a:moveTo>
                  <a:lnTo>
                    <a:pt x="205727" y="74371"/>
                  </a:lnTo>
                  <a:lnTo>
                    <a:pt x="142125" y="74371"/>
                  </a:lnTo>
                  <a:lnTo>
                    <a:pt x="138658" y="70929"/>
                  </a:lnTo>
                  <a:lnTo>
                    <a:pt x="138391" y="66675"/>
                  </a:lnTo>
                  <a:lnTo>
                    <a:pt x="142481" y="53162"/>
                  </a:lnTo>
                  <a:lnTo>
                    <a:pt x="145173" y="38544"/>
                  </a:lnTo>
                  <a:lnTo>
                    <a:pt x="146380" y="15938"/>
                  </a:lnTo>
                  <a:lnTo>
                    <a:pt x="146380" y="7175"/>
                  </a:lnTo>
                  <a:lnTo>
                    <a:pt x="139192" y="0"/>
                  </a:lnTo>
                  <a:lnTo>
                    <a:pt x="121627" y="0"/>
                  </a:lnTo>
                  <a:lnTo>
                    <a:pt x="114439" y="7175"/>
                  </a:lnTo>
                  <a:lnTo>
                    <a:pt x="114439" y="15938"/>
                  </a:lnTo>
                  <a:lnTo>
                    <a:pt x="107073" y="42862"/>
                  </a:lnTo>
                  <a:lnTo>
                    <a:pt x="90792" y="62750"/>
                  </a:lnTo>
                  <a:lnTo>
                    <a:pt x="74358" y="75184"/>
                  </a:lnTo>
                  <a:lnTo>
                    <a:pt x="66535" y="79692"/>
                  </a:lnTo>
                  <a:lnTo>
                    <a:pt x="66535" y="164693"/>
                  </a:lnTo>
                  <a:lnTo>
                    <a:pt x="78219" y="168008"/>
                  </a:lnTo>
                  <a:lnTo>
                    <a:pt x="88188" y="175323"/>
                  </a:lnTo>
                  <a:lnTo>
                    <a:pt x="101307" y="182626"/>
                  </a:lnTo>
                  <a:lnTo>
                    <a:pt x="122428" y="185940"/>
                  </a:lnTo>
                  <a:lnTo>
                    <a:pt x="179108" y="185940"/>
                  </a:lnTo>
                  <a:lnTo>
                    <a:pt x="186296" y="178765"/>
                  </a:lnTo>
                  <a:lnTo>
                    <a:pt x="186296" y="165760"/>
                  </a:lnTo>
                  <a:lnTo>
                    <a:pt x="184708" y="162039"/>
                  </a:lnTo>
                  <a:lnTo>
                    <a:pt x="182041" y="159385"/>
                  </a:lnTo>
                  <a:lnTo>
                    <a:pt x="192417" y="159385"/>
                  </a:lnTo>
                  <a:lnTo>
                    <a:pt x="199605" y="152209"/>
                  </a:lnTo>
                  <a:lnTo>
                    <a:pt x="199605" y="139192"/>
                  </a:lnTo>
                  <a:lnTo>
                    <a:pt x="198005" y="135204"/>
                  </a:lnTo>
                  <a:lnTo>
                    <a:pt x="195084" y="132283"/>
                  </a:lnTo>
                  <a:lnTo>
                    <a:pt x="202272" y="130695"/>
                  </a:lnTo>
                  <a:lnTo>
                    <a:pt x="207594" y="124320"/>
                  </a:lnTo>
                  <a:lnTo>
                    <a:pt x="207594" y="112356"/>
                  </a:lnTo>
                  <a:lnTo>
                    <a:pt x="205727" y="108115"/>
                  </a:lnTo>
                  <a:lnTo>
                    <a:pt x="202539" y="105194"/>
                  </a:lnTo>
                  <a:lnTo>
                    <a:pt x="208661" y="103060"/>
                  </a:lnTo>
                  <a:lnTo>
                    <a:pt x="212915" y="97218"/>
                  </a:lnTo>
                  <a:lnTo>
                    <a:pt x="212915" y="90309"/>
                  </a:lnTo>
                  <a:lnTo>
                    <a:pt x="212915" y="81546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470653" y="527050"/>
            <a:ext cx="3947160" cy="350647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 marR="671830">
              <a:lnSpc>
                <a:spcPts val="2200"/>
              </a:lnSpc>
              <a:spcBef>
                <a:spcPts val="335"/>
              </a:spcBef>
            </a:pPr>
            <a:r>
              <a:rPr dirty="0" sz="2000" spc="-10">
                <a:latin typeface="Calibri"/>
                <a:cs typeface="Calibri"/>
              </a:rPr>
              <a:t>Mature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responsibility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show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passion </a:t>
            </a:r>
            <a:r>
              <a:rPr dirty="0" sz="2000" spc="-20">
                <a:latin typeface="Calibri"/>
                <a:cs typeface="Calibri"/>
              </a:rPr>
              <a:t>for</a:t>
            </a:r>
            <a:r>
              <a:rPr dirty="0" sz="2000" spc="-10">
                <a:latin typeface="Calibri"/>
                <a:cs typeface="Calibri"/>
              </a:rPr>
              <a:t> your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work</a:t>
            </a:r>
            <a:endParaRPr sz="2000">
              <a:latin typeface="Calibri"/>
              <a:cs typeface="Calibri"/>
            </a:endParaRPr>
          </a:p>
          <a:p>
            <a:pPr marL="12700" marR="554990">
              <a:lnSpc>
                <a:spcPts val="2200"/>
              </a:lnSpc>
              <a:spcBef>
                <a:spcPts val="1305"/>
              </a:spcBef>
            </a:pPr>
            <a:r>
              <a:rPr dirty="0" sz="2000" spc="-15">
                <a:latin typeface="Calibri"/>
                <a:cs typeface="Calibri"/>
              </a:rPr>
              <a:t>Know </a:t>
            </a:r>
            <a:r>
              <a:rPr dirty="0" sz="2000" spc="-5">
                <a:latin typeface="Calibri"/>
                <a:cs typeface="Calibri"/>
              </a:rPr>
              <a:t>how and </a:t>
            </a:r>
            <a:r>
              <a:rPr dirty="0" sz="2000" spc="-10">
                <a:latin typeface="Calibri"/>
                <a:cs typeface="Calibri"/>
              </a:rPr>
              <a:t>achieve expected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result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200"/>
              </a:lnSpc>
              <a:spcBef>
                <a:spcPts val="1305"/>
              </a:spcBef>
            </a:pPr>
            <a:r>
              <a:rPr dirty="0" sz="2000" spc="-10">
                <a:latin typeface="Calibri"/>
                <a:cs typeface="Calibri"/>
              </a:rPr>
              <a:t>Give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appropriate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feedback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time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the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co-workers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and supervisor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00"/>
              </a:lnSpc>
              <a:spcBef>
                <a:spcPts val="1060"/>
              </a:spcBef>
            </a:pPr>
            <a:r>
              <a:rPr dirty="0" sz="2000" spc="-5">
                <a:latin typeface="Calibri"/>
                <a:cs typeface="Calibri"/>
              </a:rPr>
              <a:t>Respect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5">
                <a:latin typeface="Calibri"/>
                <a:cs typeface="Calibri"/>
              </a:rPr>
              <a:t>self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for</a:t>
            </a:r>
            <a:r>
              <a:rPr dirty="0" sz="2000" spc="-10">
                <a:latin typeface="Calibri"/>
                <a:cs typeface="Calibri"/>
              </a:rPr>
              <a:t> others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00"/>
              </a:lnSpc>
            </a:pPr>
            <a:r>
              <a:rPr dirty="0" sz="2000">
                <a:latin typeface="Calibri"/>
                <a:cs typeface="Calibri"/>
              </a:rPr>
              <a:t>their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marL="12700" marR="139065">
              <a:lnSpc>
                <a:spcPts val="2200"/>
              </a:lnSpc>
              <a:spcBef>
                <a:spcPts val="1345"/>
              </a:spcBef>
            </a:pPr>
            <a:r>
              <a:rPr dirty="0" sz="2000" spc="-5">
                <a:latin typeface="Calibri"/>
                <a:cs typeface="Calibri"/>
              </a:rPr>
              <a:t>Coming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work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with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 good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attitude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performance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86200" y="4193285"/>
            <a:ext cx="4686300" cy="463550"/>
            <a:chOff x="3886200" y="4193285"/>
            <a:chExt cx="4686300" cy="463550"/>
          </a:xfrm>
        </p:grpSpPr>
        <p:sp>
          <p:nvSpPr>
            <p:cNvPr id="21" name="object 21"/>
            <p:cNvSpPr/>
            <p:nvPr/>
          </p:nvSpPr>
          <p:spPr>
            <a:xfrm>
              <a:off x="3886200" y="4193285"/>
              <a:ext cx="4686300" cy="463550"/>
            </a:xfrm>
            <a:custGeom>
              <a:avLst/>
              <a:gdLst/>
              <a:ahLst/>
              <a:cxnLst/>
              <a:rect l="l" t="t" r="r" b="b"/>
              <a:pathLst>
                <a:path w="4686300" h="463550">
                  <a:moveTo>
                    <a:pt x="4639945" y="0"/>
                  </a:moveTo>
                  <a:lnTo>
                    <a:pt x="46354" y="0"/>
                  </a:lnTo>
                  <a:lnTo>
                    <a:pt x="28289" y="3635"/>
                  </a:lnTo>
                  <a:lnTo>
                    <a:pt x="13557" y="13557"/>
                  </a:lnTo>
                  <a:lnTo>
                    <a:pt x="3635" y="28289"/>
                  </a:lnTo>
                  <a:lnTo>
                    <a:pt x="0" y="46355"/>
                  </a:lnTo>
                  <a:lnTo>
                    <a:pt x="0" y="416940"/>
                  </a:lnTo>
                  <a:lnTo>
                    <a:pt x="3635" y="435006"/>
                  </a:lnTo>
                  <a:lnTo>
                    <a:pt x="13557" y="449738"/>
                  </a:lnTo>
                  <a:lnTo>
                    <a:pt x="28289" y="459660"/>
                  </a:lnTo>
                  <a:lnTo>
                    <a:pt x="46354" y="463295"/>
                  </a:lnTo>
                  <a:lnTo>
                    <a:pt x="4639945" y="463295"/>
                  </a:lnTo>
                  <a:lnTo>
                    <a:pt x="4658010" y="459660"/>
                  </a:lnTo>
                  <a:lnTo>
                    <a:pt x="4672742" y="449738"/>
                  </a:lnTo>
                  <a:lnTo>
                    <a:pt x="4682664" y="435006"/>
                  </a:lnTo>
                  <a:lnTo>
                    <a:pt x="4686300" y="416940"/>
                  </a:lnTo>
                  <a:lnTo>
                    <a:pt x="4686300" y="46355"/>
                  </a:lnTo>
                  <a:lnTo>
                    <a:pt x="4682664" y="28289"/>
                  </a:lnTo>
                  <a:lnTo>
                    <a:pt x="4672742" y="13557"/>
                  </a:lnTo>
                  <a:lnTo>
                    <a:pt x="4658010" y="3635"/>
                  </a:lnTo>
                  <a:lnTo>
                    <a:pt x="463994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3022" y="4324174"/>
              <a:ext cx="202269" cy="201273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3886200" y="4917185"/>
            <a:ext cx="4686300" cy="464184"/>
            <a:chOff x="3886200" y="4917185"/>
            <a:chExt cx="4686300" cy="464184"/>
          </a:xfrm>
        </p:grpSpPr>
        <p:sp>
          <p:nvSpPr>
            <p:cNvPr id="24" name="object 24"/>
            <p:cNvSpPr/>
            <p:nvPr/>
          </p:nvSpPr>
          <p:spPr>
            <a:xfrm>
              <a:off x="3886200" y="4917185"/>
              <a:ext cx="4686300" cy="464184"/>
            </a:xfrm>
            <a:custGeom>
              <a:avLst/>
              <a:gdLst/>
              <a:ahLst/>
              <a:cxnLst/>
              <a:rect l="l" t="t" r="r" b="b"/>
              <a:pathLst>
                <a:path w="4686300" h="464185">
                  <a:moveTo>
                    <a:pt x="4639945" y="0"/>
                  </a:moveTo>
                  <a:lnTo>
                    <a:pt x="46354" y="0"/>
                  </a:lnTo>
                  <a:lnTo>
                    <a:pt x="28342" y="3653"/>
                  </a:lnTo>
                  <a:lnTo>
                    <a:pt x="13604" y="13604"/>
                  </a:lnTo>
                  <a:lnTo>
                    <a:pt x="3653" y="28342"/>
                  </a:lnTo>
                  <a:lnTo>
                    <a:pt x="0" y="46355"/>
                  </a:lnTo>
                  <a:lnTo>
                    <a:pt x="0" y="417702"/>
                  </a:lnTo>
                  <a:lnTo>
                    <a:pt x="3653" y="435715"/>
                  </a:lnTo>
                  <a:lnTo>
                    <a:pt x="13604" y="450453"/>
                  </a:lnTo>
                  <a:lnTo>
                    <a:pt x="28342" y="460404"/>
                  </a:lnTo>
                  <a:lnTo>
                    <a:pt x="46354" y="464057"/>
                  </a:lnTo>
                  <a:lnTo>
                    <a:pt x="4639945" y="464057"/>
                  </a:lnTo>
                  <a:lnTo>
                    <a:pt x="4657957" y="460404"/>
                  </a:lnTo>
                  <a:lnTo>
                    <a:pt x="4672695" y="450453"/>
                  </a:lnTo>
                  <a:lnTo>
                    <a:pt x="4682646" y="435715"/>
                  </a:lnTo>
                  <a:lnTo>
                    <a:pt x="4686300" y="417702"/>
                  </a:lnTo>
                  <a:lnTo>
                    <a:pt x="4686300" y="46355"/>
                  </a:lnTo>
                  <a:lnTo>
                    <a:pt x="4682646" y="28342"/>
                  </a:lnTo>
                  <a:lnTo>
                    <a:pt x="4672695" y="13604"/>
                  </a:lnTo>
                  <a:lnTo>
                    <a:pt x="4657957" y="3653"/>
                  </a:lnTo>
                  <a:lnTo>
                    <a:pt x="463994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63667" y="5036461"/>
              <a:ext cx="180944" cy="214365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3886200" y="5641847"/>
            <a:ext cx="4686300" cy="463550"/>
            <a:chOff x="3886200" y="5641847"/>
            <a:chExt cx="4686300" cy="463550"/>
          </a:xfrm>
        </p:grpSpPr>
        <p:sp>
          <p:nvSpPr>
            <p:cNvPr id="27" name="object 27"/>
            <p:cNvSpPr/>
            <p:nvPr/>
          </p:nvSpPr>
          <p:spPr>
            <a:xfrm>
              <a:off x="3886200" y="5641847"/>
              <a:ext cx="4686300" cy="463550"/>
            </a:xfrm>
            <a:custGeom>
              <a:avLst/>
              <a:gdLst/>
              <a:ahLst/>
              <a:cxnLst/>
              <a:rect l="l" t="t" r="r" b="b"/>
              <a:pathLst>
                <a:path w="4686300" h="463550">
                  <a:moveTo>
                    <a:pt x="4639945" y="0"/>
                  </a:moveTo>
                  <a:lnTo>
                    <a:pt x="46354" y="0"/>
                  </a:lnTo>
                  <a:lnTo>
                    <a:pt x="28289" y="3640"/>
                  </a:lnTo>
                  <a:lnTo>
                    <a:pt x="13557" y="13568"/>
                  </a:lnTo>
                  <a:lnTo>
                    <a:pt x="3635" y="28294"/>
                  </a:lnTo>
                  <a:lnTo>
                    <a:pt x="0" y="46329"/>
                  </a:lnTo>
                  <a:lnTo>
                    <a:pt x="0" y="416966"/>
                  </a:lnTo>
                  <a:lnTo>
                    <a:pt x="3635" y="435001"/>
                  </a:lnTo>
                  <a:lnTo>
                    <a:pt x="13557" y="449727"/>
                  </a:lnTo>
                  <a:lnTo>
                    <a:pt x="28289" y="459655"/>
                  </a:lnTo>
                  <a:lnTo>
                    <a:pt x="46354" y="463295"/>
                  </a:lnTo>
                  <a:lnTo>
                    <a:pt x="4639945" y="463295"/>
                  </a:lnTo>
                  <a:lnTo>
                    <a:pt x="4658010" y="459655"/>
                  </a:lnTo>
                  <a:lnTo>
                    <a:pt x="4672742" y="449727"/>
                  </a:lnTo>
                  <a:lnTo>
                    <a:pt x="4682664" y="435001"/>
                  </a:lnTo>
                  <a:lnTo>
                    <a:pt x="4686300" y="416966"/>
                  </a:lnTo>
                  <a:lnTo>
                    <a:pt x="4686300" y="46329"/>
                  </a:lnTo>
                  <a:lnTo>
                    <a:pt x="4682664" y="28294"/>
                  </a:lnTo>
                  <a:lnTo>
                    <a:pt x="4672742" y="13568"/>
                  </a:lnTo>
                  <a:lnTo>
                    <a:pt x="4658010" y="3640"/>
                  </a:lnTo>
                  <a:lnTo>
                    <a:pt x="463994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41844" y="5799220"/>
              <a:ext cx="224358" cy="14830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470653" y="4288282"/>
            <a:ext cx="3262629" cy="1918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Calibri"/>
                <a:cs typeface="Calibri"/>
              </a:rPr>
              <a:t>Be friendly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and 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team </a:t>
            </a:r>
            <a:r>
              <a:rPr dirty="0" sz="2000" spc="-15">
                <a:latin typeface="Calibri"/>
                <a:cs typeface="Calibri"/>
              </a:rPr>
              <a:t>player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91800"/>
              </a:lnSpc>
              <a:spcBef>
                <a:spcPts val="1100"/>
              </a:spcBef>
            </a:pPr>
            <a:r>
              <a:rPr dirty="0" sz="2000" spc="-10">
                <a:latin typeface="Calibri"/>
                <a:cs typeface="Calibri"/>
              </a:rPr>
              <a:t>Problem</a:t>
            </a:r>
            <a:r>
              <a:rPr dirty="0" sz="2000" spc="-5">
                <a:latin typeface="Calibri"/>
                <a:cs typeface="Calibri"/>
              </a:rPr>
              <a:t> solving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perseverance 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Show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willingness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learn and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00"/>
              </a:lnSpc>
            </a:pPr>
            <a:r>
              <a:rPr dirty="0" sz="2000" spc="-10">
                <a:latin typeface="Calibri"/>
                <a:cs typeface="Calibri"/>
              </a:rPr>
              <a:t>volunteer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for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new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tasks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045" y="549402"/>
            <a:ext cx="5614670" cy="1039494"/>
          </a:xfrm>
          <a:prstGeom prst="rect"/>
        </p:spPr>
        <p:txBody>
          <a:bodyPr wrap="square" lIns="0" tIns="73025" rIns="0" bIns="0" rtlCol="0" vert="horz">
            <a:spAutoFit/>
          </a:bodyPr>
          <a:lstStyle/>
          <a:p>
            <a:pPr marL="67945" marR="5080" indent="-55880">
              <a:lnSpc>
                <a:spcPts val="3779"/>
              </a:lnSpc>
              <a:spcBef>
                <a:spcPts val="575"/>
              </a:spcBef>
            </a:pPr>
            <a:r>
              <a:rPr dirty="0" spc="-10">
                <a:solidFill>
                  <a:srgbClr val="000000"/>
                </a:solidFill>
              </a:rPr>
              <a:t>Important </a:t>
            </a:r>
            <a:r>
              <a:rPr dirty="0" spc="-35">
                <a:solidFill>
                  <a:srgbClr val="000000"/>
                </a:solidFill>
              </a:rPr>
              <a:t>Keys </a:t>
            </a:r>
            <a:r>
              <a:rPr dirty="0" spc="-20">
                <a:solidFill>
                  <a:srgbClr val="000000"/>
                </a:solidFill>
              </a:rPr>
              <a:t>to </a:t>
            </a:r>
            <a:r>
              <a:rPr dirty="0" b="1">
                <a:solidFill>
                  <a:srgbClr val="000000"/>
                </a:solidFill>
                <a:latin typeface="Calibri"/>
                <a:cs typeface="Calibri"/>
              </a:rPr>
              <a:t>Being a </a:t>
            </a:r>
            <a:r>
              <a:rPr dirty="0" spc="-50" b="1">
                <a:solidFill>
                  <a:srgbClr val="000000"/>
                </a:solidFill>
                <a:latin typeface="Calibri"/>
                <a:cs typeface="Calibri"/>
              </a:rPr>
              <a:t>True </a:t>
            </a:r>
            <a:r>
              <a:rPr dirty="0" spc="-78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5" b="1">
                <a:solidFill>
                  <a:srgbClr val="000000"/>
                </a:solidFill>
                <a:latin typeface="Calibri"/>
                <a:cs typeface="Calibri"/>
              </a:rPr>
              <a:t>Professional</a:t>
            </a:r>
            <a:r>
              <a:rPr dirty="0" spc="1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5">
                <a:solidFill>
                  <a:srgbClr val="000000"/>
                </a:solidFill>
              </a:rPr>
              <a:t>in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the</a:t>
            </a:r>
            <a:r>
              <a:rPr dirty="0" spc="-10">
                <a:solidFill>
                  <a:srgbClr val="000000"/>
                </a:solidFill>
              </a:rPr>
              <a:t> workplace: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2554" y="1850898"/>
            <a:ext cx="7900034" cy="4309110"/>
            <a:chOff x="622554" y="1850898"/>
            <a:chExt cx="7900034" cy="4309110"/>
          </a:xfrm>
        </p:grpSpPr>
        <p:sp>
          <p:nvSpPr>
            <p:cNvPr id="4" name="object 4"/>
            <p:cNvSpPr/>
            <p:nvPr/>
          </p:nvSpPr>
          <p:spPr>
            <a:xfrm>
              <a:off x="629031" y="1857375"/>
              <a:ext cx="7886700" cy="675640"/>
            </a:xfrm>
            <a:custGeom>
              <a:avLst/>
              <a:gdLst/>
              <a:ahLst/>
              <a:cxnLst/>
              <a:rect l="l" t="t" r="r" b="b"/>
              <a:pathLst>
                <a:path w="7886700" h="675639">
                  <a:moveTo>
                    <a:pt x="7774178" y="0"/>
                  </a:moveTo>
                  <a:lnTo>
                    <a:pt x="112522" y="0"/>
                  </a:lnTo>
                  <a:lnTo>
                    <a:pt x="68724" y="8848"/>
                  </a:lnTo>
                  <a:lnTo>
                    <a:pt x="32958" y="32972"/>
                  </a:lnTo>
                  <a:lnTo>
                    <a:pt x="8842" y="68740"/>
                  </a:lnTo>
                  <a:lnTo>
                    <a:pt x="0" y="112522"/>
                  </a:lnTo>
                  <a:lnTo>
                    <a:pt x="0" y="562610"/>
                  </a:lnTo>
                  <a:lnTo>
                    <a:pt x="8842" y="606391"/>
                  </a:lnTo>
                  <a:lnTo>
                    <a:pt x="32958" y="642159"/>
                  </a:lnTo>
                  <a:lnTo>
                    <a:pt x="68724" y="666283"/>
                  </a:lnTo>
                  <a:lnTo>
                    <a:pt x="112522" y="675132"/>
                  </a:lnTo>
                  <a:lnTo>
                    <a:pt x="7774178" y="675132"/>
                  </a:lnTo>
                  <a:lnTo>
                    <a:pt x="7817959" y="666283"/>
                  </a:lnTo>
                  <a:lnTo>
                    <a:pt x="7853727" y="642159"/>
                  </a:lnTo>
                  <a:lnTo>
                    <a:pt x="7877851" y="606391"/>
                  </a:lnTo>
                  <a:lnTo>
                    <a:pt x="7886700" y="562610"/>
                  </a:lnTo>
                  <a:lnTo>
                    <a:pt x="7886700" y="112522"/>
                  </a:lnTo>
                  <a:lnTo>
                    <a:pt x="7877851" y="68740"/>
                  </a:lnTo>
                  <a:lnTo>
                    <a:pt x="7853727" y="32972"/>
                  </a:lnTo>
                  <a:lnTo>
                    <a:pt x="7817959" y="8848"/>
                  </a:lnTo>
                  <a:lnTo>
                    <a:pt x="777417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9031" y="1857375"/>
              <a:ext cx="7886700" cy="675640"/>
            </a:xfrm>
            <a:custGeom>
              <a:avLst/>
              <a:gdLst/>
              <a:ahLst/>
              <a:cxnLst/>
              <a:rect l="l" t="t" r="r" b="b"/>
              <a:pathLst>
                <a:path w="7886700" h="675639">
                  <a:moveTo>
                    <a:pt x="0" y="112522"/>
                  </a:moveTo>
                  <a:lnTo>
                    <a:pt x="8842" y="68740"/>
                  </a:lnTo>
                  <a:lnTo>
                    <a:pt x="32958" y="32972"/>
                  </a:lnTo>
                  <a:lnTo>
                    <a:pt x="68724" y="8848"/>
                  </a:lnTo>
                  <a:lnTo>
                    <a:pt x="112522" y="0"/>
                  </a:lnTo>
                  <a:lnTo>
                    <a:pt x="7774178" y="0"/>
                  </a:lnTo>
                  <a:lnTo>
                    <a:pt x="7817959" y="8848"/>
                  </a:lnTo>
                  <a:lnTo>
                    <a:pt x="7853727" y="32972"/>
                  </a:lnTo>
                  <a:lnTo>
                    <a:pt x="7877851" y="68740"/>
                  </a:lnTo>
                  <a:lnTo>
                    <a:pt x="7886700" y="112522"/>
                  </a:lnTo>
                  <a:lnTo>
                    <a:pt x="7886700" y="562610"/>
                  </a:lnTo>
                  <a:lnTo>
                    <a:pt x="7877851" y="606391"/>
                  </a:lnTo>
                  <a:lnTo>
                    <a:pt x="7853727" y="642159"/>
                  </a:lnTo>
                  <a:lnTo>
                    <a:pt x="7817959" y="666283"/>
                  </a:lnTo>
                  <a:lnTo>
                    <a:pt x="7774178" y="675132"/>
                  </a:lnTo>
                  <a:lnTo>
                    <a:pt x="112522" y="675132"/>
                  </a:lnTo>
                  <a:lnTo>
                    <a:pt x="68724" y="666283"/>
                  </a:lnTo>
                  <a:lnTo>
                    <a:pt x="32958" y="642159"/>
                  </a:lnTo>
                  <a:lnTo>
                    <a:pt x="8842" y="606391"/>
                  </a:lnTo>
                  <a:lnTo>
                    <a:pt x="0" y="562610"/>
                  </a:lnTo>
                  <a:lnTo>
                    <a:pt x="0" y="112522"/>
                  </a:lnTo>
                  <a:close/>
                </a:path>
              </a:pathLst>
            </a:custGeom>
            <a:ln w="1295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29031" y="2581275"/>
              <a:ext cx="7886700" cy="675640"/>
            </a:xfrm>
            <a:custGeom>
              <a:avLst/>
              <a:gdLst/>
              <a:ahLst/>
              <a:cxnLst/>
              <a:rect l="l" t="t" r="r" b="b"/>
              <a:pathLst>
                <a:path w="7886700" h="675639">
                  <a:moveTo>
                    <a:pt x="7774178" y="0"/>
                  </a:moveTo>
                  <a:lnTo>
                    <a:pt x="112522" y="0"/>
                  </a:lnTo>
                  <a:lnTo>
                    <a:pt x="68724" y="8848"/>
                  </a:lnTo>
                  <a:lnTo>
                    <a:pt x="32958" y="32972"/>
                  </a:lnTo>
                  <a:lnTo>
                    <a:pt x="8842" y="68740"/>
                  </a:lnTo>
                  <a:lnTo>
                    <a:pt x="0" y="112522"/>
                  </a:lnTo>
                  <a:lnTo>
                    <a:pt x="0" y="562610"/>
                  </a:lnTo>
                  <a:lnTo>
                    <a:pt x="8842" y="606391"/>
                  </a:lnTo>
                  <a:lnTo>
                    <a:pt x="32958" y="642159"/>
                  </a:lnTo>
                  <a:lnTo>
                    <a:pt x="68724" y="666283"/>
                  </a:lnTo>
                  <a:lnTo>
                    <a:pt x="112522" y="675132"/>
                  </a:lnTo>
                  <a:lnTo>
                    <a:pt x="7774178" y="675132"/>
                  </a:lnTo>
                  <a:lnTo>
                    <a:pt x="7817959" y="666283"/>
                  </a:lnTo>
                  <a:lnTo>
                    <a:pt x="7853727" y="642159"/>
                  </a:lnTo>
                  <a:lnTo>
                    <a:pt x="7877851" y="606391"/>
                  </a:lnTo>
                  <a:lnTo>
                    <a:pt x="7886700" y="562610"/>
                  </a:lnTo>
                  <a:lnTo>
                    <a:pt x="7886700" y="112522"/>
                  </a:lnTo>
                  <a:lnTo>
                    <a:pt x="7877851" y="68740"/>
                  </a:lnTo>
                  <a:lnTo>
                    <a:pt x="7853727" y="32972"/>
                  </a:lnTo>
                  <a:lnTo>
                    <a:pt x="7817959" y="8848"/>
                  </a:lnTo>
                  <a:lnTo>
                    <a:pt x="777417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9031" y="2581275"/>
              <a:ext cx="7886700" cy="675640"/>
            </a:xfrm>
            <a:custGeom>
              <a:avLst/>
              <a:gdLst/>
              <a:ahLst/>
              <a:cxnLst/>
              <a:rect l="l" t="t" r="r" b="b"/>
              <a:pathLst>
                <a:path w="7886700" h="675639">
                  <a:moveTo>
                    <a:pt x="0" y="112522"/>
                  </a:moveTo>
                  <a:lnTo>
                    <a:pt x="8842" y="68740"/>
                  </a:lnTo>
                  <a:lnTo>
                    <a:pt x="32958" y="32972"/>
                  </a:lnTo>
                  <a:lnTo>
                    <a:pt x="68724" y="8848"/>
                  </a:lnTo>
                  <a:lnTo>
                    <a:pt x="112522" y="0"/>
                  </a:lnTo>
                  <a:lnTo>
                    <a:pt x="7774178" y="0"/>
                  </a:lnTo>
                  <a:lnTo>
                    <a:pt x="7817959" y="8848"/>
                  </a:lnTo>
                  <a:lnTo>
                    <a:pt x="7853727" y="32972"/>
                  </a:lnTo>
                  <a:lnTo>
                    <a:pt x="7877851" y="68740"/>
                  </a:lnTo>
                  <a:lnTo>
                    <a:pt x="7886700" y="112522"/>
                  </a:lnTo>
                  <a:lnTo>
                    <a:pt x="7886700" y="562610"/>
                  </a:lnTo>
                  <a:lnTo>
                    <a:pt x="7877851" y="606391"/>
                  </a:lnTo>
                  <a:lnTo>
                    <a:pt x="7853727" y="642159"/>
                  </a:lnTo>
                  <a:lnTo>
                    <a:pt x="7817959" y="666283"/>
                  </a:lnTo>
                  <a:lnTo>
                    <a:pt x="7774178" y="675132"/>
                  </a:lnTo>
                  <a:lnTo>
                    <a:pt x="112522" y="675132"/>
                  </a:lnTo>
                  <a:lnTo>
                    <a:pt x="68724" y="666283"/>
                  </a:lnTo>
                  <a:lnTo>
                    <a:pt x="32958" y="642159"/>
                  </a:lnTo>
                  <a:lnTo>
                    <a:pt x="8842" y="606391"/>
                  </a:lnTo>
                  <a:lnTo>
                    <a:pt x="0" y="562610"/>
                  </a:lnTo>
                  <a:lnTo>
                    <a:pt x="0" y="112522"/>
                  </a:lnTo>
                  <a:close/>
                </a:path>
              </a:pathLst>
            </a:custGeom>
            <a:ln w="1295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29031" y="3305937"/>
              <a:ext cx="7886700" cy="675640"/>
            </a:xfrm>
            <a:custGeom>
              <a:avLst/>
              <a:gdLst/>
              <a:ahLst/>
              <a:cxnLst/>
              <a:rect l="l" t="t" r="r" b="b"/>
              <a:pathLst>
                <a:path w="7886700" h="675639">
                  <a:moveTo>
                    <a:pt x="7774178" y="0"/>
                  </a:moveTo>
                  <a:lnTo>
                    <a:pt x="112522" y="0"/>
                  </a:lnTo>
                  <a:lnTo>
                    <a:pt x="68724" y="8848"/>
                  </a:lnTo>
                  <a:lnTo>
                    <a:pt x="32958" y="32972"/>
                  </a:lnTo>
                  <a:lnTo>
                    <a:pt x="8842" y="68740"/>
                  </a:lnTo>
                  <a:lnTo>
                    <a:pt x="0" y="112522"/>
                  </a:lnTo>
                  <a:lnTo>
                    <a:pt x="0" y="562610"/>
                  </a:lnTo>
                  <a:lnTo>
                    <a:pt x="8842" y="606391"/>
                  </a:lnTo>
                  <a:lnTo>
                    <a:pt x="32958" y="642159"/>
                  </a:lnTo>
                  <a:lnTo>
                    <a:pt x="68724" y="666283"/>
                  </a:lnTo>
                  <a:lnTo>
                    <a:pt x="112522" y="675132"/>
                  </a:lnTo>
                  <a:lnTo>
                    <a:pt x="7774178" y="675132"/>
                  </a:lnTo>
                  <a:lnTo>
                    <a:pt x="7817959" y="666283"/>
                  </a:lnTo>
                  <a:lnTo>
                    <a:pt x="7853727" y="642159"/>
                  </a:lnTo>
                  <a:lnTo>
                    <a:pt x="7877851" y="606391"/>
                  </a:lnTo>
                  <a:lnTo>
                    <a:pt x="7886700" y="562610"/>
                  </a:lnTo>
                  <a:lnTo>
                    <a:pt x="7886700" y="112522"/>
                  </a:lnTo>
                  <a:lnTo>
                    <a:pt x="7877851" y="68740"/>
                  </a:lnTo>
                  <a:lnTo>
                    <a:pt x="7853727" y="32972"/>
                  </a:lnTo>
                  <a:lnTo>
                    <a:pt x="7817959" y="8848"/>
                  </a:lnTo>
                  <a:lnTo>
                    <a:pt x="777417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29031" y="3305937"/>
              <a:ext cx="7886700" cy="675640"/>
            </a:xfrm>
            <a:custGeom>
              <a:avLst/>
              <a:gdLst/>
              <a:ahLst/>
              <a:cxnLst/>
              <a:rect l="l" t="t" r="r" b="b"/>
              <a:pathLst>
                <a:path w="7886700" h="675639">
                  <a:moveTo>
                    <a:pt x="0" y="112522"/>
                  </a:moveTo>
                  <a:lnTo>
                    <a:pt x="8842" y="68740"/>
                  </a:lnTo>
                  <a:lnTo>
                    <a:pt x="32958" y="32972"/>
                  </a:lnTo>
                  <a:lnTo>
                    <a:pt x="68724" y="8848"/>
                  </a:lnTo>
                  <a:lnTo>
                    <a:pt x="112522" y="0"/>
                  </a:lnTo>
                  <a:lnTo>
                    <a:pt x="7774178" y="0"/>
                  </a:lnTo>
                  <a:lnTo>
                    <a:pt x="7817959" y="8848"/>
                  </a:lnTo>
                  <a:lnTo>
                    <a:pt x="7853727" y="32972"/>
                  </a:lnTo>
                  <a:lnTo>
                    <a:pt x="7877851" y="68740"/>
                  </a:lnTo>
                  <a:lnTo>
                    <a:pt x="7886700" y="112522"/>
                  </a:lnTo>
                  <a:lnTo>
                    <a:pt x="7886700" y="562610"/>
                  </a:lnTo>
                  <a:lnTo>
                    <a:pt x="7877851" y="606391"/>
                  </a:lnTo>
                  <a:lnTo>
                    <a:pt x="7853727" y="642159"/>
                  </a:lnTo>
                  <a:lnTo>
                    <a:pt x="7817959" y="666283"/>
                  </a:lnTo>
                  <a:lnTo>
                    <a:pt x="7774178" y="675132"/>
                  </a:lnTo>
                  <a:lnTo>
                    <a:pt x="112522" y="675132"/>
                  </a:lnTo>
                  <a:lnTo>
                    <a:pt x="68724" y="666283"/>
                  </a:lnTo>
                  <a:lnTo>
                    <a:pt x="32958" y="642159"/>
                  </a:lnTo>
                  <a:lnTo>
                    <a:pt x="8842" y="606391"/>
                  </a:lnTo>
                  <a:lnTo>
                    <a:pt x="0" y="562610"/>
                  </a:lnTo>
                  <a:lnTo>
                    <a:pt x="0" y="112522"/>
                  </a:lnTo>
                  <a:close/>
                </a:path>
              </a:pathLst>
            </a:custGeom>
            <a:ln w="1295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9031" y="4029837"/>
              <a:ext cx="7886700" cy="675640"/>
            </a:xfrm>
            <a:custGeom>
              <a:avLst/>
              <a:gdLst/>
              <a:ahLst/>
              <a:cxnLst/>
              <a:rect l="l" t="t" r="r" b="b"/>
              <a:pathLst>
                <a:path w="7886700" h="675639">
                  <a:moveTo>
                    <a:pt x="7774178" y="0"/>
                  </a:moveTo>
                  <a:lnTo>
                    <a:pt x="112522" y="0"/>
                  </a:lnTo>
                  <a:lnTo>
                    <a:pt x="68724" y="8848"/>
                  </a:lnTo>
                  <a:lnTo>
                    <a:pt x="32958" y="32972"/>
                  </a:lnTo>
                  <a:lnTo>
                    <a:pt x="8842" y="68740"/>
                  </a:lnTo>
                  <a:lnTo>
                    <a:pt x="0" y="112521"/>
                  </a:lnTo>
                  <a:lnTo>
                    <a:pt x="0" y="562610"/>
                  </a:lnTo>
                  <a:lnTo>
                    <a:pt x="8842" y="606391"/>
                  </a:lnTo>
                  <a:lnTo>
                    <a:pt x="32958" y="642159"/>
                  </a:lnTo>
                  <a:lnTo>
                    <a:pt x="68724" y="666283"/>
                  </a:lnTo>
                  <a:lnTo>
                    <a:pt x="112522" y="675132"/>
                  </a:lnTo>
                  <a:lnTo>
                    <a:pt x="7774178" y="675132"/>
                  </a:lnTo>
                  <a:lnTo>
                    <a:pt x="7817959" y="666283"/>
                  </a:lnTo>
                  <a:lnTo>
                    <a:pt x="7853727" y="642159"/>
                  </a:lnTo>
                  <a:lnTo>
                    <a:pt x="7877851" y="606391"/>
                  </a:lnTo>
                  <a:lnTo>
                    <a:pt x="7886700" y="562610"/>
                  </a:lnTo>
                  <a:lnTo>
                    <a:pt x="7886700" y="112521"/>
                  </a:lnTo>
                  <a:lnTo>
                    <a:pt x="7877851" y="68740"/>
                  </a:lnTo>
                  <a:lnTo>
                    <a:pt x="7853727" y="32972"/>
                  </a:lnTo>
                  <a:lnTo>
                    <a:pt x="7817959" y="8848"/>
                  </a:lnTo>
                  <a:lnTo>
                    <a:pt x="777417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29031" y="4029837"/>
              <a:ext cx="7886700" cy="675640"/>
            </a:xfrm>
            <a:custGeom>
              <a:avLst/>
              <a:gdLst/>
              <a:ahLst/>
              <a:cxnLst/>
              <a:rect l="l" t="t" r="r" b="b"/>
              <a:pathLst>
                <a:path w="7886700" h="675639">
                  <a:moveTo>
                    <a:pt x="0" y="112521"/>
                  </a:moveTo>
                  <a:lnTo>
                    <a:pt x="8842" y="68740"/>
                  </a:lnTo>
                  <a:lnTo>
                    <a:pt x="32958" y="32972"/>
                  </a:lnTo>
                  <a:lnTo>
                    <a:pt x="68724" y="8848"/>
                  </a:lnTo>
                  <a:lnTo>
                    <a:pt x="112522" y="0"/>
                  </a:lnTo>
                  <a:lnTo>
                    <a:pt x="7774178" y="0"/>
                  </a:lnTo>
                  <a:lnTo>
                    <a:pt x="7817959" y="8848"/>
                  </a:lnTo>
                  <a:lnTo>
                    <a:pt x="7853727" y="32972"/>
                  </a:lnTo>
                  <a:lnTo>
                    <a:pt x="7877851" y="68740"/>
                  </a:lnTo>
                  <a:lnTo>
                    <a:pt x="7886700" y="112521"/>
                  </a:lnTo>
                  <a:lnTo>
                    <a:pt x="7886700" y="562610"/>
                  </a:lnTo>
                  <a:lnTo>
                    <a:pt x="7877851" y="606391"/>
                  </a:lnTo>
                  <a:lnTo>
                    <a:pt x="7853727" y="642159"/>
                  </a:lnTo>
                  <a:lnTo>
                    <a:pt x="7817959" y="666283"/>
                  </a:lnTo>
                  <a:lnTo>
                    <a:pt x="7774178" y="675132"/>
                  </a:lnTo>
                  <a:lnTo>
                    <a:pt x="112522" y="675132"/>
                  </a:lnTo>
                  <a:lnTo>
                    <a:pt x="68724" y="666283"/>
                  </a:lnTo>
                  <a:lnTo>
                    <a:pt x="32958" y="642159"/>
                  </a:lnTo>
                  <a:lnTo>
                    <a:pt x="8842" y="606391"/>
                  </a:lnTo>
                  <a:lnTo>
                    <a:pt x="0" y="562610"/>
                  </a:lnTo>
                  <a:lnTo>
                    <a:pt x="0" y="112521"/>
                  </a:lnTo>
                  <a:close/>
                </a:path>
              </a:pathLst>
            </a:custGeom>
            <a:ln w="1295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29031" y="4754499"/>
              <a:ext cx="7886700" cy="675640"/>
            </a:xfrm>
            <a:custGeom>
              <a:avLst/>
              <a:gdLst/>
              <a:ahLst/>
              <a:cxnLst/>
              <a:rect l="l" t="t" r="r" b="b"/>
              <a:pathLst>
                <a:path w="7886700" h="675639">
                  <a:moveTo>
                    <a:pt x="7774178" y="0"/>
                  </a:moveTo>
                  <a:lnTo>
                    <a:pt x="112522" y="0"/>
                  </a:lnTo>
                  <a:lnTo>
                    <a:pt x="68724" y="8848"/>
                  </a:lnTo>
                  <a:lnTo>
                    <a:pt x="32958" y="32972"/>
                  </a:lnTo>
                  <a:lnTo>
                    <a:pt x="8842" y="68740"/>
                  </a:lnTo>
                  <a:lnTo>
                    <a:pt x="0" y="112521"/>
                  </a:lnTo>
                  <a:lnTo>
                    <a:pt x="0" y="562610"/>
                  </a:lnTo>
                  <a:lnTo>
                    <a:pt x="8842" y="606391"/>
                  </a:lnTo>
                  <a:lnTo>
                    <a:pt x="32958" y="642159"/>
                  </a:lnTo>
                  <a:lnTo>
                    <a:pt x="68724" y="666283"/>
                  </a:lnTo>
                  <a:lnTo>
                    <a:pt x="112522" y="675132"/>
                  </a:lnTo>
                  <a:lnTo>
                    <a:pt x="7774178" y="675132"/>
                  </a:lnTo>
                  <a:lnTo>
                    <a:pt x="7817959" y="666283"/>
                  </a:lnTo>
                  <a:lnTo>
                    <a:pt x="7853727" y="642159"/>
                  </a:lnTo>
                  <a:lnTo>
                    <a:pt x="7877851" y="606391"/>
                  </a:lnTo>
                  <a:lnTo>
                    <a:pt x="7886700" y="562610"/>
                  </a:lnTo>
                  <a:lnTo>
                    <a:pt x="7886700" y="112521"/>
                  </a:lnTo>
                  <a:lnTo>
                    <a:pt x="7877851" y="68740"/>
                  </a:lnTo>
                  <a:lnTo>
                    <a:pt x="7853727" y="32972"/>
                  </a:lnTo>
                  <a:lnTo>
                    <a:pt x="7817959" y="8848"/>
                  </a:lnTo>
                  <a:lnTo>
                    <a:pt x="777417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29031" y="4754499"/>
              <a:ext cx="7886700" cy="675640"/>
            </a:xfrm>
            <a:custGeom>
              <a:avLst/>
              <a:gdLst/>
              <a:ahLst/>
              <a:cxnLst/>
              <a:rect l="l" t="t" r="r" b="b"/>
              <a:pathLst>
                <a:path w="7886700" h="675639">
                  <a:moveTo>
                    <a:pt x="0" y="112521"/>
                  </a:moveTo>
                  <a:lnTo>
                    <a:pt x="8842" y="68740"/>
                  </a:lnTo>
                  <a:lnTo>
                    <a:pt x="32958" y="32972"/>
                  </a:lnTo>
                  <a:lnTo>
                    <a:pt x="68724" y="8848"/>
                  </a:lnTo>
                  <a:lnTo>
                    <a:pt x="112522" y="0"/>
                  </a:lnTo>
                  <a:lnTo>
                    <a:pt x="7774178" y="0"/>
                  </a:lnTo>
                  <a:lnTo>
                    <a:pt x="7817959" y="8848"/>
                  </a:lnTo>
                  <a:lnTo>
                    <a:pt x="7853727" y="32972"/>
                  </a:lnTo>
                  <a:lnTo>
                    <a:pt x="7877851" y="68740"/>
                  </a:lnTo>
                  <a:lnTo>
                    <a:pt x="7886700" y="112521"/>
                  </a:lnTo>
                  <a:lnTo>
                    <a:pt x="7886700" y="562610"/>
                  </a:lnTo>
                  <a:lnTo>
                    <a:pt x="7877851" y="606391"/>
                  </a:lnTo>
                  <a:lnTo>
                    <a:pt x="7853727" y="642159"/>
                  </a:lnTo>
                  <a:lnTo>
                    <a:pt x="7817959" y="666283"/>
                  </a:lnTo>
                  <a:lnTo>
                    <a:pt x="7774178" y="675132"/>
                  </a:lnTo>
                  <a:lnTo>
                    <a:pt x="112522" y="675132"/>
                  </a:lnTo>
                  <a:lnTo>
                    <a:pt x="68724" y="666283"/>
                  </a:lnTo>
                  <a:lnTo>
                    <a:pt x="32958" y="642159"/>
                  </a:lnTo>
                  <a:lnTo>
                    <a:pt x="8842" y="606391"/>
                  </a:lnTo>
                  <a:lnTo>
                    <a:pt x="0" y="562610"/>
                  </a:lnTo>
                  <a:lnTo>
                    <a:pt x="0" y="112521"/>
                  </a:lnTo>
                  <a:close/>
                </a:path>
              </a:pathLst>
            </a:custGeom>
            <a:ln w="1295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9031" y="5478399"/>
              <a:ext cx="7886700" cy="675640"/>
            </a:xfrm>
            <a:custGeom>
              <a:avLst/>
              <a:gdLst/>
              <a:ahLst/>
              <a:cxnLst/>
              <a:rect l="l" t="t" r="r" b="b"/>
              <a:pathLst>
                <a:path w="7886700" h="675639">
                  <a:moveTo>
                    <a:pt x="7774178" y="0"/>
                  </a:moveTo>
                  <a:lnTo>
                    <a:pt x="112522" y="0"/>
                  </a:lnTo>
                  <a:lnTo>
                    <a:pt x="68724" y="8848"/>
                  </a:lnTo>
                  <a:lnTo>
                    <a:pt x="32958" y="32972"/>
                  </a:lnTo>
                  <a:lnTo>
                    <a:pt x="8842" y="68740"/>
                  </a:lnTo>
                  <a:lnTo>
                    <a:pt x="0" y="112522"/>
                  </a:lnTo>
                  <a:lnTo>
                    <a:pt x="0" y="562610"/>
                  </a:lnTo>
                  <a:lnTo>
                    <a:pt x="8842" y="606407"/>
                  </a:lnTo>
                  <a:lnTo>
                    <a:pt x="32958" y="642173"/>
                  </a:lnTo>
                  <a:lnTo>
                    <a:pt x="68724" y="666289"/>
                  </a:lnTo>
                  <a:lnTo>
                    <a:pt x="112522" y="675132"/>
                  </a:lnTo>
                  <a:lnTo>
                    <a:pt x="7774178" y="675132"/>
                  </a:lnTo>
                  <a:lnTo>
                    <a:pt x="7817959" y="666289"/>
                  </a:lnTo>
                  <a:lnTo>
                    <a:pt x="7853727" y="642173"/>
                  </a:lnTo>
                  <a:lnTo>
                    <a:pt x="7877851" y="606407"/>
                  </a:lnTo>
                  <a:lnTo>
                    <a:pt x="7886700" y="562610"/>
                  </a:lnTo>
                  <a:lnTo>
                    <a:pt x="7886700" y="112522"/>
                  </a:lnTo>
                  <a:lnTo>
                    <a:pt x="7877851" y="68740"/>
                  </a:lnTo>
                  <a:lnTo>
                    <a:pt x="7853727" y="32972"/>
                  </a:lnTo>
                  <a:lnTo>
                    <a:pt x="7817959" y="8848"/>
                  </a:lnTo>
                  <a:lnTo>
                    <a:pt x="777417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29031" y="5478399"/>
              <a:ext cx="7886700" cy="675640"/>
            </a:xfrm>
            <a:custGeom>
              <a:avLst/>
              <a:gdLst/>
              <a:ahLst/>
              <a:cxnLst/>
              <a:rect l="l" t="t" r="r" b="b"/>
              <a:pathLst>
                <a:path w="7886700" h="675639">
                  <a:moveTo>
                    <a:pt x="0" y="112522"/>
                  </a:moveTo>
                  <a:lnTo>
                    <a:pt x="8842" y="68740"/>
                  </a:lnTo>
                  <a:lnTo>
                    <a:pt x="32958" y="32972"/>
                  </a:lnTo>
                  <a:lnTo>
                    <a:pt x="68724" y="8848"/>
                  </a:lnTo>
                  <a:lnTo>
                    <a:pt x="112522" y="0"/>
                  </a:lnTo>
                  <a:lnTo>
                    <a:pt x="7774178" y="0"/>
                  </a:lnTo>
                  <a:lnTo>
                    <a:pt x="7817959" y="8848"/>
                  </a:lnTo>
                  <a:lnTo>
                    <a:pt x="7853727" y="32972"/>
                  </a:lnTo>
                  <a:lnTo>
                    <a:pt x="7877851" y="68740"/>
                  </a:lnTo>
                  <a:lnTo>
                    <a:pt x="7886700" y="112522"/>
                  </a:lnTo>
                  <a:lnTo>
                    <a:pt x="7886700" y="562610"/>
                  </a:lnTo>
                  <a:lnTo>
                    <a:pt x="7877851" y="606407"/>
                  </a:lnTo>
                  <a:lnTo>
                    <a:pt x="7853727" y="642173"/>
                  </a:lnTo>
                  <a:lnTo>
                    <a:pt x="7817959" y="666289"/>
                  </a:lnTo>
                  <a:lnTo>
                    <a:pt x="7774178" y="675132"/>
                  </a:lnTo>
                  <a:lnTo>
                    <a:pt x="112522" y="675132"/>
                  </a:lnTo>
                  <a:lnTo>
                    <a:pt x="68724" y="666289"/>
                  </a:lnTo>
                  <a:lnTo>
                    <a:pt x="32958" y="642173"/>
                  </a:lnTo>
                  <a:lnTo>
                    <a:pt x="8842" y="606407"/>
                  </a:lnTo>
                  <a:lnTo>
                    <a:pt x="0" y="562610"/>
                  </a:lnTo>
                  <a:lnTo>
                    <a:pt x="0" y="112522"/>
                  </a:lnTo>
                  <a:close/>
                </a:path>
              </a:pathLst>
            </a:custGeom>
            <a:ln w="1295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13740" y="2026666"/>
            <a:ext cx="7184390" cy="3906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dirty="0" sz="1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Calibri"/>
                <a:cs typeface="Calibri"/>
              </a:rPr>
              <a:t>role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dirty="0" sz="17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others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including,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1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behaviour,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attitude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relationships</a:t>
            </a:r>
            <a:endParaRPr sz="1700">
              <a:latin typeface="Calibri"/>
              <a:cs typeface="Calibri"/>
            </a:endParaRPr>
          </a:p>
          <a:p>
            <a:pPr marL="12700" marR="2136775">
              <a:lnSpc>
                <a:spcPct val="279600"/>
              </a:lnSpc>
            </a:pP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Timekeepers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Calibri"/>
                <a:cs typeface="Calibri"/>
              </a:rPr>
              <a:t>always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dirty="0" sz="17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time,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well </a:t>
            </a:r>
            <a:r>
              <a:rPr dirty="0" sz="1700" spc="-3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Dresses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appropriately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Calibri"/>
                <a:cs typeface="Calibri"/>
              </a:rPr>
              <a:t>role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Calibri"/>
              <a:cs typeface="Calibri"/>
            </a:endParaRPr>
          </a:p>
          <a:p>
            <a:pPr marL="12700" marR="338455">
              <a:lnSpc>
                <a:spcPts val="1870"/>
              </a:lnSpc>
            </a:pP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Speaks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way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appropriate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1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audience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being </a:t>
            </a:r>
            <a:r>
              <a:rPr dirty="0" sz="1700" spc="-3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patronizing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 or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putting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people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down.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Knowledgeable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 about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job,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organization,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Calibri"/>
                <a:cs typeface="Calibri"/>
              </a:rPr>
              <a:t>etc.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dirty="0" sz="1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people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Muhammad Bilal</dc:creator>
  <dc:title>Professional Practice (IT)</dc:title>
  <dcterms:created xsi:type="dcterms:W3CDTF">2024-02-29T09:43:40Z</dcterms:created>
  <dcterms:modified xsi:type="dcterms:W3CDTF">2024-02-29T09:43:40Z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2020-09-24T00:00:00Z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2024-02-29T00:00:00Z</vt:filetime>
  </property>
</Properties>
</file>