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3D6E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D6E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D6E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3D6E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9029" y="104140"/>
            <a:ext cx="48774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3D6E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64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Relationship Id="rId25" Type="http://schemas.openxmlformats.org/officeDocument/2006/relationships/image" Target="../media/image9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84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78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8.png"/><Relationship Id="rId20" Type="http://schemas.openxmlformats.org/officeDocument/2006/relationships/image" Target="../media/image139.png"/><Relationship Id="rId21" Type="http://schemas.openxmlformats.org/officeDocument/2006/relationships/image" Target="../media/image140.png"/><Relationship Id="rId22" Type="http://schemas.openxmlformats.org/officeDocument/2006/relationships/image" Target="../media/image141.png"/><Relationship Id="rId23" Type="http://schemas.openxmlformats.org/officeDocument/2006/relationships/image" Target="../media/image142.png"/><Relationship Id="rId24" Type="http://schemas.openxmlformats.org/officeDocument/2006/relationships/image" Target="../media/image143.png"/><Relationship Id="rId25" Type="http://schemas.openxmlformats.org/officeDocument/2006/relationships/image" Target="../media/image144.png"/><Relationship Id="rId26" Type="http://schemas.openxmlformats.org/officeDocument/2006/relationships/image" Target="../media/image145.png"/><Relationship Id="rId27" Type="http://schemas.openxmlformats.org/officeDocument/2006/relationships/image" Target="../media/image146.png"/><Relationship Id="rId28" Type="http://schemas.openxmlformats.org/officeDocument/2006/relationships/image" Target="../media/image147.png"/><Relationship Id="rId29" Type="http://schemas.openxmlformats.org/officeDocument/2006/relationships/image" Target="../media/image148.png"/><Relationship Id="rId30" Type="http://schemas.openxmlformats.org/officeDocument/2006/relationships/image" Target="../media/image149.png"/><Relationship Id="rId31" Type="http://schemas.openxmlformats.org/officeDocument/2006/relationships/image" Target="../media/image150.png"/><Relationship Id="rId32" Type="http://schemas.openxmlformats.org/officeDocument/2006/relationships/image" Target="../media/image1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5742" y="3672039"/>
            <a:ext cx="4652517" cy="96650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5195" y="2898139"/>
            <a:ext cx="3811143" cy="61976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638038" y="3071367"/>
            <a:ext cx="1217295" cy="1532255"/>
            <a:chOff x="5638038" y="3071367"/>
            <a:chExt cx="1217295" cy="153225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038" y="3630968"/>
              <a:ext cx="1216875" cy="97227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7745" y="3071367"/>
              <a:ext cx="375919" cy="6540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6555" y="4086605"/>
            <a:ext cx="180657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FFFFFF"/>
                </a:solidFill>
                <a:latin typeface="Corbel"/>
                <a:cs typeface="Corbel"/>
              </a:rPr>
              <a:t>Lecture</a:t>
            </a:r>
            <a:r>
              <a:rPr dirty="0" sz="27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700">
                <a:solidFill>
                  <a:srgbClr val="FFFFFF"/>
                </a:solidFill>
                <a:latin typeface="Corbel"/>
                <a:cs typeface="Corbel"/>
              </a:rPr>
              <a:t>#</a:t>
            </a:r>
            <a:r>
              <a:rPr dirty="0" sz="27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Corbel"/>
                <a:cs typeface="Corbel"/>
              </a:rPr>
              <a:t>05</a:t>
            </a:r>
            <a:endParaRPr sz="2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156" y="866394"/>
            <a:ext cx="2592197" cy="44818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426" y="1991741"/>
            <a:ext cx="88099" cy="8801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18450" y="1904492"/>
            <a:ext cx="7301865" cy="1109345"/>
            <a:chOff x="1118450" y="1904492"/>
            <a:chExt cx="7301865" cy="110934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794" y="1904492"/>
              <a:ext cx="7297432" cy="34099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450" y="2288540"/>
              <a:ext cx="6824637" cy="34099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450" y="2672588"/>
              <a:ext cx="6441605" cy="340995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9426" y="3625469"/>
            <a:ext cx="88099" cy="8801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1481" y="3560571"/>
            <a:ext cx="999451" cy="23787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0319" y="4047363"/>
            <a:ext cx="78613" cy="78612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450213" y="3969384"/>
            <a:ext cx="6588759" cy="986790"/>
            <a:chOff x="1450213" y="3969384"/>
            <a:chExt cx="6588759" cy="986790"/>
          </a:xfrm>
        </p:grpSpPr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3421" y="3969384"/>
              <a:ext cx="5567191" cy="30467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8120" y="4312284"/>
              <a:ext cx="4542917" cy="3046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2184" y="4452348"/>
              <a:ext cx="68422" cy="224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64326" y="4316221"/>
              <a:ext cx="1874647" cy="28511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0213" y="4655184"/>
              <a:ext cx="6353683" cy="300735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72347" y="6522593"/>
            <a:ext cx="43179" cy="54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Outsourcing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1000" y="762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1381" y="914780"/>
            <a:ext cx="8458200" cy="609600"/>
          </a:xfrm>
          <a:prstGeom prst="rect">
            <a:avLst/>
          </a:prstGeom>
          <a:solidFill>
            <a:srgbClr val="FFFFFF"/>
          </a:solidFill>
          <a:ln w="19050">
            <a:solidFill>
              <a:srgbClr val="9933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Outsourcing</a:t>
            </a:r>
            <a:r>
              <a:rPr dirty="0" sz="18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traditionally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involves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transfer</a:t>
            </a:r>
            <a:r>
              <a:rPr dirty="0" sz="18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of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993300"/>
                </a:solidFill>
                <a:latin typeface="Arial"/>
                <a:cs typeface="Arial"/>
              </a:rPr>
              <a:t>non-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core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competencies</a:t>
            </a:r>
            <a:r>
              <a:rPr dirty="0" sz="18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993300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an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organization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which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specialises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in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provision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of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that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993300"/>
                </a:solidFill>
                <a:latin typeface="Arial"/>
                <a:cs typeface="Arial"/>
              </a:rPr>
              <a:t>service.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87324" y="1751329"/>
            <a:ext cx="6723380" cy="621665"/>
            <a:chOff x="487324" y="1751329"/>
            <a:chExt cx="6723380" cy="6216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324" y="1751329"/>
              <a:ext cx="6723100" cy="2921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837" y="2084196"/>
              <a:ext cx="1725333" cy="288416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657" y="3017011"/>
            <a:ext cx="75463" cy="7543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79726" y="3078546"/>
            <a:ext cx="148831" cy="18602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658025" y="2946019"/>
            <a:ext cx="7626984" cy="617855"/>
            <a:chOff x="658025" y="2946019"/>
            <a:chExt cx="7626984" cy="617855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774" y="2946019"/>
              <a:ext cx="1644624" cy="28841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1561" y="2946019"/>
              <a:ext cx="5692902" cy="28841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025" y="3275203"/>
              <a:ext cx="5153494" cy="288417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3280" y="4135628"/>
            <a:ext cx="93459" cy="9347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45052" y="4198685"/>
            <a:ext cx="148831" cy="18602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661073" y="4062476"/>
            <a:ext cx="7808595" cy="1224915"/>
            <a:chOff x="661073" y="4062476"/>
            <a:chExt cx="7808595" cy="1224915"/>
          </a:xfrm>
        </p:grpSpPr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822" y="4062476"/>
              <a:ext cx="3110712" cy="28841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8350" y="4066159"/>
              <a:ext cx="4391025" cy="28841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073" y="4373372"/>
              <a:ext cx="6895045" cy="28841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0153" y="4684268"/>
              <a:ext cx="7267092" cy="2921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7778" y="4995164"/>
              <a:ext cx="6332461" cy="2921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40498" y="5129413"/>
              <a:ext cx="65633" cy="2157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47686" y="4998847"/>
              <a:ext cx="716808" cy="219201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9264" y="5380101"/>
            <a:ext cx="1239799" cy="14884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74380" y="6522593"/>
            <a:ext cx="42418" cy="77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Outsourcing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1000" y="762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1381" y="914780"/>
            <a:ext cx="8458200" cy="609600"/>
          </a:xfrm>
          <a:prstGeom prst="rect">
            <a:avLst/>
          </a:prstGeom>
          <a:solidFill>
            <a:srgbClr val="FFFFFF"/>
          </a:solidFill>
          <a:ln w="19050">
            <a:solidFill>
              <a:srgbClr val="9933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Outsourcing</a:t>
            </a:r>
            <a:r>
              <a:rPr dirty="0" sz="18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traditionally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involves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transfer</a:t>
            </a:r>
            <a:r>
              <a:rPr dirty="0" sz="18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of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993300"/>
                </a:solidFill>
                <a:latin typeface="Arial"/>
                <a:cs typeface="Arial"/>
              </a:rPr>
              <a:t>non-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core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competencies</a:t>
            </a:r>
            <a:r>
              <a:rPr dirty="0" sz="18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993300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an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organization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which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specialises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in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provision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of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that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993300"/>
                </a:solidFill>
                <a:latin typeface="Arial"/>
                <a:cs typeface="Arial"/>
              </a:rPr>
              <a:t>service.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542" y="2121407"/>
            <a:ext cx="7839036" cy="26809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324" y="2576322"/>
            <a:ext cx="69227" cy="6921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542" y="2511170"/>
            <a:ext cx="1005903" cy="20116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9739" y="2632659"/>
            <a:ext cx="136550" cy="17068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664375" y="2511170"/>
            <a:ext cx="7974330" cy="546735"/>
            <a:chOff x="664375" y="2511170"/>
            <a:chExt cx="7974330" cy="546735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3795" y="2511170"/>
              <a:ext cx="6714871" cy="26123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375" y="2796158"/>
              <a:ext cx="5413717" cy="261238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553" y="3633342"/>
            <a:ext cx="85750" cy="8572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0590" y="3566159"/>
            <a:ext cx="1033335" cy="20459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61744" y="3691077"/>
            <a:ext cx="136550" cy="17068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664413" y="3566159"/>
            <a:ext cx="7658100" cy="1120140"/>
            <a:chOff x="664413" y="3566159"/>
            <a:chExt cx="7658100" cy="1120140"/>
          </a:xfrm>
        </p:grpSpPr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72944" y="3566159"/>
              <a:ext cx="6058154" cy="2680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4413" y="3851147"/>
              <a:ext cx="7658023" cy="26809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0153" y="4424552"/>
              <a:ext cx="2620416" cy="26123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8782" y="4136135"/>
              <a:ext cx="7398131" cy="268096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1553" y="5261736"/>
            <a:ext cx="85750" cy="8572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8781" y="5197983"/>
            <a:ext cx="1224788" cy="20116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61388" y="5319471"/>
            <a:ext cx="136550" cy="1706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75255" y="5197983"/>
            <a:ext cx="362366" cy="20116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12280" y="5197983"/>
            <a:ext cx="1680372" cy="201168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659999" y="5194553"/>
            <a:ext cx="6405245" cy="553085"/>
            <a:chOff x="659999" y="5194553"/>
            <a:chExt cx="6405245" cy="553085"/>
          </a:xfrm>
        </p:grpSpPr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22804" y="5194553"/>
              <a:ext cx="2481960" cy="26809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85410" y="5212206"/>
              <a:ext cx="1549272" cy="25044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95312" y="5494654"/>
              <a:ext cx="369442" cy="18947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9999" y="5479541"/>
              <a:ext cx="5963431" cy="268071"/>
            </a:xfrm>
            <a:prstGeom prst="rect">
              <a:avLst/>
            </a:prstGeom>
          </p:spPr>
        </p:pic>
      </p:grpSp>
      <p:pic>
        <p:nvPicPr>
          <p:cNvPr id="30" name="object 3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368792" y="6523990"/>
            <a:ext cx="50037" cy="74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dirty="0"/>
              <a:t>Onshore</a:t>
            </a:r>
            <a:r>
              <a:rPr dirty="0" spc="-55"/>
              <a:t> </a:t>
            </a:r>
            <a:r>
              <a:rPr dirty="0" spc="-10"/>
              <a:t>Outsourcing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1000" y="762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1381" y="914780"/>
            <a:ext cx="8458200" cy="1143000"/>
          </a:xfrm>
          <a:prstGeom prst="rect">
            <a:avLst/>
          </a:prstGeom>
          <a:solidFill>
            <a:srgbClr val="FFFFFF"/>
          </a:solidFill>
          <a:ln w="19050">
            <a:solidFill>
              <a:srgbClr val="993300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algn="ctr" marL="159385" marR="154305">
              <a:lnSpc>
                <a:spcPct val="100000"/>
              </a:lnSpc>
              <a:spcBef>
                <a:spcPts val="840"/>
              </a:spcBef>
            </a:pP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Onshore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Outsourcing</a:t>
            </a:r>
            <a:r>
              <a:rPr dirty="0" sz="2000" spc="-5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does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not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tend</a:t>
            </a:r>
            <a:r>
              <a:rPr dirty="0" sz="2000" spc="-5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to</a:t>
            </a:r>
            <a:r>
              <a:rPr dirty="0" sz="2000" spc="-5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generate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large</a:t>
            </a:r>
            <a:r>
              <a:rPr dirty="0" sz="2000" spc="-7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reductions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993300"/>
                </a:solidFill>
                <a:latin typeface="Arial"/>
                <a:cs typeface="Arial"/>
              </a:rPr>
              <a:t>in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labour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costs</a:t>
            </a:r>
            <a:r>
              <a:rPr dirty="0" sz="20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and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so</a:t>
            </a:r>
            <a:r>
              <a:rPr dirty="0" sz="2000" spc="-3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key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driver</a:t>
            </a:r>
            <a:r>
              <a:rPr dirty="0" sz="2000" spc="-5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tends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to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be</a:t>
            </a:r>
            <a:r>
              <a:rPr dirty="0" sz="20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to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benefit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from</a:t>
            </a:r>
            <a:r>
              <a:rPr dirty="0" sz="2000" spc="-5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993300"/>
                </a:solidFill>
                <a:latin typeface="Arial"/>
                <a:cs typeface="Arial"/>
              </a:rPr>
              <a:t>the </a:t>
            </a:r>
            <a:r>
              <a:rPr dirty="0" sz="2000" spc="-10" b="1">
                <a:solidFill>
                  <a:srgbClr val="993300"/>
                </a:solidFill>
                <a:latin typeface="Arial"/>
                <a:cs typeface="Arial"/>
              </a:rPr>
              <a:t>expertise</a:t>
            </a:r>
            <a:r>
              <a:rPr dirty="0" sz="2000" spc="-6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of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third-party</a:t>
            </a:r>
            <a:r>
              <a:rPr dirty="0" sz="2000" spc="-5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93300"/>
                </a:solidFill>
                <a:latin typeface="Arial"/>
                <a:cs typeface="Arial"/>
              </a:rPr>
              <a:t>provider.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83" y="2381250"/>
            <a:ext cx="1979802" cy="2645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553" y="3075177"/>
            <a:ext cx="85750" cy="8572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648982" y="3007995"/>
            <a:ext cx="7787005" cy="1073150"/>
            <a:chOff x="648982" y="3007995"/>
            <a:chExt cx="7787005" cy="107315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782" y="3011424"/>
              <a:ext cx="1818513" cy="26111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4985" y="3132912"/>
              <a:ext cx="136550" cy="1706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8971" y="3131070"/>
              <a:ext cx="60218" cy="197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8506" y="3075940"/>
              <a:ext cx="476413" cy="13652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982" y="3007995"/>
              <a:ext cx="7786865" cy="1072641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1553" y="4509261"/>
            <a:ext cx="85750" cy="85725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659904" y="4442078"/>
            <a:ext cx="7870190" cy="801370"/>
            <a:chOff x="659904" y="4442078"/>
            <a:chExt cx="7870190" cy="801370"/>
          </a:xfrm>
        </p:grpSpPr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8781" y="4445507"/>
              <a:ext cx="3394329" cy="26111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28515" y="4566996"/>
              <a:ext cx="136550" cy="1706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904" y="4442078"/>
              <a:ext cx="7870050" cy="800988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1553" y="5785573"/>
            <a:ext cx="85750" cy="85763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659904" y="5721807"/>
            <a:ext cx="7875270" cy="529590"/>
            <a:chOff x="659904" y="5721807"/>
            <a:chExt cx="7875270" cy="529590"/>
          </a:xfrm>
        </p:grpSpPr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8781" y="5721807"/>
              <a:ext cx="2651506" cy="20114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84041" y="5843333"/>
              <a:ext cx="136550" cy="1706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9904" y="5721807"/>
              <a:ext cx="7875130" cy="529450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73998" y="6523990"/>
            <a:ext cx="43433" cy="760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100"/>
              </a:spcBef>
            </a:pPr>
            <a:r>
              <a:rPr dirty="0"/>
              <a:t>Onshore</a:t>
            </a:r>
            <a:r>
              <a:rPr dirty="0" spc="-55"/>
              <a:t> </a:t>
            </a:r>
            <a:r>
              <a:rPr dirty="0" spc="-10"/>
              <a:t>Outsourcing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1000" y="762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83" y="1344802"/>
            <a:ext cx="2339466" cy="26466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553" y="2214752"/>
            <a:ext cx="85750" cy="857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3250" y="2272487"/>
            <a:ext cx="136550" cy="17068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648982" y="2147570"/>
            <a:ext cx="7961630" cy="1173480"/>
            <a:chOff x="648982" y="2147570"/>
            <a:chExt cx="7961630" cy="117348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782" y="2150999"/>
              <a:ext cx="2416937" cy="26123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6610" y="2147570"/>
              <a:ext cx="4956937" cy="26466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982" y="2449322"/>
              <a:ext cx="7879956" cy="26809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904" y="2754503"/>
              <a:ext cx="7950441" cy="26123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904" y="3052826"/>
              <a:ext cx="7132434" cy="268097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1553" y="4228719"/>
            <a:ext cx="85750" cy="8572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8235" y="3372230"/>
            <a:ext cx="1715681" cy="24701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89098" y="4286453"/>
            <a:ext cx="136550" cy="17068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651040" y="4161535"/>
            <a:ext cx="8014334" cy="871855"/>
            <a:chOff x="651040" y="4161535"/>
            <a:chExt cx="8014334" cy="871855"/>
          </a:xfrm>
        </p:grpSpPr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8782" y="4164964"/>
              <a:ext cx="1952625" cy="26123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83154" y="4161535"/>
              <a:ext cx="5668137" cy="26809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1040" y="4463287"/>
              <a:ext cx="8014042" cy="26466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399" y="4768468"/>
              <a:ext cx="3425988" cy="26466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10609" y="4888242"/>
              <a:ext cx="60218" cy="197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00144" y="4765039"/>
              <a:ext cx="3757585" cy="264668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68235" y="5084445"/>
            <a:ext cx="1036739" cy="23672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91553" y="5940933"/>
            <a:ext cx="85750" cy="8575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61969" y="5996913"/>
            <a:ext cx="60218" cy="1980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96970" y="5873750"/>
            <a:ext cx="4666904" cy="268046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668781" y="5877166"/>
            <a:ext cx="2809875" cy="563245"/>
            <a:chOff x="668781" y="5877166"/>
            <a:chExt cx="2809875" cy="563245"/>
          </a:xfrm>
        </p:grpSpPr>
        <p:pic>
          <p:nvPicPr>
            <p:cNvPr id="28" name="object 2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8781" y="5877166"/>
              <a:ext cx="2809875" cy="26462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8781" y="6178918"/>
              <a:ext cx="2271268" cy="261213"/>
            </a:xfrm>
            <a:prstGeom prst="rect">
              <a:avLst/>
            </a:prstGeom>
          </p:spPr>
        </p:pic>
      </p:grpSp>
      <p:pic>
        <p:nvPicPr>
          <p:cNvPr id="30" name="object 30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368336" y="6500939"/>
            <a:ext cx="48207" cy="77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Offshore</a:t>
            </a:r>
            <a:r>
              <a:rPr dirty="0" spc="-90"/>
              <a:t> </a:t>
            </a:r>
            <a:r>
              <a:rPr dirty="0" spc="-10"/>
              <a:t>Outsourcing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1000" y="762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7580" y="914780"/>
            <a:ext cx="8382000" cy="1066800"/>
          </a:xfrm>
          <a:prstGeom prst="rect">
            <a:avLst/>
          </a:prstGeom>
          <a:solidFill>
            <a:srgbClr val="FFFFFF"/>
          </a:solidFill>
          <a:ln w="19050">
            <a:solidFill>
              <a:srgbClr val="993300"/>
            </a:solidFill>
          </a:ln>
        </p:spPr>
        <p:txBody>
          <a:bodyPr wrap="square" lIns="0" tIns="252729" rIns="0" bIns="0" rtlCol="0" vert="horz">
            <a:spAutoFit/>
          </a:bodyPr>
          <a:lstStyle/>
          <a:p>
            <a:pPr marL="558165" marR="190500" indent="-361950">
              <a:lnSpc>
                <a:spcPct val="100000"/>
              </a:lnSpc>
              <a:spcBef>
                <a:spcPts val="1989"/>
              </a:spcBef>
            </a:pP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1800" spc="-2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Offshore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model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offers</a:t>
            </a:r>
            <a:r>
              <a:rPr dirty="0" sz="18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1800" spc="-2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greatest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benefits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to</a:t>
            </a:r>
            <a:r>
              <a:rPr dirty="0" sz="1800" spc="-2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clients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in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terms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of</a:t>
            </a:r>
            <a:r>
              <a:rPr dirty="0" sz="1800" spc="-2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cost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savings,</a:t>
            </a:r>
            <a:r>
              <a:rPr dirty="0" sz="1800" spc="-2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availability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of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skilled</a:t>
            </a:r>
            <a:r>
              <a:rPr dirty="0" sz="18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resources</a:t>
            </a:r>
            <a:r>
              <a:rPr dirty="0" sz="1800" spc="-2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time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993300"/>
                </a:solidFill>
                <a:latin typeface="Arial"/>
                <a:cs typeface="Arial"/>
              </a:rPr>
              <a:t>zone</a:t>
            </a:r>
            <a:r>
              <a:rPr dirty="0" sz="1800" spc="-1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993300"/>
                </a:solidFill>
                <a:latin typeface="Arial"/>
                <a:cs typeface="Arial"/>
              </a:rPr>
              <a:t>advantages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83" y="2083942"/>
            <a:ext cx="1979802" cy="26466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553" y="2551557"/>
            <a:ext cx="85750" cy="857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7232" y="2609291"/>
            <a:ext cx="136550" cy="17068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59904" y="2487802"/>
            <a:ext cx="7731759" cy="1156335"/>
            <a:chOff x="659904" y="2487802"/>
            <a:chExt cx="7731759" cy="1156335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590" y="2487802"/>
              <a:ext cx="1509712" cy="26466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42210" y="2487802"/>
              <a:ext cx="5949097" cy="26466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904" y="2786125"/>
              <a:ext cx="7575277" cy="26809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423" y="3087877"/>
              <a:ext cx="7579104" cy="26809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781" y="3393058"/>
              <a:ext cx="962279" cy="250951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1553" y="4263009"/>
            <a:ext cx="85750" cy="857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1040" y="4195826"/>
            <a:ext cx="2322410" cy="20459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41142" y="4320743"/>
            <a:ext cx="136550" cy="17068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659904" y="4195826"/>
            <a:ext cx="7936865" cy="1160145"/>
            <a:chOff x="659904" y="4195826"/>
            <a:chExt cx="7936865" cy="1160145"/>
          </a:xfrm>
        </p:grpSpPr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35198" y="4195826"/>
              <a:ext cx="5283708" cy="26466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8618" y="4620780"/>
              <a:ext cx="60218" cy="197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8781" y="4497578"/>
              <a:ext cx="6543548" cy="26466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0533" y="4515231"/>
              <a:ext cx="1276096" cy="24701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9904" y="4799330"/>
              <a:ext cx="7859128" cy="26809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8781" y="5104511"/>
              <a:ext cx="678815" cy="250951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1553" y="5975222"/>
            <a:ext cx="85750" cy="8575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08753" y="6032982"/>
            <a:ext cx="136550" cy="1706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714494" y="5908040"/>
            <a:ext cx="3570132" cy="204546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651040" y="5908040"/>
            <a:ext cx="7795895" cy="868680"/>
            <a:chOff x="651040" y="5908040"/>
            <a:chExt cx="7795895" cy="868680"/>
          </a:xfrm>
        </p:grpSpPr>
        <p:pic>
          <p:nvPicPr>
            <p:cNvPr id="28" name="object 2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1040" y="5908040"/>
              <a:ext cx="3790784" cy="26462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8782" y="6209792"/>
              <a:ext cx="7778150" cy="26804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6051" y="6514960"/>
              <a:ext cx="2218372" cy="26121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75777" y="6523990"/>
              <a:ext cx="43815" cy="74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Offshore</a:t>
            </a:r>
            <a:r>
              <a:rPr dirty="0" spc="-90"/>
              <a:t> </a:t>
            </a:r>
            <a:r>
              <a:rPr dirty="0" spc="-10"/>
              <a:t>Outsourcing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1000" y="762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7580" y="914780"/>
            <a:ext cx="8382000" cy="685800"/>
          </a:xfrm>
          <a:prstGeom prst="rect">
            <a:avLst/>
          </a:prstGeom>
          <a:solidFill>
            <a:srgbClr val="FFFFFF"/>
          </a:solidFill>
          <a:ln w="19050">
            <a:solidFill>
              <a:srgbClr val="9933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20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Offshore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model</a:t>
            </a:r>
            <a:r>
              <a:rPr dirty="0" sz="20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offers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the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greatest</a:t>
            </a:r>
            <a:r>
              <a:rPr dirty="0" sz="2000" spc="-3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risks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to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clients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in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terms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993300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00" spc="-85" b="1">
                <a:solidFill>
                  <a:srgbClr val="993300"/>
                </a:solidFill>
                <a:latin typeface="Arial"/>
                <a:cs typeface="Arial"/>
              </a:rPr>
              <a:t>IP,</a:t>
            </a:r>
            <a:r>
              <a:rPr dirty="0" sz="2000" spc="-5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993300"/>
                </a:solidFill>
                <a:latin typeface="Arial"/>
                <a:cs typeface="Arial"/>
              </a:rPr>
              <a:t>Security,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lack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of</a:t>
            </a:r>
            <a:r>
              <a:rPr dirty="0" sz="2000" spc="-4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control</a:t>
            </a:r>
            <a:r>
              <a:rPr dirty="0" sz="2000" spc="-35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and</a:t>
            </a:r>
            <a:r>
              <a:rPr dirty="0" sz="2000" spc="-4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management</a:t>
            </a:r>
            <a:r>
              <a:rPr dirty="0" sz="2000" spc="-2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93300"/>
                </a:solidFill>
                <a:latin typeface="Arial"/>
                <a:cs typeface="Arial"/>
              </a:rPr>
              <a:t>effort</a:t>
            </a:r>
            <a:r>
              <a:rPr dirty="0" sz="2000" spc="-50" b="1">
                <a:solidFill>
                  <a:srgbClr val="9933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93300"/>
                </a:solidFill>
                <a:latin typeface="Arial"/>
                <a:cs typeface="Arial"/>
              </a:rPr>
              <a:t>needed</a:t>
            </a:r>
            <a:r>
              <a:rPr dirty="0" sz="1400" spc="-10" b="1">
                <a:solidFill>
                  <a:srgbClr val="9933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283" y="1752219"/>
            <a:ext cx="2339466" cy="26466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553" y="2219832"/>
            <a:ext cx="85750" cy="857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5535" y="2277567"/>
            <a:ext cx="136550" cy="1706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0514" y="2156079"/>
            <a:ext cx="724788" cy="20116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62678" y="2188591"/>
            <a:ext cx="557657" cy="168656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648982" y="2152650"/>
            <a:ext cx="7880350" cy="1160145"/>
            <a:chOff x="648982" y="2152650"/>
            <a:chExt cx="7880350" cy="1160145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782" y="2156079"/>
              <a:ext cx="2417826" cy="26123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5680" y="2152650"/>
              <a:ext cx="3541649" cy="26466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904" y="2454402"/>
              <a:ext cx="7633449" cy="26466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8982" y="2756154"/>
              <a:ext cx="7879956" cy="26809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9904" y="3057905"/>
              <a:ext cx="1010018" cy="254381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1553" y="3780409"/>
            <a:ext cx="85750" cy="8572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34639" y="3838143"/>
            <a:ext cx="136550" cy="17068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648982" y="3713226"/>
            <a:ext cx="7983855" cy="871855"/>
            <a:chOff x="648982" y="3713226"/>
            <a:chExt cx="7983855" cy="871855"/>
          </a:xfrm>
        </p:grpSpPr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0590" y="3716655"/>
              <a:ext cx="2105596" cy="26123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39618" y="3713226"/>
              <a:ext cx="5091846" cy="26466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982" y="4320159"/>
              <a:ext cx="3686416" cy="26466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3321" y="4014978"/>
              <a:ext cx="7969123" cy="268097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1553" y="5053710"/>
            <a:ext cx="85750" cy="8572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68781" y="4986528"/>
            <a:ext cx="1774570" cy="20459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16885" y="5111443"/>
            <a:ext cx="136550" cy="17070"/>
          </a:xfrm>
          <a:prstGeom prst="rect">
            <a:avLst/>
          </a:prstGeom>
        </p:spPr>
      </p:pic>
      <p:grpSp>
        <p:nvGrpSpPr>
          <p:cNvPr id="26" name="object 26" descr=""/>
          <p:cNvGrpSpPr/>
          <p:nvPr/>
        </p:nvGrpSpPr>
        <p:grpSpPr>
          <a:xfrm>
            <a:off x="668781" y="4986528"/>
            <a:ext cx="7494270" cy="570230"/>
            <a:chOff x="668781" y="4986528"/>
            <a:chExt cx="7494270" cy="570230"/>
          </a:xfrm>
        </p:grpSpPr>
        <p:pic>
          <p:nvPicPr>
            <p:cNvPr id="27" name="object 2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22626" y="4986528"/>
              <a:ext cx="5440172" cy="264668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8781" y="5288280"/>
              <a:ext cx="5450332" cy="268097"/>
            </a:xfrm>
            <a:prstGeom prst="rect">
              <a:avLst/>
            </a:prstGeom>
          </p:spPr>
        </p:pic>
      </p:grpSp>
      <p:pic>
        <p:nvPicPr>
          <p:cNvPr id="29" name="object 2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91553" y="6025286"/>
            <a:ext cx="85750" cy="85763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449317" y="6083046"/>
            <a:ext cx="136550" cy="17068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651040" y="5958103"/>
            <a:ext cx="7936230" cy="620395"/>
            <a:chOff x="651040" y="5958103"/>
            <a:chExt cx="7936230" cy="620395"/>
          </a:xfrm>
        </p:grpSpPr>
        <p:pic>
          <p:nvPicPr>
            <p:cNvPr id="32" name="object 3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3683" y="6076217"/>
              <a:ext cx="60218" cy="29358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1040" y="5961519"/>
              <a:ext cx="594093" cy="20114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59154" y="5961519"/>
              <a:ext cx="3021711" cy="26462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54296" y="5958103"/>
              <a:ext cx="3932428" cy="26804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59904" y="6259855"/>
              <a:ext cx="5213337" cy="26464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10453" y="6383031"/>
              <a:ext cx="60218" cy="198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99988" y="6259855"/>
              <a:ext cx="2248789" cy="268046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369045" y="6500939"/>
              <a:ext cx="48132" cy="77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/>
              <a:t>Nearshore</a:t>
            </a:r>
            <a:r>
              <a:rPr dirty="0" spc="-50"/>
              <a:t> </a:t>
            </a:r>
            <a:r>
              <a:rPr dirty="0" spc="-10"/>
              <a:t>Outsourcing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1000" y="7620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38100">
            <a:solidFill>
              <a:srgbClr val="9933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94283" y="1748789"/>
            <a:ext cx="7987030" cy="871855"/>
            <a:chOff x="494283" y="1748789"/>
            <a:chExt cx="7987030" cy="87185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283" y="1748789"/>
              <a:ext cx="6871970" cy="26466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859" y="2050541"/>
              <a:ext cx="7823200" cy="26809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593" y="2352293"/>
              <a:ext cx="7221883" cy="268096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4283" y="2774569"/>
            <a:ext cx="153708" cy="18618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748" y="2759582"/>
            <a:ext cx="159867" cy="20116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90317" y="2788030"/>
            <a:ext cx="248412" cy="17272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23692" y="2759582"/>
            <a:ext cx="1046225" cy="20116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49491" y="2759582"/>
            <a:ext cx="989964" cy="201167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3262248" y="2756154"/>
            <a:ext cx="4865370" cy="566420"/>
            <a:chOff x="3262248" y="2756154"/>
            <a:chExt cx="4865370" cy="566420"/>
          </a:xfrm>
        </p:grpSpPr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8784" y="2756154"/>
              <a:ext cx="924940" cy="26466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9672" y="2759583"/>
              <a:ext cx="1529969" cy="26123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62248" y="3057906"/>
              <a:ext cx="4776089" cy="26466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66913" y="3175994"/>
              <a:ext cx="60218" cy="29358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664692" y="2759582"/>
            <a:ext cx="2517775" cy="864869"/>
            <a:chOff x="664692" y="2759582"/>
            <a:chExt cx="2517775" cy="864869"/>
          </a:xfrm>
        </p:grpSpPr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1775" y="2759582"/>
              <a:ext cx="1750342" cy="26123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4692" y="3061334"/>
              <a:ext cx="2517546" cy="26466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4692" y="3363086"/>
              <a:ext cx="2517292" cy="261238"/>
            </a:xfrm>
            <a:prstGeom prst="rect">
              <a:avLst/>
            </a:prstGeom>
          </p:spPr>
        </p:pic>
      </p:grpSp>
      <p:pic>
        <p:nvPicPr>
          <p:cNvPr id="22" name="object 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67877" y="6522593"/>
            <a:ext cx="48158" cy="77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Bilal</dc:creator>
  <dc:title>PowerPoint Presentation</dc:title>
  <dcterms:created xsi:type="dcterms:W3CDTF">2024-02-29T09:44:59Z</dcterms:created>
  <dcterms:modified xsi:type="dcterms:W3CDTF">2024-02-29T09:44:59Z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2020-09-30T00:00:00Z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2024-02-29T00:00:00Z</vt:filetime>
  </property>
  <property fmtid="{D5CDD505-2E9C-101B-9397-08002B2CF9AE}" pid="5" name="Producer">
    <vt:lpwstr>Microsoft® PowerPoint® for Office 365</vt:lpwstr>
  </property>
</Properties>
</file>