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9" r:id="rId2"/>
    <p:sldId id="312" r:id="rId3"/>
    <p:sldId id="313" r:id="rId4"/>
    <p:sldId id="257" r:id="rId5"/>
    <p:sldId id="258" r:id="rId6"/>
    <p:sldId id="310" r:id="rId7"/>
    <p:sldId id="259" r:id="rId8"/>
    <p:sldId id="260" r:id="rId9"/>
    <p:sldId id="261" r:id="rId10"/>
    <p:sldId id="294" r:id="rId11"/>
    <p:sldId id="262" r:id="rId12"/>
    <p:sldId id="263" r:id="rId13"/>
    <p:sldId id="299" r:id="rId14"/>
    <p:sldId id="264" r:id="rId15"/>
    <p:sldId id="265" r:id="rId16"/>
  </p:sldIdLst>
  <p:sldSz cx="9144000" cy="6858000" type="screen4x3"/>
  <p:notesSz cx="9874250" cy="679767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85132" autoAdjust="0"/>
  </p:normalViewPr>
  <p:slideViewPr>
    <p:cSldViewPr>
      <p:cViewPr varScale="1">
        <p:scale>
          <a:sx n="56" d="100"/>
          <a:sy n="56" d="100"/>
        </p:scale>
        <p:origin x="15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35F9B6-DD79-4EB0-9DF1-E8660BADBB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2895-8939-423D-B5DE-1030D0C964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44E13A-4DB9-4F1C-9C61-F598BA579146}" type="datetimeFigureOut">
              <a:rPr lang="en-US"/>
              <a:pPr>
                <a:defRPr/>
              </a:pPr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42C9-B5D0-47C4-B084-46A20CFE9D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00B2-4AA9-4A7B-8309-D424211A0E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640B08-E937-4C89-9AD2-45CC6315F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>
            <a:extLst>
              <a:ext uri="{FF2B5EF4-FFF2-40B4-BE49-F238E27FC236}">
                <a16:creationId xmlns:a16="http://schemas.microsoft.com/office/drawing/2014/main" id="{4D969955-83CC-4FB5-83CF-1C6B95ED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874250" cy="67976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5979165-A17D-4639-9749-577F04A4656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2767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DE05419-E2D4-4912-9E7B-DB92BE3AD4E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592763" y="0"/>
            <a:ext cx="42767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C17FB07-C127-4921-BBE4-23E83AB049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36913" y="509588"/>
            <a:ext cx="3398837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6C7CF9-6B87-4FDF-B75C-12FC0CFE9F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87425" y="3228975"/>
            <a:ext cx="7897813" cy="305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68CEE65-A12B-428D-9AD9-2BBDBC1A7D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6456363"/>
            <a:ext cx="4276725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724D2E7-C951-46A7-BA4B-30C8E0C709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592763" y="6456363"/>
            <a:ext cx="4276725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CDCB2F4B-45DE-4CAA-A38F-B8F5CC24DD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0B60E47-58E9-41E6-A677-A3ECAA5DEB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59378CD-01A5-443C-8BD9-D83DE3E99637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</a:t>
            </a:fld>
            <a:endParaRPr lang="en-GB" altLang="en-US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2B87A9C2-B6B6-4FDD-839F-7E5E091F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09588"/>
            <a:ext cx="6581775" cy="2549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7D64DC83-D9AC-46D0-9131-0D3080D3F5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87425" y="3228975"/>
            <a:ext cx="78994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C6D8363-E79E-4216-A890-112E7221E7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498DDFE-CE7B-4E41-B4AF-64F4D84FD458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14</a:t>
            </a:fld>
            <a:endParaRPr lang="en-GB" altLang="en-US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9E87A7D-FC8B-4523-85E4-6234ACD3C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4146573-C09E-4DC0-A86C-079DC13C0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C0AA3EF-2205-4EF4-AB2E-12C8FD8143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02BB401-AB96-47A9-A986-FB54A9A8D13D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15</a:t>
            </a:fld>
            <a:endParaRPr lang="en-GB" altLang="en-US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1BB97A06-0965-47A1-9E55-29B464241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11CEABF-17AF-47B9-8B0E-3BE479966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0FE7C5E-3F68-4727-A4E9-C24FABFED0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741F4D5-4A42-48FD-843F-71587DBA32B0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</a:t>
            </a:fld>
            <a:endParaRPr lang="en-GB" altLang="en-US"/>
          </a:p>
        </p:txBody>
      </p:sp>
      <p:sp>
        <p:nvSpPr>
          <p:cNvPr id="19459" name="Rectangle 1025">
            <a:extLst>
              <a:ext uri="{FF2B5EF4-FFF2-40B4-BE49-F238E27FC236}">
                <a16:creationId xmlns:a16="http://schemas.microsoft.com/office/drawing/2014/main" id="{134545D6-B87C-47E6-9E06-B9D530E15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19460" name="Rectangle 1026">
            <a:extLst>
              <a:ext uri="{FF2B5EF4-FFF2-40B4-BE49-F238E27FC236}">
                <a16:creationId xmlns:a16="http://schemas.microsoft.com/office/drawing/2014/main" id="{F945D018-21A3-4799-AA95-BCA50CA69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58C20F9-99F1-44EE-A926-AF7A295C1D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BE5BC3B-8891-4F69-AB46-4B06EBA85A10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</a:t>
            </a:fld>
            <a:endParaRPr lang="en-GB" altLang="en-US"/>
          </a:p>
        </p:txBody>
      </p:sp>
      <p:sp>
        <p:nvSpPr>
          <p:cNvPr id="21507" name="Rectangle 1025">
            <a:extLst>
              <a:ext uri="{FF2B5EF4-FFF2-40B4-BE49-F238E27FC236}">
                <a16:creationId xmlns:a16="http://schemas.microsoft.com/office/drawing/2014/main" id="{F4E02417-A5A6-43E9-BDAF-74A36CC98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21508" name="Rectangle 1026">
            <a:extLst>
              <a:ext uri="{FF2B5EF4-FFF2-40B4-BE49-F238E27FC236}">
                <a16:creationId xmlns:a16="http://schemas.microsoft.com/office/drawing/2014/main" id="{DF7A9D8C-E74F-4F04-9472-9B3ECDE84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EFE1D42-9CF1-4483-82A9-A73431294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7646D27-DE73-4668-B2A7-33E659E374F5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6</a:t>
            </a:fld>
            <a:endParaRPr lang="en-GB" altLang="en-US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1B88E4FC-242D-45E2-A195-E78E9FC8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09588"/>
            <a:ext cx="6581775" cy="2549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561ECBA-B865-4F5D-964F-9B073541AE6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87425" y="3228975"/>
            <a:ext cx="78994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F2B7EA-9DAF-4A4E-B4E1-B7C2E2645A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71EA80C-925A-4E7B-A97E-6E2D435669A6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7</a:t>
            </a:fld>
            <a:endParaRPr lang="en-GB" altLang="en-US"/>
          </a:p>
        </p:txBody>
      </p:sp>
      <p:sp>
        <p:nvSpPr>
          <p:cNvPr id="25603" name="Rectangle 1025">
            <a:extLst>
              <a:ext uri="{FF2B5EF4-FFF2-40B4-BE49-F238E27FC236}">
                <a16:creationId xmlns:a16="http://schemas.microsoft.com/office/drawing/2014/main" id="{709AF144-6A35-444B-86AB-886217DB2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25604" name="Rectangle 1026">
            <a:extLst>
              <a:ext uri="{FF2B5EF4-FFF2-40B4-BE49-F238E27FC236}">
                <a16:creationId xmlns:a16="http://schemas.microsoft.com/office/drawing/2014/main" id="{026EF730-9626-44BE-9010-BC67FE985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altLang="en-US"/>
              <a:t>Discretion: choice, option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A261EF6-3EFE-44CC-9E73-2C74694D67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42FFFAF-EB54-4C73-993D-9685AE9F551C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8</a:t>
            </a:fld>
            <a:endParaRPr lang="en-GB" altLang="en-US"/>
          </a:p>
        </p:txBody>
      </p:sp>
      <p:sp>
        <p:nvSpPr>
          <p:cNvPr id="27651" name="Rectangle 1025">
            <a:extLst>
              <a:ext uri="{FF2B5EF4-FFF2-40B4-BE49-F238E27FC236}">
                <a16:creationId xmlns:a16="http://schemas.microsoft.com/office/drawing/2014/main" id="{D83CD0BF-9A4F-40BB-992D-7B80C7085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27652" name="Rectangle 1026">
            <a:extLst>
              <a:ext uri="{FF2B5EF4-FFF2-40B4-BE49-F238E27FC236}">
                <a16:creationId xmlns:a16="http://schemas.microsoft.com/office/drawing/2014/main" id="{A87D1246-5890-47EE-B717-8549D4DF7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6E278B4-6016-4BB6-8CE4-8D811A9207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CB3771C-0139-46FA-AB5D-DCCA7FC46271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9</a:t>
            </a:fld>
            <a:endParaRPr lang="en-GB" altLang="en-US"/>
          </a:p>
        </p:txBody>
      </p:sp>
      <p:sp>
        <p:nvSpPr>
          <p:cNvPr id="29699" name="Rectangle 1025">
            <a:extLst>
              <a:ext uri="{FF2B5EF4-FFF2-40B4-BE49-F238E27FC236}">
                <a16:creationId xmlns:a16="http://schemas.microsoft.com/office/drawing/2014/main" id="{9FD14D5E-EA4D-4C51-8C9F-62E4AEBD45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29700" name="Rectangle 1026">
            <a:extLst>
              <a:ext uri="{FF2B5EF4-FFF2-40B4-BE49-F238E27FC236}">
                <a16:creationId xmlns:a16="http://schemas.microsoft.com/office/drawing/2014/main" id="{0F53678D-7957-4768-AC79-C0E425E1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46DADB9-86A1-4F59-84AF-8E7FC638AC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EBB2083-8DA9-4073-9CDB-05721AEB764A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11</a:t>
            </a:fld>
            <a:endParaRPr lang="en-GB" altLang="en-US"/>
          </a:p>
        </p:txBody>
      </p:sp>
      <p:sp>
        <p:nvSpPr>
          <p:cNvPr id="32771" name="Rectangle 1025">
            <a:extLst>
              <a:ext uri="{FF2B5EF4-FFF2-40B4-BE49-F238E27FC236}">
                <a16:creationId xmlns:a16="http://schemas.microsoft.com/office/drawing/2014/main" id="{1CCD370A-C330-41BD-82E4-C9F0B3216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32772" name="Rectangle 1026">
            <a:extLst>
              <a:ext uri="{FF2B5EF4-FFF2-40B4-BE49-F238E27FC236}">
                <a16:creationId xmlns:a16="http://schemas.microsoft.com/office/drawing/2014/main" id="{8CCABC12-4FB8-494C-AE52-04A2E872A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2FFF1B1-BBB6-4213-BF64-C65819FD3C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C5C8071-E402-4B70-B1E1-38FBF1B3A953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12</a:t>
            </a:fld>
            <a:endParaRPr lang="en-GB" altLang="en-US"/>
          </a:p>
        </p:txBody>
      </p:sp>
      <p:sp>
        <p:nvSpPr>
          <p:cNvPr id="34819" name="Rectangle 1025">
            <a:extLst>
              <a:ext uri="{FF2B5EF4-FFF2-40B4-BE49-F238E27FC236}">
                <a16:creationId xmlns:a16="http://schemas.microsoft.com/office/drawing/2014/main" id="{61FB5557-7370-4471-AFF7-A0B5C582D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34820" name="Rectangle 1026">
            <a:extLst>
              <a:ext uri="{FF2B5EF4-FFF2-40B4-BE49-F238E27FC236}">
                <a16:creationId xmlns:a16="http://schemas.microsoft.com/office/drawing/2014/main" id="{D2C42E0C-3313-47F4-B9D1-E81CD6C4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22360-2743-43BE-9187-AE113CB40A4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FD05-F844-4CEE-B17E-788D5B9F6E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CD76-6135-46F3-BE15-93906A4236B2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7141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051E-3F28-406B-8F7A-7266C696428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0BC35-A450-45F4-822B-88A11CA3F0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43A6A-B443-46E7-BF05-B7ED6F668A17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85910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7E8BF-BC34-49D1-8B35-377F9D0568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BE57-B93C-4AB0-B804-A46144EF27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62710-EF7F-48AD-83EE-FE3AFEDB215A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7872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EB304FC4-EA3B-4E81-9082-1D584C7530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D81B2E4-759C-4830-A3D1-F702746D2F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74A78DA-EF0D-465A-809A-5C4BC4B4F1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1EB1-61D5-41B4-B2FC-AE0C50B0BD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2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397E-28FE-4E36-910A-E185FD06005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43834-39F2-4970-B45C-D36993D627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4BCC-DEEC-48AA-9028-7CA4513012D1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96205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CA9CC-D654-41D6-8EBA-A09C3E5B4A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3619E-6464-4480-838F-88D1446B36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24ED-C262-4C7E-B0C3-6B11AAA3A231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781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473D-000E-408A-AD74-C3F207E940C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D3F6-6F74-46F1-BA42-10D5E9E82A7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12B0F-B523-42B7-9BA6-342211EA0124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6482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9EA613-3B40-4FA7-8A2B-DF58742E450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F67CEB-804E-4513-B9CF-5F54520E95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1B22-F76A-4CC4-A021-EADD92E6380D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6857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1872C-F5FF-48B7-8838-65E2222E7BB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893F-B4AC-4293-808C-5850CAFFCC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0FB91-21D5-45D2-B665-67DCC788149F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2370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643BC-023A-4C4B-8455-DDE9F14E78A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4611F-0ABE-4EF4-8EB1-67644D9BEA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7CF0-BD9A-4F05-9761-9A48B2A5B5B6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6235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3548-3AD5-405C-9D5A-537ECFACC3C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9599-E060-4573-9660-8874B0BA16C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51490-3110-46B3-9B54-F3860E41FB64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5339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5C56-9976-41AC-951C-C447A8E2A1D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5CFB-CDD5-4A5F-88F9-5B112A3EE2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E777A-7F77-405C-BBC5-7B89EB5C65BB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14615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3">
                <a:lumMod val="8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C247787-2777-488B-9595-DF758ED64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CAAF82F-1301-401F-B9B8-A17BD74A5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81CA01D-7801-4B44-8A91-7F65E18573D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57896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29E8E3-6A4B-4DE9-AF56-37C63C3377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2132013" cy="31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81E937F-FDC4-4C53-B24A-117E1377E9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386" name="Rectangle 1">
            <a:extLst>
              <a:ext uri="{FF2B5EF4-FFF2-40B4-BE49-F238E27FC236}">
                <a16:creationId xmlns:a16="http://schemas.microsoft.com/office/drawing/2014/main" id="{946FCCA6-9018-4F7A-ABA8-75052CE43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 eaLnBrk="1" hangingPunct="1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Ethics in Information Technology, Fifth Edition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9953F20-4C69-4E72-A62E-726790BCF6F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 eaLnBrk="1" hangingPunct="1">
              <a:lnSpc>
                <a:spcPct val="90000"/>
              </a:lnSpc>
              <a:spcBef>
                <a:spcPts val="10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i="1" kern="1200" dirty="0">
                <a:latin typeface="Arial Black" panose="020B0A04020102020204" pitchFamily="34" charset="0"/>
              </a:rPr>
              <a:t>Chapter 2</a:t>
            </a:r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  <a:p>
            <a:pPr marL="0" indent="0" defTabSz="914400" eaLnBrk="1" hangingPunct="1">
              <a:lnSpc>
                <a:spcPct val="90000"/>
              </a:lnSpc>
              <a:spcBef>
                <a:spcPts val="10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  <a:p>
            <a:pPr marL="0" indent="0" defTabSz="914400" eaLnBrk="1" hangingPunct="1">
              <a:lnSpc>
                <a:spcPct val="90000"/>
              </a:lnSpc>
              <a:spcBef>
                <a:spcPts val="10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i="1" kern="1200" dirty="0"/>
              <a:t>Ethics for IT Workers and IT Users</a:t>
            </a:r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90D4ABE2-2839-4DEF-9761-507EB4CF0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  <a:buClr>
                <a:srgbClr val="222222"/>
              </a:buClr>
              <a:buFont typeface="Times New Roman" panose="02020603050405020304" pitchFamily="18" charset="0"/>
              <a:buNone/>
            </a:pPr>
            <a:fld id="{8B3A70BA-677A-4A95-B7C8-A0F1A38D747A}" type="slidenum">
              <a:rPr lang="en-US" altLang="en-US" sz="900">
                <a:solidFill>
                  <a:srgbClr val="898989"/>
                </a:solidFill>
                <a:latin typeface="+mn-lt"/>
                <a:cs typeface="+mn-cs"/>
              </a:rPr>
              <a:pPr defTabSz="914400">
                <a:spcBef>
                  <a:spcPct val="0"/>
                </a:spcBef>
                <a:spcAft>
                  <a:spcPts val="600"/>
                </a:spcAft>
                <a:buClr>
                  <a:srgbClr val="222222"/>
                </a:buClr>
                <a:buFont typeface="Times New Roman" panose="02020603050405020304" pitchFamily="18" charset="0"/>
                <a:buNone/>
              </a:pPr>
              <a:t>1</a:t>
            </a:fld>
            <a:endParaRPr lang="en-US" altLang="en-US" sz="9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 advTm="1083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BCBD53A-3537-4AA4-BBC3-9B81B1891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The Changing Professional Services Industry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5613A18-5AB6-4C42-859D-5E8E569C3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workers are considered part of the professional services industry</a:t>
            </a:r>
          </a:p>
          <a:p>
            <a:r>
              <a:rPr lang="en-US" altLang="en-US"/>
              <a:t>Seven forces are changing professional services</a:t>
            </a:r>
          </a:p>
          <a:p>
            <a:pPr lvl="1"/>
            <a:r>
              <a:rPr lang="en-US" altLang="en-US"/>
              <a:t>Client sophistication (able to drive hard bargains)</a:t>
            </a:r>
          </a:p>
          <a:p>
            <a:pPr lvl="1"/>
            <a:r>
              <a:rPr lang="en-US" altLang="en-US"/>
              <a:t>Governance (due to major scandals)</a:t>
            </a:r>
          </a:p>
          <a:p>
            <a:pPr lvl="1"/>
            <a:r>
              <a:rPr lang="en-US" altLang="en-US"/>
              <a:t>Connectivity (instant communications)</a:t>
            </a:r>
          </a:p>
          <a:p>
            <a:pPr lvl="1"/>
            <a:r>
              <a:rPr lang="en-US" altLang="en-US"/>
              <a:t>Transparency (view work-in-progress in real-time)</a:t>
            </a:r>
          </a:p>
          <a:p>
            <a:pPr lvl="1"/>
            <a:r>
              <a:rPr lang="en-US" altLang="en-US"/>
              <a:t>Modularization (able to outsource modules)</a:t>
            </a:r>
          </a:p>
          <a:p>
            <a:pPr lvl="1"/>
            <a:r>
              <a:rPr lang="en-US" altLang="en-US"/>
              <a:t>Globalization (worldwide sourcing)</a:t>
            </a:r>
          </a:p>
          <a:p>
            <a:pPr lvl="1"/>
            <a:r>
              <a:rPr lang="en-US" altLang="en-US"/>
              <a:t>Commoditization (for low-end services)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26FCFCE7-6568-4B16-8857-FE84BA5A6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F1B07D1-AE37-4DAA-87EC-1D1041F2A0C2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 sz="1400"/>
          </a:p>
        </p:txBody>
      </p:sp>
      <p:sp>
        <p:nvSpPr>
          <p:cNvPr id="30725" name="Footer Placeholder 3">
            <a:extLst>
              <a:ext uri="{FF2B5EF4-FFF2-40B4-BE49-F238E27FC236}">
                <a16:creationId xmlns:a16="http://schemas.microsoft.com/office/drawing/2014/main" id="{BB20A3F8-3A41-474F-8082-3889EAEEA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slow" advTm="1574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5328B110-024F-4C7E-8F2E-5126DCDCD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Professional Relationships That Must Be Managed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43262BF-40DE-4C64-A9A5-2E0F3D465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IT workers involved in relationships with:</a:t>
            </a:r>
          </a:p>
          <a:p>
            <a:pPr lvl="1"/>
            <a:r>
              <a:rPr lang="en-GB" altLang="en-US"/>
              <a:t>Employers</a:t>
            </a:r>
          </a:p>
          <a:p>
            <a:pPr lvl="1"/>
            <a:r>
              <a:rPr lang="en-GB" altLang="en-US"/>
              <a:t>Clients</a:t>
            </a:r>
          </a:p>
          <a:p>
            <a:pPr lvl="1"/>
            <a:r>
              <a:rPr lang="en-GB" altLang="en-US"/>
              <a:t>Suppliers</a:t>
            </a:r>
          </a:p>
          <a:p>
            <a:pPr lvl="1"/>
            <a:r>
              <a:rPr lang="en-GB" altLang="en-US"/>
              <a:t>Other professionals</a:t>
            </a:r>
          </a:p>
          <a:p>
            <a:pPr lvl="1"/>
            <a:r>
              <a:rPr lang="en-GB" altLang="en-US"/>
              <a:t>IT users</a:t>
            </a:r>
          </a:p>
          <a:p>
            <a:pPr lvl="1"/>
            <a:r>
              <a:rPr lang="en-GB" altLang="en-US"/>
              <a:t>Society at large</a:t>
            </a:r>
          </a:p>
          <a:p>
            <a:pPr lvl="1"/>
            <a:endParaRPr lang="en-GB" altLang="en-US"/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A5B0AFEB-AC1F-40A8-951C-AA83F385B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0357D0F-0236-43E8-B23A-BD87FF54C315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 sz="1400"/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A86FC450-A628-46A7-90DD-9FE7D26B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1990725"/>
            <a:ext cx="41433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Footer Placeholder 3">
            <a:extLst>
              <a:ext uri="{FF2B5EF4-FFF2-40B4-BE49-F238E27FC236}">
                <a16:creationId xmlns:a16="http://schemas.microsoft.com/office/drawing/2014/main" id="{938332E8-2009-482F-B8CA-C1F394376A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3357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BAED1BA-5D56-42BF-9098-624EAEE9E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Relationships Between </a:t>
            </a:r>
            <a:br>
              <a:rPr lang="en-GB" altLang="en-US" dirty="0"/>
            </a:br>
            <a:r>
              <a:rPr lang="en-GB" altLang="en-US" dirty="0"/>
              <a:t>IT Workers and Employers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6419BBC-8F81-47DD-BDC1-8376C5BAA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IT workers agree on many aspects of work relationship before workers accept job offer</a:t>
            </a:r>
          </a:p>
          <a:p>
            <a:r>
              <a:rPr lang="en-GB" altLang="en-US"/>
              <a:t>Other aspects of work relationship defined in company’s policy and procedure manual or code of conduct</a:t>
            </a:r>
          </a:p>
          <a:p>
            <a:r>
              <a:rPr lang="en-GB" altLang="en-US"/>
              <a:t>Some aspects develop over time</a:t>
            </a:r>
          </a:p>
          <a:p>
            <a:r>
              <a:rPr lang="en-GB" altLang="en-US"/>
              <a:t>As steward of organization’s IT resources, IT workers must set an example and enforce policies regarding the ethical use of IT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17BE82CA-5899-4D5C-BA5D-309A3CF43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5D8225D-40A8-4245-B50F-294060724A54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 sz="1400"/>
          </a:p>
        </p:txBody>
      </p:sp>
      <p:sp>
        <p:nvSpPr>
          <p:cNvPr id="33797" name="Footer Placeholder 3">
            <a:extLst>
              <a:ext uri="{FF2B5EF4-FFF2-40B4-BE49-F238E27FC236}">
                <a16:creationId xmlns:a16="http://schemas.microsoft.com/office/drawing/2014/main" id="{6899F085-C2AB-443A-851A-CE607677B6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138619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F713BC1-7515-4265-A71C-ECF12D321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Relationships Between </a:t>
            </a:r>
            <a:br>
              <a:rPr lang="en-GB" altLang="en-US"/>
            </a:br>
            <a:r>
              <a:rPr lang="en-GB" altLang="en-US"/>
              <a:t>IT Workers and Employers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80AA-B398-4BF9-A616-67D03D2D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1" indent="-341313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600" dirty="0">
                <a:ea typeface="+mn-ea"/>
              </a:rPr>
              <a:t>Software piracy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Act of illegally making copies of software or enabling access to software to which they are not entitled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Area in which IT workers can be tempted to violate laws and policies</a:t>
            </a:r>
            <a:endParaRPr lang="en-GB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The Business Software Alliance (BSA) is a trade group representing the world’s largest software and hardware manufacturers; mission is to stop the unauthorized copying of software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Thousands of cases prosecuted each year</a:t>
            </a:r>
            <a:endParaRPr lang="en-GB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61E0B436-27EC-4CB7-B058-74FC98D07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A2777D6-9155-4511-B78C-FB66CA8238DB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GB" altLang="en-US" sz="1800"/>
          </a:p>
        </p:txBody>
      </p:sp>
      <p:sp>
        <p:nvSpPr>
          <p:cNvPr id="35845" name="Footer Placeholder 3">
            <a:extLst>
              <a:ext uri="{FF2B5EF4-FFF2-40B4-BE49-F238E27FC236}">
                <a16:creationId xmlns:a16="http://schemas.microsoft.com/office/drawing/2014/main" id="{13DC1FB6-B385-4651-8DCB-31C50A1698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slow" advTm="16818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B41B6F9C-FA8B-463E-9B09-B8D75EF14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D2D50B5-EE6C-4F77-BC15-42B2050F7DA0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 sz="18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4FA8998F-4D89-4955-84A1-81FA3AD81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Relationships Between </a:t>
            </a:r>
            <a:br>
              <a:rPr lang="en-GB" altLang="en-US"/>
            </a:br>
            <a:r>
              <a:rPr lang="en-GB" altLang="en-US"/>
              <a:t>IT Workers and Employers (cont’d.)</a:t>
            </a:r>
          </a:p>
        </p:txBody>
      </p:sp>
      <p:pic>
        <p:nvPicPr>
          <p:cNvPr id="36868" name="Picture 7">
            <a:extLst>
              <a:ext uri="{FF2B5EF4-FFF2-40B4-BE49-F238E27FC236}">
                <a16:creationId xmlns:a16="http://schemas.microsoft.com/office/drawing/2014/main" id="{6C968CB5-862C-4400-A170-7D2D7E1F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85925"/>
            <a:ext cx="88582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3">
            <a:extLst>
              <a:ext uri="{FF2B5EF4-FFF2-40B4-BE49-F238E27FC236}">
                <a16:creationId xmlns:a16="http://schemas.microsoft.com/office/drawing/2014/main" id="{9CBA8B15-B628-4EA6-912A-B0ACD3390A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7946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851273CA-852D-4429-BFBC-C067A747E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Relationships Between </a:t>
            </a:r>
            <a:br>
              <a:rPr lang="en-GB" altLang="en-US"/>
            </a:br>
            <a:r>
              <a:rPr lang="en-GB" altLang="en-US"/>
              <a:t>IT Workers and Employers (cont’d.)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8B7AFFF-AD43-452A-9B83-BABDC0E24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IT workers must set an example and enforce policies regarding the ethical use of IT in: (cont’d.)</a:t>
            </a:r>
          </a:p>
          <a:p>
            <a:pPr lvl="1"/>
            <a:r>
              <a:rPr lang="en-GB" altLang="en-US" dirty="0"/>
              <a:t>Trade secrets</a:t>
            </a:r>
          </a:p>
          <a:p>
            <a:pPr lvl="2"/>
            <a:r>
              <a:rPr lang="en-GB" altLang="en-US" dirty="0"/>
              <a:t>Business information generally unknown to public</a:t>
            </a:r>
          </a:p>
          <a:p>
            <a:pPr lvl="2"/>
            <a:r>
              <a:rPr lang="en-GB" altLang="en-US" dirty="0"/>
              <a:t>Company takes actions to keep confidential</a:t>
            </a:r>
          </a:p>
          <a:p>
            <a:pPr lvl="2"/>
            <a:r>
              <a:rPr lang="en-GB" altLang="en-US" dirty="0"/>
              <a:t>Require cost or effort to develop</a:t>
            </a:r>
          </a:p>
          <a:p>
            <a:pPr lvl="2"/>
            <a:r>
              <a:rPr lang="en-GB" altLang="en-US" dirty="0"/>
              <a:t>Have some degree of uniqueness or novelty</a:t>
            </a:r>
          </a:p>
          <a:p>
            <a:pPr lvl="1"/>
            <a:r>
              <a:rPr lang="en-GB" altLang="en-US" dirty="0"/>
              <a:t>Whistle-blowing</a:t>
            </a:r>
          </a:p>
          <a:p>
            <a:pPr lvl="2"/>
            <a:r>
              <a:rPr lang="en-GB" altLang="en-US" dirty="0"/>
              <a:t>Employee attracts attention to a careless user, illegal, unethical, abusive, or dangerous act that threatens the public interest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A037D600-6AD6-4E84-B325-C48F6B94B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905BEE7-3B92-4091-9A97-6A317466D1FB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GB" altLang="en-US" sz="1400"/>
          </a:p>
        </p:txBody>
      </p:sp>
      <p:sp>
        <p:nvSpPr>
          <p:cNvPr id="38917" name="Footer Placeholder 3">
            <a:extLst>
              <a:ext uri="{FF2B5EF4-FFF2-40B4-BE49-F238E27FC236}">
                <a16:creationId xmlns:a16="http://schemas.microsoft.com/office/drawing/2014/main" id="{9F1F0016-ED0A-41E9-AAA2-A0F366AC4E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25391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F81-35C4-4687-B730-B586B99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547C-C8D0-498D-AD33-BF3FDED0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812"/>
            <a:ext cx="8228013" cy="54165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Computing and importance of IT</a:t>
            </a:r>
          </a:p>
          <a:p>
            <a:pPr lvl="1"/>
            <a:r>
              <a:rPr lang="en-US" dirty="0"/>
              <a:t>Domains of Computing (CS, SE, EE, CE, IT)</a:t>
            </a:r>
          </a:p>
          <a:p>
            <a:pPr lvl="1"/>
            <a:r>
              <a:rPr lang="en-US" dirty="0"/>
              <a:t>How IT reshaping businesses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Professionalism</a:t>
            </a:r>
          </a:p>
          <a:p>
            <a:pPr lvl="1"/>
            <a:r>
              <a:rPr lang="en-US" dirty="0"/>
              <a:t>Profession, Demand of professionalism</a:t>
            </a:r>
          </a:p>
          <a:p>
            <a:pPr lvl="1"/>
            <a:r>
              <a:rPr lang="en-US" dirty="0"/>
              <a:t>Characteristics of profession and professionals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Software Contract</a:t>
            </a:r>
          </a:p>
          <a:p>
            <a:pPr lvl="1"/>
            <a:r>
              <a:rPr lang="en-US" dirty="0"/>
              <a:t>Main sections of software contact</a:t>
            </a:r>
          </a:p>
          <a:p>
            <a:pPr lvl="1"/>
            <a:r>
              <a:rPr lang="en-US" dirty="0"/>
              <a:t>Types of software contract (Fixed Price, Cost Plus)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1706-74D4-456B-BFDC-B38C1F563B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2444BCC-DEEC-48AA-9028-7CA4513012D1}" type="slidenum">
              <a:rPr lang="en-GB" altLang="en-US" smtClean="0"/>
              <a:pPr>
                <a:defRPr/>
              </a:pPr>
              <a:t>2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50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F81-35C4-4687-B730-B586B99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547C-C8D0-498D-AD33-BF3FDED0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8013" cy="4983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Outsourcing</a:t>
            </a:r>
          </a:p>
          <a:p>
            <a:pPr lvl="1"/>
            <a:r>
              <a:rPr lang="en-US" dirty="0"/>
              <a:t>On-Shore</a:t>
            </a:r>
          </a:p>
          <a:p>
            <a:pPr lvl="1"/>
            <a:r>
              <a:rPr lang="en-US" dirty="0"/>
              <a:t>Off-Shore</a:t>
            </a:r>
          </a:p>
          <a:p>
            <a:pPr lvl="1"/>
            <a:r>
              <a:rPr lang="en-US" dirty="0"/>
              <a:t>Near-Shore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Chapter 01: Basics of Ethics</a:t>
            </a:r>
          </a:p>
          <a:p>
            <a:pPr lvl="1"/>
            <a:r>
              <a:rPr lang="en-US" dirty="0"/>
              <a:t>Ethics vs Moral</a:t>
            </a:r>
          </a:p>
          <a:p>
            <a:pPr lvl="1"/>
            <a:r>
              <a:rPr lang="en-US" dirty="0"/>
              <a:t>Fostering Good Business Ethics</a:t>
            </a:r>
          </a:p>
          <a:p>
            <a:pPr lvl="1"/>
            <a:r>
              <a:rPr lang="en-US" dirty="0"/>
              <a:t>Corporate Ethics improvement</a:t>
            </a:r>
          </a:p>
          <a:p>
            <a:pPr lvl="1"/>
            <a:r>
              <a:rPr lang="en-US" dirty="0"/>
              <a:t>Ethical Decision Making</a:t>
            </a:r>
          </a:p>
          <a:p>
            <a:pPr lvl="1"/>
            <a:r>
              <a:rPr lang="en-US" dirty="0"/>
              <a:t>Types of Ethics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1706-74D4-456B-BFDC-B38C1F563B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2444BCC-DEEC-48AA-9028-7CA4513012D1}" type="slidenum">
              <a:rPr lang="en-GB" altLang="en-US" smtClean="0"/>
              <a:pPr>
                <a:defRPr/>
              </a:pPr>
              <a:t>3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1919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5"/>
    </mc:Choice>
    <mc:Fallback xmlns="">
      <p:transition spd="slow" advTm="1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5C0D6CE-4C1F-473D-A34A-25585365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Objectives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BE6595-418C-4473-8FFA-CD3D086C6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 you read this chapter, consider the following questions: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Part - I</a:t>
            </a:r>
          </a:p>
          <a:p>
            <a:pPr lvl="1"/>
            <a:r>
              <a:rPr lang="en-US" altLang="en-US" dirty="0"/>
              <a:t>What key characteristics distinguish a professional from other kinds of workers, and is an IT worker considered a professional?</a:t>
            </a:r>
          </a:p>
          <a:p>
            <a:pPr lvl="1"/>
            <a:r>
              <a:rPr lang="en-US" altLang="en-US" dirty="0"/>
              <a:t>What factors are transforming the professional services industry?</a:t>
            </a:r>
          </a:p>
          <a:p>
            <a:pPr lvl="1"/>
            <a:r>
              <a:rPr lang="en-US" altLang="en-US" dirty="0"/>
              <a:t>What relationships must an IT worker manage, and what key ethical issues can arise in each?</a:t>
            </a:r>
            <a:endParaRPr lang="en-GB" altLang="en-US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E03895A-5BF3-4D35-AC3B-A699368A1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7DA3B8A-6914-49E3-94E6-0816554119B8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en-US" sz="140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3E3195AA-39F2-4AE4-A5C5-60130467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6311900"/>
            <a:ext cx="184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8438" name="Footer Placeholder 3">
            <a:extLst>
              <a:ext uri="{FF2B5EF4-FFF2-40B4-BE49-F238E27FC236}">
                <a16:creationId xmlns:a16="http://schemas.microsoft.com/office/drawing/2014/main" id="{E76E1E21-A5D5-46F3-BDDB-03CA766B72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4594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5BAB40A1-8A41-47CF-A7C8-A341B50A9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Objectives (cont’d.)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08B7E9-1438-4D5C-8683-CD39D427A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Part - II</a:t>
            </a:r>
          </a:p>
          <a:p>
            <a:pPr lvl="1"/>
            <a:r>
              <a:rPr lang="en-US" altLang="en-US" dirty="0"/>
              <a:t>What relationships must an IT worker manage, and what key ethical issues can arise in each?</a:t>
            </a:r>
            <a:r>
              <a:rPr lang="en-GB" altLang="en-US" dirty="0"/>
              <a:t> (cont’d)</a:t>
            </a:r>
            <a:endParaRPr lang="en-US" altLang="en-US" dirty="0"/>
          </a:p>
          <a:p>
            <a:pPr lvl="1"/>
            <a:r>
              <a:rPr lang="en-US" altLang="en-US" dirty="0"/>
              <a:t>How do codes of ethics, professional organizations, certification, and licensing affect the ethical behavior of IT professionals?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Part - III</a:t>
            </a:r>
          </a:p>
          <a:p>
            <a:pPr lvl="1"/>
            <a:r>
              <a:rPr lang="en-US" altLang="en-US" dirty="0"/>
              <a:t>What is meant by compliance, and how does it help promote the right behaviors and discourage undesirable ones?</a:t>
            </a:r>
            <a:endParaRPr lang="en-GB" altLang="en-US" dirty="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2A5A7E0B-5F97-4D94-9F40-43E1E7953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5B1A934-B17F-4976-BC5F-0A6CADA4A3C7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en-US" sz="1400"/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F2219415-00EB-41B0-90A9-97B62FAB45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5907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B51BA182-14A4-4B15-A3D6-3D141CA3F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819150"/>
            <a:ext cx="8001000" cy="14478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400" dirty="0"/>
              <a:t>Ethics in Information Technology, Fifth Edition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29BC6BF5-C321-4D2D-81B7-F6B99AAEE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222222"/>
              </a:buClr>
              <a:buFont typeface="Times New Roman" panose="02020603050405020304" pitchFamily="18" charset="0"/>
              <a:buNone/>
            </a:pPr>
            <a:fld id="{B1FB0ABD-0D6C-4945-B4C2-F5C7EDB63A7B}" type="slidenum">
              <a:rPr lang="en-GB" altLang="en-US" sz="1800" smtClean="0">
                <a:solidFill>
                  <a:srgbClr val="22222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222222"/>
                </a:buClr>
                <a:buFont typeface="Times New Roman" panose="02020603050405020304" pitchFamily="18" charset="0"/>
                <a:buNone/>
              </a:pPr>
              <a:t>6</a:t>
            </a:fld>
            <a:endParaRPr lang="en-GB" altLang="en-US" sz="1800">
              <a:solidFill>
                <a:srgbClr val="22222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15F81653-0574-46CF-946C-5E74ED47879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71500" y="2952750"/>
            <a:ext cx="8077200" cy="3863975"/>
          </a:xfrm>
        </p:spPr>
        <p:txBody>
          <a:bodyPr>
            <a:sp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400" i="1" dirty="0"/>
              <a:t>Chapter 2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i="1" dirty="0"/>
              <a:t>Ethics for IT Workers and IT Users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z="1600" i="1" dirty="0"/>
          </a:p>
          <a:p>
            <a:pPr marL="0" indent="0" algn="ctr" eaLnBrk="1" hangingPunct="1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i="1" dirty="0"/>
              <a:t>Lecture 1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1075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i="1" dirty="0"/>
              <a:t>Distinguish other workers and IT workers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1075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i="1" dirty="0"/>
              <a:t>Changing professional services industry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1075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i="1" dirty="0"/>
              <a:t>IT workers with Employer</a:t>
            </a:r>
          </a:p>
        </p:txBody>
      </p:sp>
    </p:spTree>
  </p:cSld>
  <p:clrMapOvr>
    <a:masterClrMapping/>
  </p:clrMapOvr>
  <p:transition spd="med" advTm="2443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B9A5D815-91E7-41BF-8120-D7B7A0675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IT Professionals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9C45C5-DE7B-4E9D-BC2F-76DDEF548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Profession is a calling that requires: </a:t>
            </a:r>
          </a:p>
          <a:p>
            <a:pPr lvl="1"/>
            <a:r>
              <a:rPr lang="en-GB" altLang="en-US"/>
              <a:t>Specialized knowledge </a:t>
            </a:r>
          </a:p>
          <a:p>
            <a:pPr lvl="1"/>
            <a:r>
              <a:rPr lang="en-GB" altLang="en-US"/>
              <a:t>Long and intensive academic preparation</a:t>
            </a:r>
          </a:p>
          <a:p>
            <a:r>
              <a:rPr lang="en-GB" altLang="en-US"/>
              <a:t>Professionals:</a:t>
            </a:r>
          </a:p>
          <a:p>
            <a:pPr lvl="1"/>
            <a:r>
              <a:rPr lang="en-GB" altLang="en-US"/>
              <a:t>Require advanced training and experience</a:t>
            </a:r>
          </a:p>
          <a:p>
            <a:pPr lvl="1"/>
            <a:r>
              <a:rPr lang="en-GB" altLang="en-US"/>
              <a:t>Must exercise discretion and judgment in their work</a:t>
            </a:r>
          </a:p>
          <a:p>
            <a:pPr lvl="1"/>
            <a:r>
              <a:rPr lang="en-GB" altLang="en-US"/>
              <a:t>Their work cannot be standardized</a:t>
            </a:r>
          </a:p>
          <a:p>
            <a:pPr lvl="1"/>
            <a:r>
              <a:rPr lang="en-GB" altLang="en-US"/>
              <a:t>Contribute to society, participate in lifelong training, assist other professionals</a:t>
            </a:r>
          </a:p>
          <a:p>
            <a:pPr lvl="1"/>
            <a:r>
              <a:rPr lang="en-GB" altLang="en-US"/>
              <a:t>Carry special rights and responsibilities</a:t>
            </a:r>
          </a:p>
          <a:p>
            <a:pPr lvl="1"/>
            <a:endParaRPr lang="en-GB" altLang="en-US"/>
          </a:p>
          <a:p>
            <a:endParaRPr lang="en-GB" altLang="en-US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6FF088B8-4D3B-4160-B398-BEBB98931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284EE37-D68F-4110-B153-B6C613BD2D4A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 sz="1400"/>
          </a:p>
        </p:txBody>
      </p:sp>
      <p:sp>
        <p:nvSpPr>
          <p:cNvPr id="24581" name="Footer Placeholder 3">
            <a:extLst>
              <a:ext uri="{FF2B5EF4-FFF2-40B4-BE49-F238E27FC236}">
                <a16:creationId xmlns:a16="http://schemas.microsoft.com/office/drawing/2014/main" id="{09B4427E-9ECE-45D0-AFCF-6FEB23E7A2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14104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0D6D11F-459C-4DBA-A628-3A06BECD7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Are IT Workers Professionals?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05DBB89-4B37-4FB7-939E-C4DFB2EBF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Partial list of IT specialists</a:t>
            </a:r>
          </a:p>
          <a:p>
            <a:pPr lvl="1"/>
            <a:r>
              <a:rPr lang="en-GB" altLang="en-US" dirty="0"/>
              <a:t>Programmers (System software/application software)</a:t>
            </a:r>
          </a:p>
          <a:p>
            <a:pPr lvl="1"/>
            <a:r>
              <a:rPr lang="en-GB" altLang="en-US" dirty="0"/>
              <a:t>Systems analysts</a:t>
            </a:r>
          </a:p>
          <a:p>
            <a:pPr lvl="1"/>
            <a:r>
              <a:rPr lang="en-GB" altLang="en-US" dirty="0"/>
              <a:t>Software engineers</a:t>
            </a:r>
          </a:p>
          <a:p>
            <a:pPr lvl="1"/>
            <a:r>
              <a:rPr lang="en-GB" altLang="en-US" dirty="0"/>
              <a:t>Database administrators</a:t>
            </a:r>
          </a:p>
          <a:p>
            <a:pPr lvl="1"/>
            <a:r>
              <a:rPr lang="en-GB" altLang="en-US" dirty="0"/>
              <a:t>Local area network (LAN) administrators</a:t>
            </a:r>
          </a:p>
          <a:p>
            <a:pPr lvl="1"/>
            <a:r>
              <a:rPr lang="en-GB" altLang="en-US" dirty="0"/>
              <a:t>Chief information officers (CIOs)</a:t>
            </a:r>
          </a:p>
          <a:p>
            <a:pPr lvl="1"/>
            <a:r>
              <a:rPr lang="en-US" altLang="en-US" dirty="0"/>
              <a:t>Web Developer/Administrator</a:t>
            </a:r>
          </a:p>
          <a:p>
            <a:pPr lvl="1"/>
            <a:r>
              <a:rPr lang="en-US" altLang="en-US" dirty="0"/>
              <a:t>Information Technology Specialist.</a:t>
            </a:r>
          </a:p>
          <a:p>
            <a:endParaRPr lang="en-GB" altLang="en-US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D23B2047-9F49-43D6-ACF6-36FACD393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E7FC089-BA0F-4EE4-9C0D-EE5B19648B1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en-US" sz="1400"/>
          </a:p>
        </p:txBody>
      </p:sp>
      <p:sp>
        <p:nvSpPr>
          <p:cNvPr id="26629" name="Footer Placeholder 3">
            <a:extLst>
              <a:ext uri="{FF2B5EF4-FFF2-40B4-BE49-F238E27FC236}">
                <a16:creationId xmlns:a16="http://schemas.microsoft.com/office/drawing/2014/main" id="{655698C9-88FD-4CB8-9E25-ED2D23155C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2102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8FEADE18-966B-4CAD-9207-6C84B6BC6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Are IT Workers Professionals? </a:t>
            </a:r>
            <a:br>
              <a:rPr lang="en-GB" altLang="en-US" dirty="0">
                <a:solidFill>
                  <a:srgbClr val="FF0000"/>
                </a:solidFill>
              </a:rPr>
            </a:br>
            <a:r>
              <a:rPr lang="en-GB" altLang="en-US" dirty="0">
                <a:solidFill>
                  <a:srgbClr val="FF0000"/>
                </a:solidFill>
              </a:rPr>
              <a:t>(cont’d.)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15F2ECF-A4A7-46A2-AC36-DB985794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Legal perspective</a:t>
            </a:r>
          </a:p>
          <a:p>
            <a:pPr lvl="1"/>
            <a:r>
              <a:rPr lang="en-GB" altLang="en-US" dirty="0"/>
              <a:t>IT workers do not meet legal definition of professional </a:t>
            </a:r>
          </a:p>
          <a:p>
            <a:pPr lvl="2"/>
            <a:r>
              <a:rPr lang="en-GB" altLang="en-US" dirty="0"/>
              <a:t>Not licensed by state or federal government</a:t>
            </a:r>
          </a:p>
          <a:p>
            <a:pPr lvl="3"/>
            <a:r>
              <a:rPr lang="en-GB" altLang="en-US" dirty="0"/>
              <a:t>Left on some associations</a:t>
            </a:r>
          </a:p>
          <a:p>
            <a:pPr lvl="2"/>
            <a:r>
              <a:rPr lang="en-GB" altLang="en-US" dirty="0"/>
              <a:t>Not responsible for misconduct</a:t>
            </a:r>
          </a:p>
          <a:p>
            <a:pPr lvl="1"/>
            <a:endParaRPr lang="en-GB" altLang="en-US" dirty="0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9188EF69-D052-48CE-8C32-B70D47CCC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8374269D-748C-4CDF-B8FD-6B73BA726E08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 sz="1400"/>
          </a:p>
        </p:txBody>
      </p:sp>
      <p:sp>
        <p:nvSpPr>
          <p:cNvPr id="28677" name="Footer Placeholder 3">
            <a:extLst>
              <a:ext uri="{FF2B5EF4-FFF2-40B4-BE49-F238E27FC236}">
                <a16:creationId xmlns:a16="http://schemas.microsoft.com/office/drawing/2014/main" id="{2293E7A9-38C0-4B2A-AED4-3D93AD9AD8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 advTm="57515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797</Words>
  <Application>Microsoft Office PowerPoint</Application>
  <PresentationFormat>On-screen Show (4:3)</PresentationFormat>
  <Paragraphs>154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StarSymbol</vt:lpstr>
      <vt:lpstr>Times New Roman</vt:lpstr>
      <vt:lpstr>Default Design</vt:lpstr>
      <vt:lpstr>Ethics in Information Technology, Fifth Edition</vt:lpstr>
      <vt:lpstr>Recap</vt:lpstr>
      <vt:lpstr>Recap (cont’d)</vt:lpstr>
      <vt:lpstr>Objectives</vt:lpstr>
      <vt:lpstr>Objectives (cont’d.)</vt:lpstr>
      <vt:lpstr>Ethics in Information Technology, Fifth Edition</vt:lpstr>
      <vt:lpstr>IT Professionals</vt:lpstr>
      <vt:lpstr>Are IT Workers Professionals?</vt:lpstr>
      <vt:lpstr>Are IT Workers Professionals?  (cont’d.)</vt:lpstr>
      <vt:lpstr>The Changing Professional Services Industry</vt:lpstr>
      <vt:lpstr>Professional Relationships That Must Be Managed</vt:lpstr>
      <vt:lpstr>Relationships Between  IT Workers and Employers</vt:lpstr>
      <vt:lpstr>Relationships Between  IT Workers and Employers</vt:lpstr>
      <vt:lpstr>Relationships Between  IT Workers and Employers (cont’d.)</vt:lpstr>
      <vt:lpstr>Relationships Between  IT Workers and Employers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Fifth Edition</dc:title>
  <dc:creator>Muhammad Bilal</dc:creator>
  <cp:lastModifiedBy>Muhammad Bilal</cp:lastModifiedBy>
  <cp:revision>8</cp:revision>
  <dcterms:created xsi:type="dcterms:W3CDTF">2020-05-18T19:58:44Z</dcterms:created>
  <dcterms:modified xsi:type="dcterms:W3CDTF">2020-06-09T11:08:08Z</dcterms:modified>
</cp:coreProperties>
</file>