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7" r:id="rId2"/>
    <p:sldId id="311" r:id="rId3"/>
    <p:sldId id="280" r:id="rId4"/>
    <p:sldId id="281" r:id="rId5"/>
    <p:sldId id="282" r:id="rId6"/>
    <p:sldId id="283" r:id="rId7"/>
    <p:sldId id="301" r:id="rId8"/>
    <p:sldId id="284" r:id="rId9"/>
    <p:sldId id="286" r:id="rId10"/>
    <p:sldId id="287" r:id="rId11"/>
    <p:sldId id="288" r:id="rId12"/>
    <p:sldId id="289" r:id="rId13"/>
    <p:sldId id="291" r:id="rId14"/>
    <p:sldId id="298" r:id="rId15"/>
    <p:sldId id="302" r:id="rId16"/>
    <p:sldId id="303" r:id="rId17"/>
    <p:sldId id="304" r:id="rId18"/>
    <p:sldId id="305" r:id="rId19"/>
    <p:sldId id="292" r:id="rId20"/>
    <p:sldId id="293" r:id="rId21"/>
    <p:sldId id="297" r:id="rId22"/>
  </p:sldIdLst>
  <p:sldSz cx="9144000" cy="6858000" type="screen4x3"/>
  <p:notesSz cx="9874250" cy="6797675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9" autoAdjust="0"/>
    <p:restoredTop sz="89409" autoAdjust="0"/>
  </p:normalViewPr>
  <p:slideViewPr>
    <p:cSldViewPr>
      <p:cViewPr varScale="1">
        <p:scale>
          <a:sx n="68" d="100"/>
          <a:sy n="68" d="100"/>
        </p:scale>
        <p:origin x="14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141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35F9B6-DD79-4EB0-9DF1-E8660BADBB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B2895-8939-423D-B5DE-1030D0C964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344E13A-4DB9-4F1C-9C61-F598BA579146}" type="datetimeFigureOut">
              <a:rPr lang="en-US"/>
              <a:pPr>
                <a:defRPr/>
              </a:pPr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142C9-B5D0-47C4-B084-46A20CFE9D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200B2-4AA9-4A7B-8309-D424211A0E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F640B08-E937-4C89-9AD2-45CC6315F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1">
            <a:extLst>
              <a:ext uri="{FF2B5EF4-FFF2-40B4-BE49-F238E27FC236}">
                <a16:creationId xmlns:a16="http://schemas.microsoft.com/office/drawing/2014/main" id="{4D969955-83CC-4FB5-83CF-1C6B95ED0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874250" cy="67976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75979165-A17D-4639-9749-577F04A4656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4276725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DE05419-E2D4-4912-9E7B-DB92BE3AD4E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592763" y="0"/>
            <a:ext cx="4276725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EC17FB07-C127-4921-BBE4-23E83AB0499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36913" y="509588"/>
            <a:ext cx="3398837" cy="25479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36C7CF9-6B87-4FDF-B75C-12FC0CFE9F6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87425" y="3228975"/>
            <a:ext cx="7897813" cy="305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68CEE65-A12B-428D-9AD9-2BBDBC1A7D7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6456363"/>
            <a:ext cx="4276725" cy="33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724D2E7-C951-46A7-BA4B-30C8E0C7090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5592763" y="6456363"/>
            <a:ext cx="4276725" cy="33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CDCB2F4B-45DE-4CAA-A38F-B8F5CC24DDF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3BEC591F-FE46-4121-9A94-D1FB1905BA3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0B449D18-2654-4FFB-BEE5-EE7E8E786CA5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</a:t>
            </a:fld>
            <a:endParaRPr lang="en-GB" altLang="en-US"/>
          </a:p>
        </p:txBody>
      </p:sp>
      <p:sp>
        <p:nvSpPr>
          <p:cNvPr id="69635" name="Text Box 1">
            <a:extLst>
              <a:ext uri="{FF2B5EF4-FFF2-40B4-BE49-F238E27FC236}">
                <a16:creationId xmlns:a16="http://schemas.microsoft.com/office/drawing/2014/main" id="{C97B0505-7231-4A0B-8D7F-4EF6CA2A8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509588"/>
            <a:ext cx="6581775" cy="2549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FB84841C-C091-44FC-A7ED-004EA57655A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87425" y="3228975"/>
            <a:ext cx="7899400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C5DF527E-448A-4D9B-AA2E-7D61E232A6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5E14274D-8A1D-462D-846E-8BCC04CD311B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11</a:t>
            </a:fld>
            <a:endParaRPr lang="en-GB" altLang="en-US"/>
          </a:p>
        </p:txBody>
      </p:sp>
      <p:sp>
        <p:nvSpPr>
          <p:cNvPr id="87043" name="Rectangle 1">
            <a:extLst>
              <a:ext uri="{FF2B5EF4-FFF2-40B4-BE49-F238E27FC236}">
                <a16:creationId xmlns:a16="http://schemas.microsoft.com/office/drawing/2014/main" id="{6CE8EDD2-AF68-4493-B1AD-51843BC025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F6435B60-99C4-4CF7-9B87-48C1D8D30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4E830E53-6604-40A5-9628-B78093325B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EC73A9A0-D536-49E2-97C4-E24D3BB7C660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12</a:t>
            </a:fld>
            <a:endParaRPr lang="en-GB" altLang="en-US"/>
          </a:p>
        </p:txBody>
      </p:sp>
      <p:sp>
        <p:nvSpPr>
          <p:cNvPr id="89091" name="Rectangle 1">
            <a:extLst>
              <a:ext uri="{FF2B5EF4-FFF2-40B4-BE49-F238E27FC236}">
                <a16:creationId xmlns:a16="http://schemas.microsoft.com/office/drawing/2014/main" id="{A85E4E83-3D0A-4C75-A85F-0F77C8F867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743969A1-C0AB-4336-B18A-155A03EEC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3B364E4-0AC4-47CB-8F86-B8D4B382301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132E349E-BF9B-4037-894D-E6FFEBACD81E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13</a:t>
            </a:fld>
            <a:endParaRPr lang="en-GB" altLang="en-US"/>
          </a:p>
        </p:txBody>
      </p:sp>
      <p:sp>
        <p:nvSpPr>
          <p:cNvPr id="91139" name="Rectangle 1">
            <a:extLst>
              <a:ext uri="{FF2B5EF4-FFF2-40B4-BE49-F238E27FC236}">
                <a16:creationId xmlns:a16="http://schemas.microsoft.com/office/drawing/2014/main" id="{B401637E-AE41-4ED8-AA0F-C6DD8D19C0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D11642BD-A135-4076-98B9-4996F83C0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8C73D012-AB4B-4CFD-80E8-4CA90C62BD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A07204A0-1621-4A75-ABC0-725247C62B1E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14</a:t>
            </a:fld>
            <a:endParaRPr lang="en-GB" altLang="en-US"/>
          </a:p>
        </p:txBody>
      </p:sp>
      <p:sp>
        <p:nvSpPr>
          <p:cNvPr id="93187" name="Rectangle 1">
            <a:extLst>
              <a:ext uri="{FF2B5EF4-FFF2-40B4-BE49-F238E27FC236}">
                <a16:creationId xmlns:a16="http://schemas.microsoft.com/office/drawing/2014/main" id="{D346BB3D-F933-48DC-A2FA-17F30C1A2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65C57309-6AAE-4418-852D-565A1C265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Health Insurance Portability and Accountability Act of 1996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CDCB2F4B-45DE-4CAA-A38F-B8F5CC24DDF0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9868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B24DB7AB-C749-4BD7-B1EF-0552B3C9030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4EDDC7E3-EFEC-4760-9FFE-0DDCDFB6068A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19</a:t>
            </a:fld>
            <a:endParaRPr lang="en-GB" altLang="en-US"/>
          </a:p>
        </p:txBody>
      </p:sp>
      <p:sp>
        <p:nvSpPr>
          <p:cNvPr id="99331" name="Rectangle 1">
            <a:extLst>
              <a:ext uri="{FF2B5EF4-FFF2-40B4-BE49-F238E27FC236}">
                <a16:creationId xmlns:a16="http://schemas.microsoft.com/office/drawing/2014/main" id="{D73805D8-32D7-4F0D-A444-0937AD935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99332" name="Rectangle 2">
            <a:extLst>
              <a:ext uri="{FF2B5EF4-FFF2-40B4-BE49-F238E27FC236}">
                <a16:creationId xmlns:a16="http://schemas.microsoft.com/office/drawing/2014/main" id="{6BA97A5C-F602-4206-8CC4-6099DC078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38211329-D80C-4233-B451-D753062B2A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165D0D4D-3682-40D5-B691-7A135B628DDF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20</a:t>
            </a:fld>
            <a:endParaRPr lang="en-GB" altLang="en-U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0A8D0FC1-3354-44FA-B3C3-5EF530A427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AC99C5A6-EB03-4EA4-9BDD-C03230D6B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B9C8E8F2-439F-40E7-B534-42EEBC27797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BF4A7113-83AB-43FC-B3E8-AEAFB336A36E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2</a:t>
            </a:fld>
            <a:endParaRPr lang="en-GB" altLang="en-US"/>
          </a:p>
        </p:txBody>
      </p:sp>
      <p:sp>
        <p:nvSpPr>
          <p:cNvPr id="51203" name="Text Box 1">
            <a:extLst>
              <a:ext uri="{FF2B5EF4-FFF2-40B4-BE49-F238E27FC236}">
                <a16:creationId xmlns:a16="http://schemas.microsoft.com/office/drawing/2014/main" id="{E33C0DCF-E022-49C7-97FD-78BF65850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509588"/>
            <a:ext cx="6581775" cy="2549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0C9A9278-0994-4F9E-8FD7-2B61E5D686A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87425" y="3228975"/>
            <a:ext cx="7899400" cy="3060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62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E2D3CE14-5EB1-4617-88A1-6C9E50F38C7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02FAD66C-87EB-471F-81B4-7869689A4499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3</a:t>
            </a:fld>
            <a:endParaRPr lang="en-GB" altLang="en-US"/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BD0A5858-2A26-4083-BDA1-9695FDB813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F07A3452-0C67-4FCD-8F11-9645F78FE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05735EF3-5DA7-4FEA-8EDD-5D3712F8C95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1E06E5B9-5FC4-4A2C-A3CD-7F05D3AB98D8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4</a:t>
            </a:fld>
            <a:endParaRPr lang="en-GB" altLang="en-US"/>
          </a:p>
        </p:txBody>
      </p:sp>
      <p:sp>
        <p:nvSpPr>
          <p:cNvPr id="73731" name="Rectangle 1">
            <a:extLst>
              <a:ext uri="{FF2B5EF4-FFF2-40B4-BE49-F238E27FC236}">
                <a16:creationId xmlns:a16="http://schemas.microsoft.com/office/drawing/2014/main" id="{2F20417A-20AC-4712-9567-A09C1ED03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3BE83836-2267-4194-8DDE-16351C6D1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C62E7158-4A95-4607-AB5F-E0DA88738C2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2F9F5033-5F87-48BA-AEEC-2F1439C0BCB0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5</a:t>
            </a:fld>
            <a:endParaRPr lang="en-GB" altLang="en-US"/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D21FEA4D-31C8-42F9-847B-041FE9642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7BADFF80-E880-47C9-8B46-7E83482B4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A12D7F73-D0E3-48A2-83A0-DF60CA29CA0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EA73FB52-8F3E-4F1A-ABB3-E229D841C6E3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6</a:t>
            </a:fld>
            <a:endParaRPr lang="en-GB" altLang="en-US"/>
          </a:p>
        </p:txBody>
      </p:sp>
      <p:sp>
        <p:nvSpPr>
          <p:cNvPr id="77827" name="Rectangle 1">
            <a:extLst>
              <a:ext uri="{FF2B5EF4-FFF2-40B4-BE49-F238E27FC236}">
                <a16:creationId xmlns:a16="http://schemas.microsoft.com/office/drawing/2014/main" id="{7BA76B9D-E113-4B3D-AB7D-BE3DE51EB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DC28347D-6B9E-4AE0-8360-FBB62D968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CA521261-9E4B-4D07-B341-CA275D864EE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A3B40194-2904-4169-983C-9E58725BE630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8</a:t>
            </a:fld>
            <a:endParaRPr lang="en-GB" altLang="en-US"/>
          </a:p>
        </p:txBody>
      </p:sp>
      <p:sp>
        <p:nvSpPr>
          <p:cNvPr id="80899" name="Rectangle 1">
            <a:extLst>
              <a:ext uri="{FF2B5EF4-FFF2-40B4-BE49-F238E27FC236}">
                <a16:creationId xmlns:a16="http://schemas.microsoft.com/office/drawing/2014/main" id="{00CF8F17-9C19-4084-A4A5-C50F01FD7A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859B900A-FBF4-48E8-A3BD-C3528BA26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EC09B2B0-A76F-40B5-9C08-6B62EEDBD3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3499719B-2057-4175-A64E-ED27E53F4C13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9</a:t>
            </a:fld>
            <a:endParaRPr lang="en-GB" altLang="en-US"/>
          </a:p>
        </p:txBody>
      </p:sp>
      <p:sp>
        <p:nvSpPr>
          <p:cNvPr id="82947" name="Rectangle 1">
            <a:extLst>
              <a:ext uri="{FF2B5EF4-FFF2-40B4-BE49-F238E27FC236}">
                <a16:creationId xmlns:a16="http://schemas.microsoft.com/office/drawing/2014/main" id="{4501A939-4619-4DE7-8AC2-A54923EECE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70A1D4F6-DBE0-4D6F-A93B-EB382AF85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012D50BA-7BBB-4097-8946-59552F50472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StarSymbol" charset="0"/>
              <a:buNone/>
            </a:pPr>
            <a:fld id="{BFF4E476-4092-48F7-865E-85BF22F7C15F}" type="slidenum">
              <a:rPr lang="en-GB" altLang="en-US" smtClean="0"/>
              <a:pPr>
                <a:spcBef>
                  <a:spcPct val="0"/>
                </a:spcBef>
                <a:buSzPct val="45000"/>
                <a:buFont typeface="StarSymbol" charset="0"/>
                <a:buNone/>
              </a:pPr>
              <a:t>10</a:t>
            </a:fld>
            <a:endParaRPr lang="en-GB" altLang="en-US"/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117F26AD-D733-452A-86E4-805BE6765A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6913" y="517525"/>
            <a:ext cx="3400425" cy="2549525"/>
          </a:xfrm>
          <a:ln/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DB23681F-F4AE-4888-97C8-FB874B87C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7425" y="3228975"/>
            <a:ext cx="7899400" cy="30591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22360-2743-43BE-9187-AE113CB40A4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6FD05-F844-4CEE-B17E-788D5B9F6EF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5CD76-6135-46F3-BE15-93906A4236B2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71417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2051E-3F28-406B-8F7A-7266C696428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0BC35-A450-45F4-822B-88A11CA3F0B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43A6A-B443-46E7-BF05-B7ED6F668A17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85910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7E8BF-BC34-49D1-8B35-377F9D0568B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3BE57-B93C-4AB0-B804-A46144EF27D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62710-EF7F-48AD-83EE-FE3AFEDB215A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787270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4200"/>
            <a:ext cx="7770813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EB304FC4-EA3B-4E81-9082-1D584C75305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D81B2E4-759C-4830-A3D1-F702746D2FA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74A78DA-EF0D-465A-809A-5C4BC4B4F17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51EB1-61D5-41B4-B2FC-AE0C50B0BD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622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A397E-28FE-4E36-910A-E185FD06005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43834-39F2-4970-B45C-D36993D6278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44BCC-DEEC-48AA-9028-7CA4513012D1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96205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CA9CC-D654-41D6-8EBA-A09C3E5B4AB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3619E-6464-4480-838F-88D1446B363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824ED-C262-4C7E-B0C3-6B11AAA3A231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57819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5473D-000E-408A-AD74-C3F207E940C9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2D3F6-6F74-46F1-BA42-10D5E9E82A7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12B0F-B523-42B7-9BA6-342211EA0124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6482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9EA613-3B40-4FA7-8A2B-DF58742E4502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F67CEB-804E-4513-B9CF-5F54520E952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71B22-F76A-4CC4-A021-EADD92E6380D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68579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1872C-F5FF-48B7-8838-65E2222E7BB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6893F-B4AC-4293-808C-5850CAFFCC1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0FB91-21D5-45D2-B665-67DCC788149F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423700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A643BC-023A-4C4B-8455-DDE9F14E78A4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64611F-0ABE-4EF4-8EB1-67644D9BEAF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B7CF0-BD9A-4F05-9761-9A48B2A5B5B6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62353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3548-3AD5-405C-9D5A-537ECFACC3CA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09599-E060-4573-9660-8874B0BA16C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51490-3110-46B3-9B54-F3860E41FB64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53390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5C56-9976-41AC-951C-C447A8E2A1D8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35CFB-CDD5-4A5F-88F9-5B112A3EE2A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E777A-7F77-405C-BBC5-7B89EB5C65BB}" type="slidenum">
              <a:rPr lang="en-GB" altLang="en-US"/>
              <a:pPr>
                <a:defRPr/>
              </a:pPr>
              <a:t>‹#›</a:t>
            </a:fld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214615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EC247787-2777-488B-9595-DF758ED64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CAAF82F-1301-401F-B9B8-A17BD74A5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81CA01D-7801-4B44-8A91-7F65E18573D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57200" y="6324600"/>
            <a:ext cx="5789613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Ethics in Information Technology, Fourth Edition</a:t>
            </a:r>
            <a:endParaRPr lang="en-GB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829E8E3-6A4B-4DE9-AF56-37C63C3377B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00800"/>
            <a:ext cx="2132013" cy="319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81E937F-FDC4-4C53-B24A-117E1377E9D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  <p:sldLayoutId id="2147484233" r:id="rId12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6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6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6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600">
          <a:solidFill>
            <a:srgbClr val="000000"/>
          </a:solidFill>
          <a:latin typeface="Arial" charset="0"/>
          <a:cs typeface="Arial" charset="0"/>
        </a:defRPr>
      </a:lvl5pPr>
      <a:lvl6pPr marL="4572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6pPr>
      <a:lvl7pPr marL="9144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7pPr>
      <a:lvl8pPr marL="13716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8pPr>
      <a:lvl9pPr marL="18288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36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4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8610" name="Rectangle 1">
            <a:extLst>
              <a:ext uri="{FF2B5EF4-FFF2-40B4-BE49-F238E27FC236}">
                <a16:creationId xmlns:a16="http://schemas.microsoft.com/office/drawing/2014/main" id="{4E5E5049-C426-49B2-9293-C82C18293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 eaLnBrk="1" hangingPunct="1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Ethics in Information Technology, Fifth Edition</a:t>
            </a: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D6CD7467-1F49-40CF-9654-0818923C3CC0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985910" y="801866"/>
            <a:ext cx="4561583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 eaLnBrk="1" hangingPunct="1">
              <a:lnSpc>
                <a:spcPct val="90000"/>
              </a:lnSpc>
              <a:spcBef>
                <a:spcPts val="107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100" i="1" kern="1200" dirty="0"/>
              <a:t>Chapter 2</a:t>
            </a:r>
          </a:p>
          <a:p>
            <a:pPr marL="0" indent="0" defTabSz="914400" eaLnBrk="1" hangingPunct="1">
              <a:lnSpc>
                <a:spcPct val="90000"/>
              </a:lnSpc>
              <a:spcBef>
                <a:spcPts val="107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100" i="1" kern="1200" dirty="0"/>
              <a:t>Ethics for IT Workers and IT Users</a:t>
            </a:r>
          </a:p>
          <a:p>
            <a:pPr marL="0" indent="-228600" defTabSz="914400" eaLnBrk="1" hangingPunct="1">
              <a:lnSpc>
                <a:spcPct val="90000"/>
              </a:lnSpc>
              <a:spcBef>
                <a:spcPts val="10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100" i="1" kern="1200" dirty="0"/>
          </a:p>
          <a:p>
            <a:pPr marL="0" indent="-228600" defTabSz="914400" eaLnBrk="1" hangingPunct="1">
              <a:lnSpc>
                <a:spcPct val="90000"/>
              </a:lnSpc>
              <a:spcBef>
                <a:spcPts val="10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100" i="1" kern="1200" dirty="0"/>
              <a:t>Lecture 3</a:t>
            </a:r>
          </a:p>
          <a:p>
            <a:pPr marL="457200" indent="-228600" defTabSz="914400" eaLnBrk="1" hangingPunct="1">
              <a:lnSpc>
                <a:spcPct val="90000"/>
              </a:lnSpc>
              <a:spcBef>
                <a:spcPts val="10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100" b="1" i="1" kern="1200" dirty="0"/>
              <a:t>Certification, </a:t>
            </a:r>
          </a:p>
          <a:p>
            <a:pPr marL="457200" indent="-228600" defTabSz="914400" eaLnBrk="1" hangingPunct="1">
              <a:lnSpc>
                <a:spcPct val="90000"/>
              </a:lnSpc>
              <a:spcBef>
                <a:spcPts val="10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100" b="1" i="1" kern="1200" dirty="0"/>
              <a:t>Government Licensing, </a:t>
            </a:r>
          </a:p>
          <a:p>
            <a:pPr marL="457200" indent="-228600" defTabSz="914400" eaLnBrk="1" hangingPunct="1">
              <a:lnSpc>
                <a:spcPct val="90000"/>
              </a:lnSpc>
              <a:spcBef>
                <a:spcPts val="10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100" b="1" i="1" kern="1200" dirty="0"/>
              <a:t>Compliance</a:t>
            </a:r>
          </a:p>
        </p:txBody>
      </p:sp>
      <p:sp>
        <p:nvSpPr>
          <p:cNvPr id="68611" name="Slide Number Placeholder 6">
            <a:extLst>
              <a:ext uri="{FF2B5EF4-FFF2-40B4-BE49-F238E27FC236}">
                <a16:creationId xmlns:a16="http://schemas.microsoft.com/office/drawing/2014/main" id="{8CBCC2C8-0CB8-45FA-B39C-28ED7C7AE0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0"/>
              </a:spcBef>
              <a:spcAft>
                <a:spcPts val="600"/>
              </a:spcAft>
              <a:buClr>
                <a:srgbClr val="222222"/>
              </a:buClr>
              <a:buFont typeface="Times New Roman" panose="02020603050405020304" pitchFamily="18" charset="0"/>
              <a:buNone/>
            </a:pPr>
            <a:fld id="{9705AFAF-BDBE-4F8E-AA64-9F689EBDBC92}" type="slidenum">
              <a:rPr lang="en-US" altLang="en-US" sz="900">
                <a:solidFill>
                  <a:srgbClr val="898989"/>
                </a:solidFill>
                <a:latin typeface="+mn-lt"/>
                <a:cs typeface="+mn-cs"/>
              </a:rPr>
              <a:pPr defTabSz="914400">
                <a:spcBef>
                  <a:spcPct val="0"/>
                </a:spcBef>
                <a:spcAft>
                  <a:spcPts val="600"/>
                </a:spcAft>
                <a:buClr>
                  <a:srgbClr val="222222"/>
                </a:buClr>
                <a:buFont typeface="Times New Roman" panose="02020603050405020304" pitchFamily="18" charset="0"/>
                <a:buNone/>
              </a:pPr>
              <a:t>1</a:t>
            </a:fld>
            <a:endParaRPr lang="en-US" altLang="en-US" sz="900">
              <a:solidFill>
                <a:srgbClr val="898989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3970" name="Rectangle 1">
            <a:extLst>
              <a:ext uri="{FF2B5EF4-FFF2-40B4-BE49-F238E27FC236}">
                <a16:creationId xmlns:a16="http://schemas.microsoft.com/office/drawing/2014/main" id="{AD4AF1BA-ED4C-4E17-B2C2-9B67DBEB2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r>
              <a:rPr lang="en-GB" altLang="en-US" sz="3500">
                <a:solidFill>
                  <a:srgbClr val="FFFFFF"/>
                </a:solidFill>
              </a:rPr>
              <a:t>IT Users</a:t>
            </a: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30EFF4C2-0C6A-4203-93FA-94A69F2B5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419" y="3092970"/>
            <a:ext cx="7375161" cy="2693976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Employees’ ethical use of IT is an area of growing concern because of increased access to:</a:t>
            </a:r>
          </a:p>
          <a:p>
            <a:pPr lvl="1"/>
            <a:r>
              <a:rPr lang="en-GB" altLang="en-US" sz="2000" dirty="0"/>
              <a:t>Personal computers</a:t>
            </a:r>
          </a:p>
          <a:p>
            <a:pPr lvl="1"/>
            <a:r>
              <a:rPr lang="en-GB" altLang="en-US" sz="2000" dirty="0"/>
              <a:t>Corporate information systems and data</a:t>
            </a:r>
          </a:p>
          <a:p>
            <a:pPr lvl="1"/>
            <a:r>
              <a:rPr lang="en-GB" altLang="en-US" sz="2000" dirty="0"/>
              <a:t>The Internet</a:t>
            </a:r>
          </a:p>
          <a:p>
            <a:pPr lvl="1"/>
            <a:endParaRPr lang="en-GB" altLang="en-US" sz="2000" dirty="0"/>
          </a:p>
          <a:p>
            <a:endParaRPr lang="en-GB" altLang="en-US" sz="2000" dirty="0"/>
          </a:p>
          <a:p>
            <a:endParaRPr lang="en-GB" altLang="en-US" sz="2000" dirty="0"/>
          </a:p>
        </p:txBody>
      </p:sp>
      <p:sp>
        <p:nvSpPr>
          <p:cNvPr id="83973" name="Footer Placeholder 3">
            <a:extLst>
              <a:ext uri="{FF2B5EF4-FFF2-40B4-BE49-F238E27FC236}">
                <a16:creationId xmlns:a16="http://schemas.microsoft.com/office/drawing/2014/main" id="{2A3966DE-0713-4CF9-B184-09A6C70836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4245" y="6223702"/>
            <a:ext cx="4938563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900">
                <a:solidFill>
                  <a:srgbClr val="898989"/>
                </a:solidFill>
              </a:rPr>
              <a:t>Ethics in Information Technology, Fifth Edition</a:t>
            </a:r>
          </a:p>
        </p:txBody>
      </p:sp>
      <p:sp>
        <p:nvSpPr>
          <p:cNvPr id="83972" name="Slide Number Placeholder 4">
            <a:extLst>
              <a:ext uri="{FF2B5EF4-FFF2-40B4-BE49-F238E27FC236}">
                <a16:creationId xmlns:a16="http://schemas.microsoft.com/office/drawing/2014/main" id="{70780386-AD86-45C1-A787-1BA6BF53D2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19447" y="6223702"/>
            <a:ext cx="428046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fld id="{7F22955B-9ED4-4468-87F2-3728E882808C}" type="slidenum">
              <a:rPr lang="en-GB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t>10</a:t>
            </a:fld>
            <a:endParaRPr lang="en-GB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6018" name="Rectangle 1">
            <a:extLst>
              <a:ext uri="{FF2B5EF4-FFF2-40B4-BE49-F238E27FC236}">
                <a16:creationId xmlns:a16="http://schemas.microsoft.com/office/drawing/2014/main" id="{5CC50E02-82F5-4CF8-95B2-E6BB0ABFE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r>
              <a:rPr lang="en-GB" altLang="en-US" sz="3500">
                <a:solidFill>
                  <a:srgbClr val="FFFFFF"/>
                </a:solidFill>
              </a:rPr>
              <a:t>Common Ethical Issues for IT Users</a:t>
            </a: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CFF5734F-D351-4874-9A00-B08BC5420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419" y="2635149"/>
            <a:ext cx="7375161" cy="3268321"/>
          </a:xfrm>
        </p:spPr>
        <p:txBody>
          <a:bodyPr>
            <a:noAutofit/>
          </a:bodyPr>
          <a:lstStyle/>
          <a:p>
            <a:r>
              <a:rPr lang="en-GB" altLang="en-US" sz="2000" dirty="0"/>
              <a:t>Software piracy</a:t>
            </a:r>
          </a:p>
          <a:p>
            <a:r>
              <a:rPr lang="en-GB" altLang="en-US" sz="2000" dirty="0"/>
              <a:t>Inappropriate use of computing resources</a:t>
            </a:r>
          </a:p>
          <a:p>
            <a:pPr lvl="1"/>
            <a:r>
              <a:rPr lang="en-GB" altLang="en-US" sz="2000" dirty="0"/>
              <a:t>Erodes productivity and wastes time</a:t>
            </a:r>
          </a:p>
          <a:p>
            <a:pPr lvl="1"/>
            <a:r>
              <a:rPr lang="en-GB" altLang="en-US" sz="2000" dirty="0"/>
              <a:t>Could lead to lawsuits</a:t>
            </a:r>
          </a:p>
          <a:p>
            <a:r>
              <a:rPr lang="en-GB" altLang="en-US" sz="2000" dirty="0"/>
              <a:t>Inappropriate sharing of information, including:</a:t>
            </a:r>
          </a:p>
          <a:p>
            <a:pPr lvl="1"/>
            <a:r>
              <a:rPr lang="en-GB" altLang="en-US" sz="2000" dirty="0"/>
              <a:t>Every organization stores vast amounts of private or confidential data</a:t>
            </a:r>
          </a:p>
          <a:p>
            <a:pPr lvl="2"/>
            <a:r>
              <a:rPr lang="en-GB" altLang="en-US" sz="2000" dirty="0"/>
              <a:t>Private data (employees and customers)</a:t>
            </a:r>
          </a:p>
          <a:p>
            <a:pPr lvl="2"/>
            <a:r>
              <a:rPr lang="en-GB" altLang="en-US" sz="2000" dirty="0"/>
              <a:t>Confidential information (company and operations)</a:t>
            </a:r>
          </a:p>
          <a:p>
            <a:pPr lvl="1"/>
            <a:endParaRPr lang="en-GB" altLang="en-US" sz="2000" dirty="0"/>
          </a:p>
        </p:txBody>
      </p:sp>
      <p:sp>
        <p:nvSpPr>
          <p:cNvPr id="86021" name="Footer Placeholder 3">
            <a:extLst>
              <a:ext uri="{FF2B5EF4-FFF2-40B4-BE49-F238E27FC236}">
                <a16:creationId xmlns:a16="http://schemas.microsoft.com/office/drawing/2014/main" id="{AD8C89E8-6CA4-4510-9BB6-803699CA21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4245" y="6223702"/>
            <a:ext cx="4938563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900">
                <a:solidFill>
                  <a:srgbClr val="898989"/>
                </a:solidFill>
              </a:rPr>
              <a:t>Ethics in Information Technology, Fifth Edition</a:t>
            </a:r>
          </a:p>
        </p:txBody>
      </p:sp>
      <p:sp>
        <p:nvSpPr>
          <p:cNvPr id="86020" name="Slide Number Placeholder 4">
            <a:extLst>
              <a:ext uri="{FF2B5EF4-FFF2-40B4-BE49-F238E27FC236}">
                <a16:creationId xmlns:a16="http://schemas.microsoft.com/office/drawing/2014/main" id="{B14CDAA5-A40E-41FF-BC34-F43CF383D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19447" y="6223702"/>
            <a:ext cx="428046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fld id="{06C10AAF-B5A7-4660-A307-D6ED9E9935A6}" type="slidenum">
              <a:rPr lang="en-GB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t>11</a:t>
            </a:fld>
            <a:endParaRPr lang="en-GB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8066" name="Rectangle 1">
            <a:extLst>
              <a:ext uri="{FF2B5EF4-FFF2-40B4-BE49-F238E27FC236}">
                <a16:creationId xmlns:a16="http://schemas.microsoft.com/office/drawing/2014/main" id="{D2D52235-D71E-475B-8E2D-C0E562A00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r>
              <a:rPr lang="en-GB" altLang="en-US" sz="3500">
                <a:solidFill>
                  <a:srgbClr val="FFFFFF"/>
                </a:solidFill>
              </a:rPr>
              <a:t>Supporting the Ethical Practices of </a:t>
            </a:r>
            <a:br>
              <a:rPr lang="en-GB" altLang="en-US" sz="3500">
                <a:solidFill>
                  <a:srgbClr val="FFFFFF"/>
                </a:solidFill>
              </a:rPr>
            </a:br>
            <a:r>
              <a:rPr lang="en-GB" altLang="en-US" sz="3500">
                <a:solidFill>
                  <a:srgbClr val="FFFFFF"/>
                </a:solidFill>
              </a:rPr>
              <a:t>IT Users</a:t>
            </a: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391C7316-89C1-4EB1-8F58-C5E1FE686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862" y="2656921"/>
            <a:ext cx="7375161" cy="2693976"/>
          </a:xfrm>
        </p:spPr>
        <p:txBody>
          <a:bodyPr>
            <a:noAutofit/>
          </a:bodyPr>
          <a:lstStyle/>
          <a:p>
            <a:r>
              <a:rPr lang="en-GB" altLang="en-US" sz="1800" dirty="0"/>
              <a:t>Policies that protect against abuses:</a:t>
            </a:r>
          </a:p>
          <a:p>
            <a:pPr lvl="1"/>
            <a:r>
              <a:rPr lang="en-GB" altLang="en-US" sz="1800" dirty="0"/>
              <a:t>Set forth general rights and responsibilities of users</a:t>
            </a:r>
          </a:p>
          <a:p>
            <a:pPr lvl="1"/>
            <a:r>
              <a:rPr lang="en-GB" altLang="en-US" sz="1800" dirty="0"/>
              <a:t>Create boundaries of acceptable behaviour</a:t>
            </a:r>
          </a:p>
          <a:p>
            <a:pPr lvl="1"/>
            <a:r>
              <a:rPr lang="en-GB" altLang="en-US" sz="1800" dirty="0"/>
              <a:t>Enable management to punish violators</a:t>
            </a:r>
          </a:p>
          <a:p>
            <a:r>
              <a:rPr lang="en-GB" altLang="en-US" sz="1800" dirty="0"/>
              <a:t>Policy components include:</a:t>
            </a:r>
          </a:p>
          <a:p>
            <a:pPr lvl="1"/>
            <a:r>
              <a:rPr lang="en-GB" altLang="en-US" sz="1800" dirty="0"/>
              <a:t>Establishing guidelines for use of company software</a:t>
            </a:r>
          </a:p>
          <a:p>
            <a:pPr lvl="1"/>
            <a:r>
              <a:rPr lang="en-US" altLang="en-US" sz="1800" dirty="0"/>
              <a:t>Defining appropriate use of IT resources</a:t>
            </a:r>
            <a:endParaRPr lang="en-GB" altLang="en-US" sz="1800" dirty="0"/>
          </a:p>
          <a:p>
            <a:pPr lvl="1"/>
            <a:r>
              <a:rPr lang="en-GB" altLang="en-US" sz="1800" dirty="0"/>
              <a:t>Structuring information systems to protect data and information</a:t>
            </a:r>
          </a:p>
          <a:p>
            <a:pPr lvl="1"/>
            <a:r>
              <a:rPr lang="en-GB" altLang="en-US" sz="1800" dirty="0"/>
              <a:t>Installing and maintaining a corporate firewall</a:t>
            </a:r>
          </a:p>
        </p:txBody>
      </p:sp>
      <p:sp>
        <p:nvSpPr>
          <p:cNvPr id="88069" name="Footer Placeholder 3">
            <a:extLst>
              <a:ext uri="{FF2B5EF4-FFF2-40B4-BE49-F238E27FC236}">
                <a16:creationId xmlns:a16="http://schemas.microsoft.com/office/drawing/2014/main" id="{41C78B58-BC25-4E8C-9776-F869416B3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4245" y="6223702"/>
            <a:ext cx="4938563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900">
                <a:solidFill>
                  <a:srgbClr val="898989"/>
                </a:solidFill>
              </a:rPr>
              <a:t>Ethics in Information Technology, Fifth Edition</a:t>
            </a:r>
          </a:p>
        </p:txBody>
      </p:sp>
      <p:sp>
        <p:nvSpPr>
          <p:cNvPr id="88068" name="Slide Number Placeholder 4">
            <a:extLst>
              <a:ext uri="{FF2B5EF4-FFF2-40B4-BE49-F238E27FC236}">
                <a16:creationId xmlns:a16="http://schemas.microsoft.com/office/drawing/2014/main" id="{4021E105-78AC-44A3-966B-E0CB72A055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19447" y="6223702"/>
            <a:ext cx="428046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fld id="{A4B32E5A-8814-46E9-BC25-4AEC85A38FD4}" type="slidenum">
              <a:rPr lang="en-GB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t>12</a:t>
            </a:fld>
            <a:endParaRPr lang="en-GB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14" name="Rectangle 1">
            <a:extLst>
              <a:ext uri="{FF2B5EF4-FFF2-40B4-BE49-F238E27FC236}">
                <a16:creationId xmlns:a16="http://schemas.microsoft.com/office/drawing/2014/main" id="{AAEF32CF-0194-4F5B-A380-C1337B39C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alt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Supporting the Ethical Practices of </a:t>
            </a:r>
            <a:br>
              <a:rPr lang="en-US" alt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 Users (cont’d.)</a:t>
            </a:r>
          </a:p>
        </p:txBody>
      </p:sp>
      <p:pic>
        <p:nvPicPr>
          <p:cNvPr id="90116" name="Picture 6">
            <a:extLst>
              <a:ext uri="{FF2B5EF4-FFF2-40B4-BE49-F238E27FC236}">
                <a16:creationId xmlns:a16="http://schemas.microsoft.com/office/drawing/2014/main" id="{F61D3C2B-CC94-4AAA-9A23-DD5AFF70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2318355"/>
            <a:ext cx="8178799" cy="310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Footer Placeholder 3">
            <a:extLst>
              <a:ext uri="{FF2B5EF4-FFF2-40B4-BE49-F238E27FC236}">
                <a16:creationId xmlns:a16="http://schemas.microsoft.com/office/drawing/2014/main" id="{42E7F622-2BD0-4AF8-922E-56276C5084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9144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Ethics in Information Technology, Fifth Edition</a:t>
            </a:r>
          </a:p>
        </p:txBody>
      </p:sp>
      <p:sp>
        <p:nvSpPr>
          <p:cNvPr id="90115" name="Slide Number Placeholder 4">
            <a:extLst>
              <a:ext uri="{FF2B5EF4-FFF2-40B4-BE49-F238E27FC236}">
                <a16:creationId xmlns:a16="http://schemas.microsoft.com/office/drawing/2014/main" id="{EE9C7CE0-C9D2-441B-9172-80FBEA392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fld id="{5246CF7E-913F-4F83-B8E5-EAC871141D16}" type="slidenum">
              <a:rPr lang="en-US" altLang="en-US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defTabSz="914400"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t>13</a:t>
            </a:fld>
            <a:endParaRPr lang="en-US" alt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4">
            <a:extLst>
              <a:ext uri="{FF2B5EF4-FFF2-40B4-BE49-F238E27FC236}">
                <a16:creationId xmlns:a16="http://schemas.microsoft.com/office/drawing/2014/main" id="{2A88EAB3-609E-464B-9C69-3129760779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7FDB672B-2AF3-4730-9A6E-649A6E57F2C5}" type="slidenum">
              <a:rPr lang="en-GB" altLang="en-US" sz="1400" smtClean="0"/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14</a:t>
            </a:fld>
            <a:endParaRPr lang="en-GB" altLang="en-US" sz="1400"/>
          </a:p>
        </p:txBody>
      </p:sp>
      <p:pic>
        <p:nvPicPr>
          <p:cNvPr id="92163" name="Picture 5">
            <a:extLst>
              <a:ext uri="{FF2B5EF4-FFF2-40B4-BE49-F238E27FC236}">
                <a16:creationId xmlns:a16="http://schemas.microsoft.com/office/drawing/2014/main" id="{018B08CB-E5E4-461D-AA9E-A1FDDFA42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461963"/>
            <a:ext cx="710565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Footer Placeholder 3">
            <a:extLst>
              <a:ext uri="{FF2B5EF4-FFF2-40B4-BE49-F238E27FC236}">
                <a16:creationId xmlns:a16="http://schemas.microsoft.com/office/drawing/2014/main" id="{00210441-5B33-4866-A352-D5E8E475F2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80772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400"/>
              <a:t>Ethics in Information Technology, Fifth Edition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4210" name="Title 1">
            <a:extLst>
              <a:ext uri="{FF2B5EF4-FFF2-40B4-BE49-F238E27FC236}">
                <a16:creationId xmlns:a16="http://schemas.microsoft.com/office/drawing/2014/main" id="{7B923D51-B54D-4BEA-8EE8-27174005D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</a:rPr>
              <a:t>Compliance</a:t>
            </a:r>
          </a:p>
        </p:txBody>
      </p:sp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B770904C-4676-43CF-A8EC-BAE0AE741B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11990" y="801866"/>
            <a:ext cx="4835504" cy="5230634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To be in accordance with established policies, guidelines, specifications, and legislation</a:t>
            </a:r>
          </a:p>
          <a:p>
            <a:pPr lvl="1"/>
            <a:r>
              <a:rPr lang="en-US" altLang="en-US" dirty="0"/>
              <a:t>Sarbanes-Oxley – established requirements for internal controls</a:t>
            </a:r>
          </a:p>
          <a:p>
            <a:pPr lvl="1"/>
            <a:r>
              <a:rPr lang="en-US" altLang="en-US" dirty="0"/>
              <a:t>HIPAA – ensures security and privacy of employee healthcare data</a:t>
            </a:r>
          </a:p>
          <a:p>
            <a:pPr lvl="1"/>
            <a:r>
              <a:rPr lang="en-US" altLang="en-US" dirty="0"/>
              <a:t>Failure to be in conformance can lead to criminal or civil penalties and also lawsuits</a:t>
            </a:r>
          </a:p>
        </p:txBody>
      </p:sp>
      <p:sp>
        <p:nvSpPr>
          <p:cNvPr id="94213" name="Footer Placeholder 3">
            <a:extLst>
              <a:ext uri="{FF2B5EF4-FFF2-40B4-BE49-F238E27FC236}">
                <a16:creationId xmlns:a16="http://schemas.microsoft.com/office/drawing/2014/main" id="{044DBC6C-3927-4FC0-AD4B-DF4106B1E2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152275" y="6223702"/>
            <a:ext cx="3967171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900">
                <a:solidFill>
                  <a:srgbClr val="898989"/>
                </a:solidFill>
              </a:rPr>
              <a:t>Ethics in Information Technology, Fifth Edition</a:t>
            </a:r>
          </a:p>
        </p:txBody>
      </p:sp>
      <p:sp>
        <p:nvSpPr>
          <p:cNvPr id="94212" name="Slide Number Placeholder 4">
            <a:extLst>
              <a:ext uri="{FF2B5EF4-FFF2-40B4-BE49-F238E27FC236}">
                <a16:creationId xmlns:a16="http://schemas.microsoft.com/office/drawing/2014/main" id="{39FD440E-FDC0-4252-B39B-823F674A19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19447" y="6223702"/>
            <a:ext cx="428046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fld id="{2757C70A-9B5D-42B6-A9D3-C5A75E44AD64}" type="slidenum">
              <a:rPr lang="en-GB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t>15</a:t>
            </a:fld>
            <a:endParaRPr lang="en-GB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5234" name="Title 1">
            <a:extLst>
              <a:ext uri="{FF2B5EF4-FFF2-40B4-BE49-F238E27FC236}">
                <a16:creationId xmlns:a16="http://schemas.microsoft.com/office/drawing/2014/main" id="{9C6078F8-1744-4C0B-B2A4-A72E097C1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r>
              <a:rPr lang="en-US" altLang="en-US" sz="3500">
                <a:solidFill>
                  <a:srgbClr val="FFFFFF"/>
                </a:solidFill>
              </a:rPr>
              <a:t>Compliance (cont’d.)</a:t>
            </a: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7855DF69-A746-4EBC-9F1B-4895D04553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304" y="2656921"/>
            <a:ext cx="7375161" cy="2693976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Major challenge to comply with multiple government and industry regulations that are sometimes in conflict</a:t>
            </a:r>
          </a:p>
          <a:p>
            <a:r>
              <a:rPr lang="en-US" altLang="en-US" sz="2000" dirty="0"/>
              <a:t>To meet this challenge:</a:t>
            </a:r>
          </a:p>
          <a:p>
            <a:pPr lvl="1"/>
            <a:r>
              <a:rPr lang="en-US" altLang="en-US" sz="2000" dirty="0"/>
              <a:t>Implement software to track and record compliance actions</a:t>
            </a:r>
          </a:p>
          <a:p>
            <a:pPr lvl="1"/>
            <a:r>
              <a:rPr lang="en-US" altLang="en-US" sz="2000" dirty="0"/>
              <a:t>Hire management consultants for advice and training</a:t>
            </a:r>
          </a:p>
          <a:p>
            <a:pPr lvl="1"/>
            <a:r>
              <a:rPr lang="en-US" altLang="en-US" sz="2000" dirty="0"/>
              <a:t>Create Chief Compliance Officer position</a:t>
            </a:r>
          </a:p>
        </p:txBody>
      </p:sp>
      <p:sp>
        <p:nvSpPr>
          <p:cNvPr id="95237" name="Footer Placeholder 3">
            <a:extLst>
              <a:ext uri="{FF2B5EF4-FFF2-40B4-BE49-F238E27FC236}">
                <a16:creationId xmlns:a16="http://schemas.microsoft.com/office/drawing/2014/main" id="{32235DAA-6F19-4AEB-B86F-BF3263D31FE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4245" y="6223702"/>
            <a:ext cx="4938563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900">
                <a:solidFill>
                  <a:srgbClr val="898989"/>
                </a:solidFill>
              </a:rPr>
              <a:t>Ethics in Information Technology, Fifth Edition</a:t>
            </a:r>
          </a:p>
        </p:txBody>
      </p:sp>
      <p:sp>
        <p:nvSpPr>
          <p:cNvPr id="95236" name="Slide Number Placeholder 4">
            <a:extLst>
              <a:ext uri="{FF2B5EF4-FFF2-40B4-BE49-F238E27FC236}">
                <a16:creationId xmlns:a16="http://schemas.microsoft.com/office/drawing/2014/main" id="{A8B439E0-0BD6-4067-9C9C-CE2C6560D7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19447" y="6223702"/>
            <a:ext cx="428046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fld id="{373156BC-B9C9-4E93-8030-23675AC4AF26}" type="slidenum">
              <a:rPr lang="en-GB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t>16</a:t>
            </a:fld>
            <a:endParaRPr lang="en-GB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6258" name="Title 1">
            <a:extLst>
              <a:ext uri="{FF2B5EF4-FFF2-40B4-BE49-F238E27FC236}">
                <a16:creationId xmlns:a16="http://schemas.microsoft.com/office/drawing/2014/main" id="{5ADD8B46-B14B-42DB-BB4F-01087CBE1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r>
              <a:rPr lang="en-US" altLang="en-US" sz="3500">
                <a:solidFill>
                  <a:srgbClr val="FFFFFF"/>
                </a:solidFill>
              </a:rPr>
              <a:t>Compliance (cont’d.)</a:t>
            </a: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B46DE07D-2A6E-4E56-AA48-CDFC3DD993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7205" y="2753936"/>
            <a:ext cx="7375161" cy="2693976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Audit committee is subset of the board of directors, with oversight for the following activities:</a:t>
            </a:r>
          </a:p>
          <a:p>
            <a:pPr lvl="1"/>
            <a:r>
              <a:rPr lang="en-US" altLang="en-US" sz="2000" dirty="0"/>
              <a:t>Quality and integrity of accounting and reporting practices and controls</a:t>
            </a:r>
          </a:p>
          <a:p>
            <a:pPr lvl="1"/>
            <a:r>
              <a:rPr lang="en-US" altLang="en-US" sz="2000" dirty="0"/>
              <a:t>Compliance with legal and regulatory requirements</a:t>
            </a:r>
          </a:p>
          <a:p>
            <a:pPr lvl="1"/>
            <a:r>
              <a:rPr lang="en-US" altLang="en-US" sz="2000" dirty="0"/>
              <a:t>Qualifications, independence, and performance of organization’s independent auditor</a:t>
            </a:r>
          </a:p>
          <a:p>
            <a:pPr lvl="1"/>
            <a:r>
              <a:rPr lang="en-US" altLang="en-US" sz="2000" dirty="0"/>
              <a:t>Performance of company’s internal audit team</a:t>
            </a:r>
          </a:p>
        </p:txBody>
      </p:sp>
      <p:sp>
        <p:nvSpPr>
          <p:cNvPr id="96261" name="Footer Placeholder 3">
            <a:extLst>
              <a:ext uri="{FF2B5EF4-FFF2-40B4-BE49-F238E27FC236}">
                <a16:creationId xmlns:a16="http://schemas.microsoft.com/office/drawing/2014/main" id="{8881BC68-0537-449C-8920-1C2ADD6DD0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4245" y="6223702"/>
            <a:ext cx="4938563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900">
                <a:solidFill>
                  <a:srgbClr val="898989"/>
                </a:solidFill>
              </a:rPr>
              <a:t>Ethics in Information Technology, Fifth Edition</a:t>
            </a:r>
          </a:p>
        </p:txBody>
      </p:sp>
      <p:sp>
        <p:nvSpPr>
          <p:cNvPr id="96260" name="Slide Number Placeholder 4">
            <a:extLst>
              <a:ext uri="{FF2B5EF4-FFF2-40B4-BE49-F238E27FC236}">
                <a16:creationId xmlns:a16="http://schemas.microsoft.com/office/drawing/2014/main" id="{028DD4D3-0012-4539-AE08-69947D89DF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19447" y="6223702"/>
            <a:ext cx="428046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fld id="{07D0F6BB-B3EE-473D-A3E0-12711AB7470E}" type="slidenum">
              <a:rPr lang="en-GB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t>17</a:t>
            </a:fld>
            <a:endParaRPr lang="en-GB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7282" name="Title 1">
            <a:extLst>
              <a:ext uri="{FF2B5EF4-FFF2-40B4-BE49-F238E27FC236}">
                <a16:creationId xmlns:a16="http://schemas.microsoft.com/office/drawing/2014/main" id="{9B31B74F-130E-44E8-A62D-02733F104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r>
              <a:rPr lang="en-US" altLang="en-US" sz="3500">
                <a:solidFill>
                  <a:srgbClr val="FFFFFF"/>
                </a:solidFill>
              </a:rPr>
              <a:t>Compliance (cont’d.)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2DD93AFF-B862-4BA7-B88E-CE6931C19B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1762" y="2757077"/>
            <a:ext cx="7375161" cy="2693976"/>
          </a:xfrm>
        </p:spPr>
        <p:txBody>
          <a:bodyPr>
            <a:noAutofit/>
          </a:bodyPr>
          <a:lstStyle/>
          <a:p>
            <a:r>
              <a:rPr lang="en-US" altLang="en-US" sz="1800" dirty="0"/>
              <a:t>Internal audit committee responsibilities:</a:t>
            </a:r>
          </a:p>
          <a:p>
            <a:pPr lvl="1"/>
            <a:r>
              <a:rPr lang="en-US" altLang="en-US" sz="1800" dirty="0"/>
              <a:t>Determine that internal systems and controls are adequate and effective</a:t>
            </a:r>
          </a:p>
          <a:p>
            <a:pPr lvl="1"/>
            <a:r>
              <a:rPr lang="en-US" altLang="en-US" sz="1800" dirty="0"/>
              <a:t>Verify existence of company assets and maintain proper safeguards over their protection</a:t>
            </a:r>
          </a:p>
          <a:p>
            <a:pPr lvl="1"/>
            <a:r>
              <a:rPr lang="en-US" altLang="en-US" sz="1800" dirty="0"/>
              <a:t>Measure the organization’s compliance with its own policies and procedures</a:t>
            </a:r>
          </a:p>
          <a:p>
            <a:pPr lvl="1"/>
            <a:r>
              <a:rPr lang="en-US" altLang="en-US" sz="1800" dirty="0"/>
              <a:t>Insure that institutional policies and procedures, appropriate laws, and good practices are followed</a:t>
            </a:r>
          </a:p>
          <a:p>
            <a:pPr lvl="1"/>
            <a:r>
              <a:rPr lang="en-US" altLang="en-US" sz="1800" dirty="0"/>
              <a:t>Evaluate adequacy and reliability of information available for management decision making</a:t>
            </a:r>
          </a:p>
        </p:txBody>
      </p:sp>
      <p:sp>
        <p:nvSpPr>
          <p:cNvPr id="97285" name="Footer Placeholder 3">
            <a:extLst>
              <a:ext uri="{FF2B5EF4-FFF2-40B4-BE49-F238E27FC236}">
                <a16:creationId xmlns:a16="http://schemas.microsoft.com/office/drawing/2014/main" id="{3FA66B0B-3EE8-428E-BB4B-A00ABE2E92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4245" y="6223702"/>
            <a:ext cx="4938563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900">
                <a:solidFill>
                  <a:srgbClr val="898989"/>
                </a:solidFill>
              </a:rPr>
              <a:t>Ethics in Information Technology, Fifth Edition</a:t>
            </a:r>
          </a:p>
        </p:txBody>
      </p:sp>
      <p:sp>
        <p:nvSpPr>
          <p:cNvPr id="97284" name="Slide Number Placeholder 4">
            <a:extLst>
              <a:ext uri="{FF2B5EF4-FFF2-40B4-BE49-F238E27FC236}">
                <a16:creationId xmlns:a16="http://schemas.microsoft.com/office/drawing/2014/main" id="{615DE68C-B284-4655-9850-FDAEE27798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19447" y="6223702"/>
            <a:ext cx="428046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fld id="{42E6E6B7-9A61-495A-B299-F6BDD88BB5FA}" type="slidenum">
              <a:rPr lang="en-GB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t>18</a:t>
            </a:fld>
            <a:endParaRPr lang="en-GB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311" name="Rectangle 7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306" name="Rectangle 1">
            <a:extLst>
              <a:ext uri="{FF2B5EF4-FFF2-40B4-BE49-F238E27FC236}">
                <a16:creationId xmlns:a16="http://schemas.microsoft.com/office/drawing/2014/main" id="{281C1249-DD24-4FDE-90D5-764942FE5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GB" altLang="en-US" sz="3500">
                <a:solidFill>
                  <a:srgbClr val="FFFFFF"/>
                </a:solidFill>
              </a:rPr>
              <a:t>Summary of the Chapter 2</a:t>
            </a: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9D32B7BA-E102-464B-BB17-C85232CC5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Autofit/>
          </a:bodyPr>
          <a:lstStyle/>
          <a:p>
            <a:r>
              <a:rPr lang="en-US" altLang="en-US" sz="2000" dirty="0"/>
              <a:t>Professionals</a:t>
            </a:r>
          </a:p>
          <a:p>
            <a:pPr lvl="1"/>
            <a:r>
              <a:rPr lang="en-US" altLang="en-US" sz="2000" dirty="0"/>
              <a:t>Require advanced training and experience </a:t>
            </a:r>
          </a:p>
          <a:p>
            <a:pPr lvl="1"/>
            <a:r>
              <a:rPr lang="en-US" altLang="en-US" sz="2000" dirty="0"/>
              <a:t>Must exercise discretion and judgment in their work</a:t>
            </a:r>
          </a:p>
          <a:p>
            <a:pPr lvl="1"/>
            <a:r>
              <a:rPr lang="en-US" altLang="en-US" sz="2000" dirty="0"/>
              <a:t>Their work cannot be standardized</a:t>
            </a:r>
          </a:p>
          <a:p>
            <a:r>
              <a:rPr lang="en-US" altLang="en-US" sz="2000" dirty="0"/>
              <a:t>From a legal standpoint, a professional:</a:t>
            </a:r>
          </a:p>
          <a:p>
            <a:pPr lvl="1"/>
            <a:r>
              <a:rPr lang="en-US" altLang="en-US" sz="2000" dirty="0"/>
              <a:t>Has passed the state licensing requirements </a:t>
            </a:r>
          </a:p>
          <a:p>
            <a:pPr lvl="1"/>
            <a:r>
              <a:rPr lang="en-US" altLang="en-US" sz="2000" dirty="0"/>
              <a:t>Has earned the right to practice in a state(s)</a:t>
            </a:r>
          </a:p>
          <a:p>
            <a:r>
              <a:rPr lang="en-US" altLang="en-US" sz="2000" dirty="0"/>
              <a:t>IT professionals have many different relationships</a:t>
            </a:r>
          </a:p>
          <a:p>
            <a:pPr lvl="1"/>
            <a:r>
              <a:rPr lang="en-US" altLang="en-US" sz="2000" dirty="0"/>
              <a:t>Each with its own ethical issues and potential problems</a:t>
            </a:r>
          </a:p>
          <a:p>
            <a:endParaRPr lang="en-US" altLang="en-US" sz="2000" dirty="0"/>
          </a:p>
        </p:txBody>
      </p:sp>
      <p:sp>
        <p:nvSpPr>
          <p:cNvPr id="98309" name="Footer Placeholder 3">
            <a:extLst>
              <a:ext uri="{FF2B5EF4-FFF2-40B4-BE49-F238E27FC236}">
                <a16:creationId xmlns:a16="http://schemas.microsoft.com/office/drawing/2014/main" id="{CAD54E73-452C-4D4E-BC47-21B232416E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96646" y="6382512"/>
            <a:ext cx="5068062" cy="32004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900"/>
              <a:t>Ethics in Information Technology, Fifth Edition</a:t>
            </a:r>
          </a:p>
        </p:txBody>
      </p:sp>
      <p:sp>
        <p:nvSpPr>
          <p:cNvPr id="98308" name="Slide Number Placeholder 4">
            <a:extLst>
              <a:ext uri="{FF2B5EF4-FFF2-40B4-BE49-F238E27FC236}">
                <a16:creationId xmlns:a16="http://schemas.microsoft.com/office/drawing/2014/main" id="{CAC9F449-B36E-4A31-95FC-B9983E0AEC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30718" y="6382512"/>
            <a:ext cx="514350" cy="32004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fld id="{FC12A758-26B5-49C6-8D12-DC687246FB3B}" type="slidenum">
              <a:rPr lang="en-GB" altLang="en-US" sz="900"/>
              <a:pPr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t>19</a:t>
            </a:fld>
            <a:endParaRPr lang="en-GB" altLang="en-US" sz="9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0178" name="Rectangle 1">
            <a:extLst>
              <a:ext uri="{FF2B5EF4-FFF2-40B4-BE49-F238E27FC236}">
                <a16:creationId xmlns:a16="http://schemas.microsoft.com/office/drawing/2014/main" id="{3042793A-D642-4C9A-88F6-01F7B61E6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 eaLnBrk="1" hangingPunct="1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7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Chapter 2</a:t>
            </a:r>
            <a:br>
              <a:rPr lang="en-US" altLang="en-US" sz="27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en-US" sz="27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Ethics for IT Workers and IT Users</a:t>
            </a:r>
            <a:br>
              <a:rPr lang="en-US" altLang="en-US" sz="27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en-US" sz="27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EDF16D04-3A2F-460B-A2E8-928DCA127DB8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884419" y="3092970"/>
            <a:ext cx="7375161" cy="2693976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228600" defTabSz="914400" eaLnBrk="1" hangingPunct="1">
              <a:lnSpc>
                <a:spcPct val="90000"/>
              </a:lnSpc>
              <a:spcBef>
                <a:spcPts val="10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 i="1" kern="1200"/>
              <a:t>Relation of IT workers with:</a:t>
            </a:r>
          </a:p>
          <a:p>
            <a:pPr marL="857250" lvl="1" indent="-228600" defTabSz="914400" eaLnBrk="1" hangingPunct="1">
              <a:lnSpc>
                <a:spcPct val="90000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 i="1" kern="1200">
                <a:ea typeface="+mn-ea"/>
              </a:rPr>
              <a:t>Client, </a:t>
            </a:r>
          </a:p>
          <a:p>
            <a:pPr marL="857250" lvl="1" indent="-228600" defTabSz="914400" eaLnBrk="1" hangingPunct="1">
              <a:lnSpc>
                <a:spcPct val="90000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 i="1" kern="1200">
                <a:ea typeface="+mn-ea"/>
              </a:rPr>
              <a:t>Suppliers, </a:t>
            </a:r>
          </a:p>
          <a:p>
            <a:pPr marL="857250" lvl="1" indent="-228600" defTabSz="914400" eaLnBrk="1" hangingPunct="1">
              <a:lnSpc>
                <a:spcPct val="90000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 i="1" kern="1200">
                <a:ea typeface="+mn-ea"/>
              </a:rPr>
              <a:t>Professionals, </a:t>
            </a:r>
          </a:p>
          <a:p>
            <a:pPr marL="857250" lvl="1" indent="-228600" defTabSz="914400" eaLnBrk="1" hangingPunct="1">
              <a:lnSpc>
                <a:spcPct val="90000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 i="1" kern="1200">
                <a:ea typeface="+mn-ea"/>
              </a:rPr>
              <a:t>Users &amp; </a:t>
            </a:r>
          </a:p>
          <a:p>
            <a:pPr marL="857250" lvl="1" indent="-228600" defTabSz="914400" eaLnBrk="1" hangingPunct="1">
              <a:lnSpc>
                <a:spcPct val="90000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 i="1" kern="1200">
                <a:ea typeface="+mn-ea"/>
              </a:rPr>
              <a:t>Society</a:t>
            </a:r>
          </a:p>
          <a:p>
            <a:pPr marL="457200" indent="-228600" defTabSz="914400" eaLnBrk="1" hangingPunct="1">
              <a:lnSpc>
                <a:spcPct val="90000"/>
              </a:lnSpc>
              <a:spcBef>
                <a:spcPts val="10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 i="1" kern="1200"/>
              <a:t>Why Code of Ethics?</a:t>
            </a:r>
          </a:p>
          <a:p>
            <a:pPr marL="457200" indent="-228600" defTabSz="914400" eaLnBrk="1" hangingPunct="1">
              <a:lnSpc>
                <a:spcPct val="90000"/>
              </a:lnSpc>
              <a:spcBef>
                <a:spcPts val="10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b="1" i="1" kern="1200"/>
              <a:t>Professional Organizations</a:t>
            </a:r>
          </a:p>
          <a:p>
            <a:pPr marL="228600" indent="-228600" defTabSz="914400" eaLnBrk="1" hangingPunct="1">
              <a:lnSpc>
                <a:spcPct val="90000"/>
              </a:lnSpc>
              <a:spcBef>
                <a:spcPts val="10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1800" b="1" i="1" kern="1200"/>
          </a:p>
        </p:txBody>
      </p:sp>
      <p:sp>
        <p:nvSpPr>
          <p:cNvPr id="50179" name="Slide Number Placeholder 6">
            <a:extLst>
              <a:ext uri="{FF2B5EF4-FFF2-40B4-BE49-F238E27FC236}">
                <a16:creationId xmlns:a16="http://schemas.microsoft.com/office/drawing/2014/main" id="{AA7BD452-E56E-4493-9C1B-9E0AB95B2B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19447" y="6223702"/>
            <a:ext cx="428046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723900" algn="l"/>
                <a:tab pos="1447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spcBef>
                <a:spcPct val="0"/>
              </a:spcBef>
              <a:spcAft>
                <a:spcPts val="600"/>
              </a:spcAft>
              <a:buClr>
                <a:srgbClr val="222222"/>
              </a:buClr>
              <a:buFont typeface="Times New Roman" panose="02020603050405020304" pitchFamily="18" charset="0"/>
              <a:buNone/>
            </a:pPr>
            <a:fld id="{A0671638-12E4-4C96-82EC-744A0737F13C}" type="slidenum">
              <a:rPr lang="en-US" altLang="en-US" sz="900">
                <a:solidFill>
                  <a:srgbClr val="898989"/>
                </a:solidFill>
                <a:latin typeface="+mn-lt"/>
                <a:cs typeface="+mn-cs"/>
              </a:rPr>
              <a:pPr defTabSz="914400">
                <a:spcBef>
                  <a:spcPct val="0"/>
                </a:spcBef>
                <a:spcAft>
                  <a:spcPts val="600"/>
                </a:spcAft>
                <a:buClr>
                  <a:srgbClr val="222222"/>
                </a:buClr>
                <a:buFont typeface="Times New Roman" panose="02020603050405020304" pitchFamily="18" charset="0"/>
                <a:buNone/>
              </a:pPr>
              <a:t>2</a:t>
            </a:fld>
            <a:endParaRPr lang="en-US" altLang="en-US" sz="900">
              <a:solidFill>
                <a:srgbClr val="898989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272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AD18C3C3-7755-44B5-9E6B-2548CAE7C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GB" altLang="en-US" sz="3500">
                <a:solidFill>
                  <a:srgbClr val="FFFFFF"/>
                </a:solidFill>
              </a:rPr>
              <a:t>Summary (cont’d.)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BFEB18C-9D63-490E-9831-9F4FC68C9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Autofit/>
          </a:bodyPr>
          <a:lstStyle/>
          <a:p>
            <a:r>
              <a:rPr lang="en-US" altLang="en-US" sz="1800" dirty="0"/>
              <a:t>Professional code of ethics</a:t>
            </a:r>
          </a:p>
          <a:p>
            <a:pPr lvl="1"/>
            <a:r>
              <a:rPr lang="en-US" altLang="en-US" sz="1800" dirty="0"/>
              <a:t>States the principles and core values essential to the work of an occupational group</a:t>
            </a:r>
          </a:p>
          <a:p>
            <a:pPr lvl="1"/>
            <a:r>
              <a:rPr lang="en-US" altLang="en-US" sz="1800" dirty="0"/>
              <a:t>Serves as a guideline for ethical decision making</a:t>
            </a:r>
          </a:p>
          <a:p>
            <a:pPr lvl="1"/>
            <a:r>
              <a:rPr lang="en-US" altLang="en-US" sz="1800" dirty="0"/>
              <a:t>Promotes high standards of practice and behavior </a:t>
            </a:r>
          </a:p>
          <a:p>
            <a:pPr lvl="1"/>
            <a:r>
              <a:rPr lang="en-US" altLang="en-US" sz="1800" dirty="0"/>
              <a:t>Enhances trust and respect from the general public</a:t>
            </a:r>
          </a:p>
          <a:p>
            <a:pPr lvl="1"/>
            <a:r>
              <a:rPr lang="en-US" altLang="en-US" sz="1800" dirty="0"/>
              <a:t>Provides an evaluation benchmark</a:t>
            </a:r>
          </a:p>
          <a:p>
            <a:r>
              <a:rPr lang="en-US" altLang="en-US" sz="1800" dirty="0"/>
              <a:t>Licensing and certification of IT professionals</a:t>
            </a:r>
          </a:p>
          <a:p>
            <a:pPr lvl="1"/>
            <a:r>
              <a:rPr lang="en-US" altLang="en-US" sz="1800" dirty="0"/>
              <a:t>Would increase the reliability and effectiveness of information systems</a:t>
            </a:r>
          </a:p>
          <a:p>
            <a:pPr lvl="1"/>
            <a:r>
              <a:rPr lang="en-US" altLang="en-US" sz="1800" dirty="0"/>
              <a:t>Raises many issues</a:t>
            </a:r>
          </a:p>
        </p:txBody>
      </p:sp>
      <p:sp>
        <p:nvSpPr>
          <p:cNvPr id="100357" name="Footer Placeholder 3">
            <a:extLst>
              <a:ext uri="{FF2B5EF4-FFF2-40B4-BE49-F238E27FC236}">
                <a16:creationId xmlns:a16="http://schemas.microsoft.com/office/drawing/2014/main" id="{4DBF244F-380E-42E5-9211-79A784130C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96646" y="6382512"/>
            <a:ext cx="5068062" cy="32004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900"/>
              <a:t>Ethics in Information Technology, Fifth Edition</a:t>
            </a:r>
          </a:p>
        </p:txBody>
      </p:sp>
      <p:sp>
        <p:nvSpPr>
          <p:cNvPr id="100356" name="Slide Number Placeholder 4">
            <a:extLst>
              <a:ext uri="{FF2B5EF4-FFF2-40B4-BE49-F238E27FC236}">
                <a16:creationId xmlns:a16="http://schemas.microsoft.com/office/drawing/2014/main" id="{75BCAB88-38DA-4D91-AA74-ADD6F11E1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30718" y="6382512"/>
            <a:ext cx="514350" cy="32004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fld id="{337B5D92-6D1F-4194-A16C-40A794C62760}" type="slidenum">
              <a:rPr lang="en-GB" altLang="en-US" sz="900"/>
              <a:pPr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t>20</a:t>
            </a:fld>
            <a:endParaRPr lang="en-GB" altLang="en-US" sz="9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02" name="Title 1">
            <a:extLst>
              <a:ext uri="{FF2B5EF4-FFF2-40B4-BE49-F238E27FC236}">
                <a16:creationId xmlns:a16="http://schemas.microsoft.com/office/drawing/2014/main" id="{EDFB4BFC-6456-442A-9D21-EF849E861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GB" altLang="en-US" sz="3500">
                <a:solidFill>
                  <a:srgbClr val="FFFFFF"/>
                </a:solidFill>
              </a:rPr>
              <a:t>Summary (cont’d.)</a:t>
            </a:r>
            <a:endParaRPr lang="en-US" altLang="en-US" sz="3500">
              <a:solidFill>
                <a:srgbClr val="FFFFFF"/>
              </a:solidFill>
            </a:endParaRPr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66800650-5C10-46AA-9285-063F2D13D4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5718" y="2812887"/>
            <a:ext cx="7281746" cy="3244722"/>
          </a:xfrm>
        </p:spPr>
        <p:txBody>
          <a:bodyPr anchor="ctr">
            <a:noAutofit/>
          </a:bodyPr>
          <a:lstStyle/>
          <a:p>
            <a:r>
              <a:rPr lang="en-US" altLang="en-US" sz="2000" dirty="0"/>
              <a:t>IT-related professional organizations have developed their code of ethics that:</a:t>
            </a:r>
          </a:p>
          <a:p>
            <a:pPr lvl="1"/>
            <a:r>
              <a:rPr lang="en-US" altLang="en-US" sz="2000" dirty="0"/>
              <a:t>Outlines what the organization aspires to become</a:t>
            </a:r>
          </a:p>
          <a:p>
            <a:pPr lvl="1"/>
            <a:r>
              <a:rPr lang="en-US" altLang="en-US" sz="2000" dirty="0"/>
              <a:t>Lists rules and principles for members </a:t>
            </a:r>
          </a:p>
          <a:p>
            <a:pPr lvl="1"/>
            <a:r>
              <a:rPr lang="en-US" altLang="en-US" sz="2000" dirty="0"/>
              <a:t>Includes a commitment to continuing education for those who practice the profession</a:t>
            </a:r>
          </a:p>
          <a:p>
            <a:r>
              <a:rPr lang="en-US" altLang="en-US" sz="2000" dirty="0"/>
              <a:t>Audit committee and internal audit team have a major role in ensuring that both the IT organization and IT users are in compliance with guidelines and various legal and regulatory practices</a:t>
            </a:r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102405" name="Footer Placeholder 3">
            <a:extLst>
              <a:ext uri="{FF2B5EF4-FFF2-40B4-BE49-F238E27FC236}">
                <a16:creationId xmlns:a16="http://schemas.microsoft.com/office/drawing/2014/main" id="{A0CF409F-C4F4-45A3-8AFF-699045B652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596646" y="6382512"/>
            <a:ext cx="5068062" cy="32004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900"/>
              <a:t>Ethics in Information Technology, Fifth Edition</a:t>
            </a:r>
          </a:p>
        </p:txBody>
      </p:sp>
      <p:sp>
        <p:nvSpPr>
          <p:cNvPr id="102404" name="Slide Number Placeholder 4">
            <a:extLst>
              <a:ext uri="{FF2B5EF4-FFF2-40B4-BE49-F238E27FC236}">
                <a16:creationId xmlns:a16="http://schemas.microsoft.com/office/drawing/2014/main" id="{2C17A2DD-1872-4E2D-8C42-310F0A8DD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30718" y="6382512"/>
            <a:ext cx="514350" cy="32004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fld id="{FA96A978-0EA3-43FA-8E6A-154D80E56C89}" type="slidenum">
              <a:rPr lang="en-GB" altLang="en-US" sz="900"/>
              <a:pPr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t>21</a:t>
            </a:fld>
            <a:endParaRPr lang="en-GB" altLang="en-US" sz="90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0658" name="Rectangle 1">
            <a:extLst>
              <a:ext uri="{FF2B5EF4-FFF2-40B4-BE49-F238E27FC236}">
                <a16:creationId xmlns:a16="http://schemas.microsoft.com/office/drawing/2014/main" id="{C561FA09-6A90-4825-A506-D608014A9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en-GB" altLang="en-US">
                <a:solidFill>
                  <a:srgbClr val="FFFFFF"/>
                </a:solidFill>
              </a:rPr>
              <a:t>Certification</a:t>
            </a: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3958EF7-A64D-40A9-831D-82D79F6C7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11990" y="801866"/>
            <a:ext cx="4835504" cy="5230634"/>
          </a:xfrm>
        </p:spPr>
        <p:txBody>
          <a:bodyPr anchor="ctr">
            <a:normAutofit/>
          </a:bodyPr>
          <a:lstStyle/>
          <a:p>
            <a:r>
              <a:rPr lang="en-GB" altLang="en-US" sz="2400" dirty="0"/>
              <a:t>Indicates that a professional possesses a particular set of skills, knowledge, or abilities in the opinion of the certifying organization</a:t>
            </a:r>
          </a:p>
          <a:p>
            <a:r>
              <a:rPr lang="en-GB" altLang="en-US" sz="2400" dirty="0"/>
              <a:t>Can also apply to products </a:t>
            </a:r>
          </a:p>
          <a:p>
            <a:r>
              <a:rPr lang="en-GB" altLang="en-US" sz="2400" dirty="0"/>
              <a:t>Generally voluntary</a:t>
            </a:r>
          </a:p>
          <a:p>
            <a:r>
              <a:rPr lang="en-GB" altLang="en-US" sz="2400" dirty="0"/>
              <a:t>May or may not require adherence to a code of ethics</a:t>
            </a:r>
          </a:p>
          <a:p>
            <a:r>
              <a:rPr lang="en-GB" altLang="en-US" sz="2400" dirty="0"/>
              <a:t>Employers view as benchmark of knowledge </a:t>
            </a:r>
          </a:p>
          <a:p>
            <a:r>
              <a:rPr lang="en-GB" altLang="en-US" sz="2400" dirty="0"/>
              <a:t>Opinions are divided on value of certification</a:t>
            </a:r>
          </a:p>
        </p:txBody>
      </p:sp>
      <p:sp>
        <p:nvSpPr>
          <p:cNvPr id="70661" name="Footer Placeholder 3">
            <a:extLst>
              <a:ext uri="{FF2B5EF4-FFF2-40B4-BE49-F238E27FC236}">
                <a16:creationId xmlns:a16="http://schemas.microsoft.com/office/drawing/2014/main" id="{8C43BC1E-C4E5-4E26-9F48-41810689D5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152275" y="6223702"/>
            <a:ext cx="3967171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900">
                <a:solidFill>
                  <a:srgbClr val="898989"/>
                </a:solidFill>
              </a:rPr>
              <a:t>Ethics in Information Technology, Fifth Edition</a:t>
            </a:r>
          </a:p>
        </p:txBody>
      </p:sp>
      <p:sp>
        <p:nvSpPr>
          <p:cNvPr id="70660" name="Slide Number Placeholder 4">
            <a:extLst>
              <a:ext uri="{FF2B5EF4-FFF2-40B4-BE49-F238E27FC236}">
                <a16:creationId xmlns:a16="http://schemas.microsoft.com/office/drawing/2014/main" id="{FF55D179-447E-4D3F-9813-20E1FAAF12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19447" y="6223702"/>
            <a:ext cx="428046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fld id="{7512A100-00DF-4863-A7E9-1F694DF9A33E}" type="slidenum">
              <a:rPr lang="en-GB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t>3</a:t>
            </a:fld>
            <a:endParaRPr lang="en-GB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2706" name="Rectangle 1">
            <a:extLst>
              <a:ext uri="{FF2B5EF4-FFF2-40B4-BE49-F238E27FC236}">
                <a16:creationId xmlns:a16="http://schemas.microsoft.com/office/drawing/2014/main" id="{893EBBE4-7EDD-490B-9CEC-A960F0B53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r>
              <a:rPr lang="en-GB" altLang="en-US" sz="3500">
                <a:solidFill>
                  <a:srgbClr val="FFFFFF"/>
                </a:solidFill>
              </a:rPr>
              <a:t>Certification (cont’d.)</a:t>
            </a: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9E15784-2D48-4B92-B2F7-28BA4096C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419" y="2656921"/>
            <a:ext cx="7375161" cy="2693976"/>
          </a:xfrm>
        </p:spPr>
        <p:txBody>
          <a:bodyPr>
            <a:noAutofit/>
          </a:bodyPr>
          <a:lstStyle/>
          <a:p>
            <a:r>
              <a:rPr lang="en-GB" altLang="en-US" sz="2000" dirty="0"/>
              <a:t>Vendor certifications</a:t>
            </a:r>
          </a:p>
          <a:p>
            <a:pPr lvl="1"/>
            <a:r>
              <a:rPr lang="en-GB" altLang="en-US" sz="2000" dirty="0"/>
              <a:t>Some certifications substantially improve IT workers’ salaries and career prospects</a:t>
            </a:r>
          </a:p>
          <a:p>
            <a:pPr lvl="1"/>
            <a:r>
              <a:rPr lang="en-GB" altLang="en-US" sz="2000" dirty="0"/>
              <a:t>Relevant for narrowly defined roles or certain aspects of broader roles</a:t>
            </a:r>
          </a:p>
          <a:p>
            <a:pPr lvl="1"/>
            <a:r>
              <a:rPr lang="en-GB" altLang="en-US" sz="2000" dirty="0"/>
              <a:t>Require passing a written exam, or in some cases, a hands-on lab to demonstrate skills and knowledge</a:t>
            </a:r>
          </a:p>
          <a:p>
            <a:pPr lvl="1"/>
            <a:r>
              <a:rPr lang="en-GB" altLang="en-US" sz="2000" dirty="0"/>
              <a:t>Can take years to obtain necessary experience</a:t>
            </a:r>
          </a:p>
          <a:p>
            <a:pPr lvl="1"/>
            <a:r>
              <a:rPr lang="en-GB" altLang="en-US" sz="2000" dirty="0"/>
              <a:t>Training can be expensive</a:t>
            </a:r>
          </a:p>
        </p:txBody>
      </p:sp>
      <p:sp>
        <p:nvSpPr>
          <p:cNvPr id="72709" name="Footer Placeholder 3">
            <a:extLst>
              <a:ext uri="{FF2B5EF4-FFF2-40B4-BE49-F238E27FC236}">
                <a16:creationId xmlns:a16="http://schemas.microsoft.com/office/drawing/2014/main" id="{0296811E-A159-498A-A014-6376C9D749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4245" y="6223702"/>
            <a:ext cx="4938563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900">
                <a:solidFill>
                  <a:srgbClr val="898989"/>
                </a:solidFill>
              </a:rPr>
              <a:t>Ethics in Information Technology, Fifth Edition</a:t>
            </a:r>
          </a:p>
        </p:txBody>
      </p:sp>
      <p:sp>
        <p:nvSpPr>
          <p:cNvPr id="72708" name="Slide Number Placeholder 4">
            <a:extLst>
              <a:ext uri="{FF2B5EF4-FFF2-40B4-BE49-F238E27FC236}">
                <a16:creationId xmlns:a16="http://schemas.microsoft.com/office/drawing/2014/main" id="{963006F7-FBB6-4F50-8DFE-B74E7F8FF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19447" y="6223702"/>
            <a:ext cx="428046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fld id="{058EF238-C221-449D-8665-C63F412A9964}" type="slidenum">
              <a:rPr lang="en-GB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t>4</a:t>
            </a:fld>
            <a:endParaRPr lang="en-GB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4754" name="Rectangle 1">
            <a:extLst>
              <a:ext uri="{FF2B5EF4-FFF2-40B4-BE49-F238E27FC236}">
                <a16:creationId xmlns:a16="http://schemas.microsoft.com/office/drawing/2014/main" id="{3F6C3B60-0FA9-4D05-811F-5BA03FD76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r>
              <a:rPr lang="en-GB" altLang="en-US" sz="3500">
                <a:solidFill>
                  <a:srgbClr val="FFFFFF"/>
                </a:solidFill>
              </a:rPr>
              <a:t>Certification (cont’d.)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A9E7415-D5C6-434F-BE73-7B8E9873D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8976" y="2656921"/>
            <a:ext cx="7375161" cy="2693976"/>
          </a:xfrm>
        </p:spPr>
        <p:txBody>
          <a:bodyPr>
            <a:noAutofit/>
          </a:bodyPr>
          <a:lstStyle/>
          <a:p>
            <a:r>
              <a:rPr lang="en-GB" altLang="en-US" sz="2000" dirty="0"/>
              <a:t>Industry association certifications</a:t>
            </a:r>
          </a:p>
          <a:p>
            <a:pPr lvl="1"/>
            <a:r>
              <a:rPr lang="en-GB" altLang="en-US" sz="2000" dirty="0"/>
              <a:t>Require a higher level of experience and a broader perspective than vendor certifications</a:t>
            </a:r>
          </a:p>
          <a:p>
            <a:pPr lvl="1"/>
            <a:r>
              <a:rPr lang="en-GB" altLang="en-US" sz="2000" dirty="0"/>
              <a:t>Must sit for and pass written exam</a:t>
            </a:r>
          </a:p>
          <a:p>
            <a:pPr lvl="1"/>
            <a:r>
              <a:rPr lang="en-GB" altLang="en-US" sz="2000" dirty="0"/>
              <a:t>May need to pay annual renewal fee, earn continuing education credits, and/or pass renewal test</a:t>
            </a:r>
          </a:p>
          <a:p>
            <a:pPr lvl="1"/>
            <a:r>
              <a:rPr lang="en-GB" altLang="en-US" sz="2000" dirty="0"/>
              <a:t>Lag in developing tests that cover new technologies</a:t>
            </a:r>
          </a:p>
          <a:p>
            <a:pPr lvl="1"/>
            <a:r>
              <a:rPr lang="en-US" altLang="en-US" sz="2000" dirty="0"/>
              <a:t>Are moving from purely technical content to a broader mix of technical, business, and behavioral competencies</a:t>
            </a:r>
            <a:endParaRPr lang="en-GB" altLang="en-US" sz="2000" dirty="0"/>
          </a:p>
          <a:p>
            <a:pPr lvl="1"/>
            <a:endParaRPr lang="en-GB" altLang="en-US" sz="2000" dirty="0"/>
          </a:p>
          <a:p>
            <a:pPr lvl="1"/>
            <a:endParaRPr lang="en-GB" altLang="en-US" sz="2000" dirty="0"/>
          </a:p>
        </p:txBody>
      </p:sp>
      <p:sp>
        <p:nvSpPr>
          <p:cNvPr id="74757" name="Footer Placeholder 3">
            <a:extLst>
              <a:ext uri="{FF2B5EF4-FFF2-40B4-BE49-F238E27FC236}">
                <a16:creationId xmlns:a16="http://schemas.microsoft.com/office/drawing/2014/main" id="{E2CBF1F9-81FA-45B2-B2E0-88FD9DF837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4245" y="6223702"/>
            <a:ext cx="4938563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900">
                <a:solidFill>
                  <a:srgbClr val="898989"/>
                </a:solidFill>
              </a:rPr>
              <a:t>Ethics in Information Technology, Fifth Edition</a:t>
            </a:r>
          </a:p>
        </p:txBody>
      </p:sp>
      <p:sp>
        <p:nvSpPr>
          <p:cNvPr id="74756" name="Slide Number Placeholder 4">
            <a:extLst>
              <a:ext uri="{FF2B5EF4-FFF2-40B4-BE49-F238E27FC236}">
                <a16:creationId xmlns:a16="http://schemas.microsoft.com/office/drawing/2014/main" id="{2EBEEE15-D14B-46B1-B605-6D29642AC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19447" y="6223702"/>
            <a:ext cx="428046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fld id="{EB29DB81-CD0D-4E7C-857C-C922AB61EE63}" type="slidenum">
              <a:rPr lang="en-GB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t>5</a:t>
            </a:fld>
            <a:endParaRPr lang="en-GB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6802" name="Rectangle 1">
            <a:extLst>
              <a:ext uri="{FF2B5EF4-FFF2-40B4-BE49-F238E27FC236}">
                <a16:creationId xmlns:a16="http://schemas.microsoft.com/office/drawing/2014/main" id="{07860A04-4B6C-4DB9-A0D4-2D6CA7474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en-GB" altLang="en-US" dirty="0">
                <a:solidFill>
                  <a:srgbClr val="FFFFFF"/>
                </a:solidFill>
              </a:rPr>
              <a:t>Government Licensing</a:t>
            </a: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2E855E9-62AF-4F0C-894D-81A9CDC42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86200" y="801866"/>
            <a:ext cx="4661293" cy="5230634"/>
          </a:xfrm>
        </p:spPr>
        <p:txBody>
          <a:bodyPr anchor="ctr">
            <a:normAutofit/>
          </a:bodyPr>
          <a:lstStyle/>
          <a:p>
            <a:r>
              <a:rPr lang="en-GB" altLang="en-US" sz="2400" dirty="0"/>
              <a:t>License is a government-issued permission to engage in an activity or operate a business</a:t>
            </a:r>
          </a:p>
          <a:p>
            <a:r>
              <a:rPr lang="en-GB" altLang="en-US" sz="2400" dirty="0"/>
              <a:t>Generally administered at the state level in the United States</a:t>
            </a:r>
          </a:p>
          <a:p>
            <a:r>
              <a:rPr lang="en-GB" altLang="en-US" sz="2400" dirty="0"/>
              <a:t>Often requires that recipient pass a test</a:t>
            </a:r>
          </a:p>
          <a:p>
            <a:r>
              <a:rPr lang="en-GB" altLang="en-US" sz="2400" dirty="0"/>
              <a:t>Some professionals must be licensed – doctors, lawyers, CPAs, medical and day care providers, engineers</a:t>
            </a:r>
          </a:p>
          <a:p>
            <a:r>
              <a:rPr lang="en-GB" altLang="en-US" sz="2400" dirty="0"/>
              <a:t>One goal: protect public safety</a:t>
            </a:r>
          </a:p>
        </p:txBody>
      </p:sp>
      <p:sp>
        <p:nvSpPr>
          <p:cNvPr id="76805" name="Footer Placeholder 3">
            <a:extLst>
              <a:ext uri="{FF2B5EF4-FFF2-40B4-BE49-F238E27FC236}">
                <a16:creationId xmlns:a16="http://schemas.microsoft.com/office/drawing/2014/main" id="{44AF57EE-3DA8-4601-8A81-AA8357037FB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152275" y="6223702"/>
            <a:ext cx="3967171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900">
                <a:solidFill>
                  <a:srgbClr val="898989"/>
                </a:solidFill>
              </a:rPr>
              <a:t>Ethics in Information Technology, Fifth Edition</a:t>
            </a:r>
          </a:p>
        </p:txBody>
      </p:sp>
      <p:sp>
        <p:nvSpPr>
          <p:cNvPr id="76804" name="Slide Number Placeholder 4">
            <a:extLst>
              <a:ext uri="{FF2B5EF4-FFF2-40B4-BE49-F238E27FC236}">
                <a16:creationId xmlns:a16="http://schemas.microsoft.com/office/drawing/2014/main" id="{6CADB73B-1D52-45C5-868E-15D2E7BDA9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19447" y="6223702"/>
            <a:ext cx="428046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fld id="{5B448BBB-D0CC-4E0C-B87F-BD2A8D07E070}" type="slidenum">
              <a:rPr lang="en-GB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t>6</a:t>
            </a:fld>
            <a:endParaRPr lang="en-GB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8850" name="Title 1">
            <a:extLst>
              <a:ext uri="{FF2B5EF4-FFF2-40B4-BE49-F238E27FC236}">
                <a16:creationId xmlns:a16="http://schemas.microsoft.com/office/drawing/2014/main" id="{1D80B765-04C6-47B0-B40B-BC38A719C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r>
              <a:rPr lang="en-GB" altLang="en-US" sz="3500">
                <a:solidFill>
                  <a:srgbClr val="FFFFFF"/>
                </a:solidFill>
              </a:rPr>
              <a:t>Government Licensing (cont’d.)</a:t>
            </a:r>
            <a:endParaRPr lang="en-US" altLang="en-US" sz="3500">
              <a:solidFill>
                <a:srgbClr val="FFFFFF"/>
              </a:solidFill>
            </a:endParaRP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4C49A9CF-F1E6-48C2-B3CF-917501D873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304" y="2764822"/>
            <a:ext cx="7375161" cy="2693976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Case for licensing IT workers</a:t>
            </a:r>
          </a:p>
          <a:p>
            <a:pPr lvl="1"/>
            <a:r>
              <a:rPr lang="en-GB" altLang="en-US" sz="2000" dirty="0"/>
              <a:t>Encourages following highest standards of profession </a:t>
            </a:r>
          </a:p>
          <a:p>
            <a:pPr lvl="1"/>
            <a:r>
              <a:rPr lang="en-GB" altLang="en-US" sz="2000" dirty="0"/>
              <a:t>Encourages practicing a code of ethics</a:t>
            </a:r>
          </a:p>
          <a:p>
            <a:pPr lvl="1"/>
            <a:r>
              <a:rPr lang="en-GB" altLang="en-US" sz="2000" dirty="0"/>
              <a:t>Violators would be punished</a:t>
            </a:r>
          </a:p>
          <a:p>
            <a:r>
              <a:rPr lang="en-US" altLang="en-US" sz="2000" dirty="0"/>
              <a:t>Without licensing, there are no requirements for heightened care and no concept of professional malpractice</a:t>
            </a:r>
            <a:endParaRPr lang="en-GB" altLang="en-US" sz="2000" dirty="0"/>
          </a:p>
          <a:p>
            <a:endParaRPr lang="en-US" altLang="en-US" sz="2000" dirty="0"/>
          </a:p>
        </p:txBody>
      </p:sp>
      <p:sp>
        <p:nvSpPr>
          <p:cNvPr id="78853" name="Footer Placeholder 3">
            <a:extLst>
              <a:ext uri="{FF2B5EF4-FFF2-40B4-BE49-F238E27FC236}">
                <a16:creationId xmlns:a16="http://schemas.microsoft.com/office/drawing/2014/main" id="{2F241C54-988B-43FC-892A-6ED8586D06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4245" y="6223702"/>
            <a:ext cx="4938563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900">
                <a:solidFill>
                  <a:srgbClr val="898989"/>
                </a:solidFill>
              </a:rPr>
              <a:t>Ethics in Information Technology, Fifth Edition</a:t>
            </a:r>
          </a:p>
        </p:txBody>
      </p:sp>
      <p:sp>
        <p:nvSpPr>
          <p:cNvPr id="78852" name="Slide Number Placeholder 4">
            <a:extLst>
              <a:ext uri="{FF2B5EF4-FFF2-40B4-BE49-F238E27FC236}">
                <a16:creationId xmlns:a16="http://schemas.microsoft.com/office/drawing/2014/main" id="{5F67410C-255A-4AA4-B58F-137E53BBA0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19447" y="6223702"/>
            <a:ext cx="428046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fld id="{078FC5C2-BEFC-4EC8-B0B5-6FDCE56F7487}" type="slidenum">
              <a:rPr lang="en-GB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t>7</a:t>
            </a:fld>
            <a:endParaRPr lang="en-GB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9874" name="Rectangle 1">
            <a:extLst>
              <a:ext uri="{FF2B5EF4-FFF2-40B4-BE49-F238E27FC236}">
                <a16:creationId xmlns:a16="http://schemas.microsoft.com/office/drawing/2014/main" id="{986EB008-96D9-475C-9F60-90C5BDAEC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r>
              <a:rPr lang="en-GB" altLang="en-US" sz="3500">
                <a:solidFill>
                  <a:srgbClr val="FFFFFF"/>
                </a:solidFill>
              </a:rPr>
              <a:t>Government Licensing (cont’d.)</a:t>
            </a: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E20C62B4-516F-4820-89DF-30ECE84C7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419" y="2656921"/>
            <a:ext cx="7375161" cy="2693976"/>
          </a:xfrm>
        </p:spPr>
        <p:txBody>
          <a:bodyPr>
            <a:noAutofit/>
          </a:bodyPr>
          <a:lstStyle/>
          <a:p>
            <a:r>
              <a:rPr lang="en-GB" altLang="en-US" sz="2000" dirty="0"/>
              <a:t>Issues associated with government licensing of IT workers</a:t>
            </a:r>
          </a:p>
          <a:p>
            <a:pPr lvl="1"/>
            <a:r>
              <a:rPr lang="en-GB" altLang="en-US" sz="2000" dirty="0"/>
              <a:t>There are few licensing programs for IT professionals </a:t>
            </a:r>
          </a:p>
          <a:p>
            <a:pPr lvl="2"/>
            <a:r>
              <a:rPr lang="en-US" altLang="en-US" sz="2000" dirty="0"/>
              <a:t>No universally accepted core body of knowledge</a:t>
            </a:r>
            <a:endParaRPr lang="en-GB" altLang="en-US" sz="2000" dirty="0"/>
          </a:p>
          <a:p>
            <a:pPr lvl="2"/>
            <a:r>
              <a:rPr lang="en-GB" altLang="en-US" sz="2000" dirty="0"/>
              <a:t>Unclear who should manage content and administration of licensing exams</a:t>
            </a:r>
          </a:p>
          <a:p>
            <a:pPr lvl="2"/>
            <a:r>
              <a:rPr lang="en-GB" altLang="en-US" sz="2000" dirty="0"/>
              <a:t>No administrative body to accredit professional education programs</a:t>
            </a:r>
          </a:p>
          <a:p>
            <a:pPr lvl="2"/>
            <a:r>
              <a:rPr lang="en-GB" altLang="en-US" sz="2000" dirty="0"/>
              <a:t>No administrative body to assess and ensure competence of individual workers</a:t>
            </a:r>
          </a:p>
        </p:txBody>
      </p:sp>
      <p:sp>
        <p:nvSpPr>
          <p:cNvPr id="79877" name="Footer Placeholder 3">
            <a:extLst>
              <a:ext uri="{FF2B5EF4-FFF2-40B4-BE49-F238E27FC236}">
                <a16:creationId xmlns:a16="http://schemas.microsoft.com/office/drawing/2014/main" id="{DE8675F6-E4DD-4CC2-B9F6-F9891B680D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4245" y="6223702"/>
            <a:ext cx="4938563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900">
                <a:solidFill>
                  <a:srgbClr val="898989"/>
                </a:solidFill>
              </a:rPr>
              <a:t>Ethics in Information Technology, Fifth Edition</a:t>
            </a:r>
          </a:p>
        </p:txBody>
      </p:sp>
      <p:sp>
        <p:nvSpPr>
          <p:cNvPr id="79876" name="Slide Number Placeholder 4">
            <a:extLst>
              <a:ext uri="{FF2B5EF4-FFF2-40B4-BE49-F238E27FC236}">
                <a16:creationId xmlns:a16="http://schemas.microsoft.com/office/drawing/2014/main" id="{461C0F32-66ED-409F-B7FA-C351273C2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19447" y="6223702"/>
            <a:ext cx="428046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fld id="{A2D60EC6-BE7D-45D3-AB93-030C6D8CA258}" type="slidenum">
              <a:rPr lang="en-GB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t>8</a:t>
            </a:fld>
            <a:endParaRPr lang="en-GB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1922" name="Rectangle 1">
            <a:extLst>
              <a:ext uri="{FF2B5EF4-FFF2-40B4-BE49-F238E27FC236}">
                <a16:creationId xmlns:a16="http://schemas.microsoft.com/office/drawing/2014/main" id="{E3BE7AD1-3FF5-4743-924F-DB1D8A2F2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en-GB" altLang="en-US">
                <a:solidFill>
                  <a:srgbClr val="FFFFFF"/>
                </a:solidFill>
              </a:rPr>
              <a:t>IT Professional Malpractice</a:t>
            </a: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CA80BAD-FD9F-4820-A0C8-50E5EB12C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85910" y="801866"/>
            <a:ext cx="4853290" cy="5230634"/>
          </a:xfrm>
        </p:spPr>
        <p:txBody>
          <a:bodyPr anchor="ctr">
            <a:noAutofit/>
          </a:bodyPr>
          <a:lstStyle/>
          <a:p>
            <a:r>
              <a:rPr lang="en-GB" altLang="en-US" sz="2400" dirty="0"/>
              <a:t>Negligence: </a:t>
            </a:r>
            <a:r>
              <a:rPr lang="en-US" altLang="en-US" sz="2400" dirty="0"/>
              <a:t>not doing something that a reasonable person would do, or doing something that a reasonable person would not do</a:t>
            </a:r>
            <a:endParaRPr lang="en-GB" altLang="en-US" sz="2400" dirty="0"/>
          </a:p>
          <a:p>
            <a:r>
              <a:rPr lang="en-GB" altLang="en-US" sz="2400" dirty="0"/>
              <a:t>Duty of care:</a:t>
            </a:r>
            <a:r>
              <a:rPr lang="en-US" altLang="en-US" sz="2400" dirty="0"/>
              <a:t> obligation to protect people against any unreasonable harm or risk</a:t>
            </a:r>
          </a:p>
          <a:p>
            <a:pPr lvl="1"/>
            <a:r>
              <a:rPr lang="en-US" altLang="en-US" dirty="0"/>
              <a:t>Reasonable person standard</a:t>
            </a:r>
          </a:p>
          <a:p>
            <a:pPr lvl="1"/>
            <a:r>
              <a:rPr lang="en-US" altLang="en-US" dirty="0"/>
              <a:t>Reasonable professional standard</a:t>
            </a:r>
          </a:p>
          <a:p>
            <a:r>
              <a:rPr lang="en-US" altLang="en-US" sz="2400" dirty="0"/>
              <a:t>Professional malpractice: professionals who breach the duty of care are liable for injuries that their negligence causes</a:t>
            </a:r>
          </a:p>
        </p:txBody>
      </p:sp>
      <p:sp>
        <p:nvSpPr>
          <p:cNvPr id="81925" name="Footer Placeholder 3">
            <a:extLst>
              <a:ext uri="{FF2B5EF4-FFF2-40B4-BE49-F238E27FC236}">
                <a16:creationId xmlns:a16="http://schemas.microsoft.com/office/drawing/2014/main" id="{3964C23E-9EF9-4A32-AA14-A535A41F57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152275" y="6223702"/>
            <a:ext cx="3967171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900">
                <a:solidFill>
                  <a:srgbClr val="898989"/>
                </a:solidFill>
              </a:rPr>
              <a:t>Ethics in Information Technology, Fifth Edition</a:t>
            </a:r>
          </a:p>
        </p:txBody>
      </p:sp>
      <p:sp>
        <p:nvSpPr>
          <p:cNvPr id="81924" name="Slide Number Placeholder 4">
            <a:extLst>
              <a:ext uri="{FF2B5EF4-FFF2-40B4-BE49-F238E27FC236}">
                <a16:creationId xmlns:a16="http://schemas.microsoft.com/office/drawing/2014/main" id="{06767926-9921-49B7-AC52-113C577AF4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19447" y="6223702"/>
            <a:ext cx="428046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fld id="{048AFC37-CCF2-47A2-A502-BA21DEEF0C76}" type="slidenum">
              <a:rPr lang="en-GB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t>9</a:t>
            </a:fld>
            <a:endParaRPr lang="en-GB" altLang="en-US" sz="9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1211</Words>
  <Application>Microsoft Office PowerPoint</Application>
  <PresentationFormat>On-screen Show (4:3)</PresentationFormat>
  <Paragraphs>196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StarSymbol</vt:lpstr>
      <vt:lpstr>Times New Roman</vt:lpstr>
      <vt:lpstr>Default Design</vt:lpstr>
      <vt:lpstr>Ethics in Information Technology, Fifth Edition</vt:lpstr>
      <vt:lpstr>Chapter 2 Ethics for IT Workers and IT Users Recap</vt:lpstr>
      <vt:lpstr>Certification</vt:lpstr>
      <vt:lpstr>Certification (cont’d.)</vt:lpstr>
      <vt:lpstr>Certification (cont’d.)</vt:lpstr>
      <vt:lpstr>Government Licensing</vt:lpstr>
      <vt:lpstr>Government Licensing (cont’d.)</vt:lpstr>
      <vt:lpstr>Government Licensing (cont’d.)</vt:lpstr>
      <vt:lpstr>IT Professional Malpractice</vt:lpstr>
      <vt:lpstr>IT Users</vt:lpstr>
      <vt:lpstr>Common Ethical Issues for IT Users</vt:lpstr>
      <vt:lpstr>Supporting the Ethical Practices of  IT Users</vt:lpstr>
      <vt:lpstr>Supporting the Ethical Practices of  IT Users (cont’d.)</vt:lpstr>
      <vt:lpstr>PowerPoint Presentation</vt:lpstr>
      <vt:lpstr>Compliance</vt:lpstr>
      <vt:lpstr>Compliance (cont’d.)</vt:lpstr>
      <vt:lpstr>Compliance (cont’d.)</vt:lpstr>
      <vt:lpstr>Compliance (cont’d.)</vt:lpstr>
      <vt:lpstr>Summary of the Chapter 2</vt:lpstr>
      <vt:lpstr>Summary (cont’d.)</vt:lpstr>
      <vt:lpstr>Summary (cont’d.)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in Information Technology, Fifth Edition</dc:title>
  <dc:creator>Muhammad Bilal</dc:creator>
  <cp:lastModifiedBy>Waheed Ahmed Khan</cp:lastModifiedBy>
  <cp:revision>6</cp:revision>
  <dcterms:created xsi:type="dcterms:W3CDTF">2020-06-01T06:47:10Z</dcterms:created>
  <dcterms:modified xsi:type="dcterms:W3CDTF">2024-04-02T02:10:37Z</dcterms:modified>
</cp:coreProperties>
</file>