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58" r:id="rId1"/>
  </p:sldMasterIdLst>
  <p:notesMasterIdLst>
    <p:notesMasterId r:id="rId61"/>
  </p:notesMasterIdLst>
  <p:handoutMasterIdLst>
    <p:handoutMasterId r:id="rId62"/>
  </p:handoutMasterIdLst>
  <p:sldIdLst>
    <p:sldId id="319" r:id="rId2"/>
    <p:sldId id="257" r:id="rId3"/>
    <p:sldId id="320" r:id="rId4"/>
    <p:sldId id="321" r:id="rId5"/>
    <p:sldId id="337" r:id="rId6"/>
    <p:sldId id="324" r:id="rId7"/>
    <p:sldId id="325" r:id="rId8"/>
    <p:sldId id="338" r:id="rId9"/>
    <p:sldId id="326" r:id="rId10"/>
    <p:sldId id="340" r:id="rId11"/>
    <p:sldId id="342" r:id="rId12"/>
    <p:sldId id="344" r:id="rId13"/>
    <p:sldId id="345" r:id="rId14"/>
    <p:sldId id="387" r:id="rId15"/>
    <p:sldId id="370" r:id="rId16"/>
    <p:sldId id="371" r:id="rId17"/>
    <p:sldId id="372" r:id="rId18"/>
    <p:sldId id="373" r:id="rId19"/>
    <p:sldId id="378" r:id="rId20"/>
    <p:sldId id="386" r:id="rId21"/>
    <p:sldId id="384" r:id="rId22"/>
    <p:sldId id="327" r:id="rId23"/>
    <p:sldId id="389" r:id="rId24"/>
    <p:sldId id="347" r:id="rId25"/>
    <p:sldId id="348" r:id="rId26"/>
    <p:sldId id="349" r:id="rId27"/>
    <p:sldId id="350" r:id="rId28"/>
    <p:sldId id="351" r:id="rId29"/>
    <p:sldId id="352" r:id="rId30"/>
    <p:sldId id="374" r:id="rId31"/>
    <p:sldId id="388" r:id="rId32"/>
    <p:sldId id="392" r:id="rId33"/>
    <p:sldId id="376" r:id="rId34"/>
    <p:sldId id="391" r:id="rId35"/>
    <p:sldId id="377" r:id="rId36"/>
    <p:sldId id="330" r:id="rId37"/>
    <p:sldId id="379" r:id="rId38"/>
    <p:sldId id="331" r:id="rId39"/>
    <p:sldId id="390" r:id="rId40"/>
    <p:sldId id="355" r:id="rId41"/>
    <p:sldId id="332" r:id="rId42"/>
    <p:sldId id="385" r:id="rId43"/>
    <p:sldId id="394" r:id="rId44"/>
    <p:sldId id="333" r:id="rId45"/>
    <p:sldId id="356" r:id="rId46"/>
    <p:sldId id="357" r:id="rId47"/>
    <p:sldId id="393" r:id="rId48"/>
    <p:sldId id="358" r:id="rId49"/>
    <p:sldId id="380" r:id="rId50"/>
    <p:sldId id="359" r:id="rId51"/>
    <p:sldId id="334" r:id="rId52"/>
    <p:sldId id="335" r:id="rId53"/>
    <p:sldId id="362" r:id="rId54"/>
    <p:sldId id="363" r:id="rId55"/>
    <p:sldId id="364" r:id="rId56"/>
    <p:sldId id="381" r:id="rId57"/>
    <p:sldId id="336" r:id="rId58"/>
    <p:sldId id="366" r:id="rId59"/>
    <p:sldId id="367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222222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7" autoAdjust="0"/>
    <p:restoredTop sz="93686" autoAdjust="0"/>
  </p:normalViewPr>
  <p:slideViewPr>
    <p:cSldViewPr>
      <p:cViewPr varScale="1">
        <p:scale>
          <a:sx n="72" d="100"/>
          <a:sy n="72" d="100"/>
        </p:scale>
        <p:origin x="12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CBE15-D29E-423D-A2B7-C04848E4C5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FCFFEC-8BB2-43E1-9151-70AE961074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Malicious code hidden inside seemingly harmless programs</a:t>
          </a:r>
        </a:p>
      </dgm:t>
    </dgm:pt>
    <dgm:pt modelId="{0E7969DE-1C44-4136-A441-F5876FF1CE86}" type="parTrans" cxnId="{728302E2-6D96-41AA-891A-F04CECE86106}">
      <dgm:prSet/>
      <dgm:spPr/>
      <dgm:t>
        <a:bodyPr/>
        <a:lstStyle/>
        <a:p>
          <a:endParaRPr lang="en-US"/>
        </a:p>
      </dgm:t>
    </dgm:pt>
    <dgm:pt modelId="{9D754547-9113-40DC-A8EE-EFDDFD99F6AB}" type="sibTrans" cxnId="{728302E2-6D96-41AA-891A-F04CECE86106}">
      <dgm:prSet/>
      <dgm:spPr/>
      <dgm:t>
        <a:bodyPr/>
        <a:lstStyle/>
        <a:p>
          <a:endParaRPr lang="en-US"/>
        </a:p>
      </dgm:t>
    </dgm:pt>
    <dgm:pt modelId="{3C7CC7C9-D601-4D29-BC75-1E094CAE7F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are tricked into installing them</a:t>
          </a:r>
        </a:p>
      </dgm:t>
    </dgm:pt>
    <dgm:pt modelId="{00729319-169C-429B-90D0-51EED97A6AA3}" type="parTrans" cxnId="{08F83930-6DEB-4A47-9899-A9CEF6985A69}">
      <dgm:prSet/>
      <dgm:spPr/>
      <dgm:t>
        <a:bodyPr/>
        <a:lstStyle/>
        <a:p>
          <a:endParaRPr lang="en-US"/>
        </a:p>
      </dgm:t>
    </dgm:pt>
    <dgm:pt modelId="{0599C1D1-F1FE-4657-9592-E44DCD8CAD1A}" type="sibTrans" cxnId="{08F83930-6DEB-4A47-9899-A9CEF6985A69}">
      <dgm:prSet/>
      <dgm:spPr/>
      <dgm:t>
        <a:bodyPr/>
        <a:lstStyle/>
        <a:p>
          <a:endParaRPr lang="en-US"/>
        </a:p>
      </dgm:t>
    </dgm:pt>
    <dgm:pt modelId="{E84BC694-0571-45F9-AC06-AE59FADD3F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Delivered via email attachment, downloaded from a Web site, or contracted via a removable media device</a:t>
          </a:r>
        </a:p>
      </dgm:t>
    </dgm:pt>
    <dgm:pt modelId="{645901AA-CE98-4D86-AE61-5B32F99B3279}" type="parTrans" cxnId="{85C9C8AB-298E-42CF-85AA-F1E6848D430E}">
      <dgm:prSet/>
      <dgm:spPr/>
      <dgm:t>
        <a:bodyPr/>
        <a:lstStyle/>
        <a:p>
          <a:endParaRPr lang="en-US"/>
        </a:p>
      </dgm:t>
    </dgm:pt>
    <dgm:pt modelId="{0EF94587-1B4D-4A33-A1E4-3E5546C71D2A}" type="sibTrans" cxnId="{85C9C8AB-298E-42CF-85AA-F1E6848D430E}">
      <dgm:prSet/>
      <dgm:spPr/>
      <dgm:t>
        <a:bodyPr/>
        <a:lstStyle/>
        <a:p>
          <a:endParaRPr lang="en-US"/>
        </a:p>
      </dgm:t>
    </dgm:pt>
    <dgm:pt modelId="{12F078D0-4F46-444B-B973-83A253764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Logic bomb</a:t>
          </a:r>
        </a:p>
      </dgm:t>
    </dgm:pt>
    <dgm:pt modelId="{87C612CE-6AAF-4B87-BB23-48CE9FBE2EB1}" type="parTrans" cxnId="{F7E681C7-C412-40FD-90D8-29E268DFC8D0}">
      <dgm:prSet/>
      <dgm:spPr/>
      <dgm:t>
        <a:bodyPr/>
        <a:lstStyle/>
        <a:p>
          <a:endParaRPr lang="en-US"/>
        </a:p>
      </dgm:t>
    </dgm:pt>
    <dgm:pt modelId="{EC8D7922-2250-4B79-B0D2-76338FFEA39E}" type="sibTrans" cxnId="{F7E681C7-C412-40FD-90D8-29E268DFC8D0}">
      <dgm:prSet/>
      <dgm:spPr/>
      <dgm:t>
        <a:bodyPr/>
        <a:lstStyle/>
        <a:p>
          <a:endParaRPr lang="en-US"/>
        </a:p>
      </dgm:t>
    </dgm:pt>
    <dgm:pt modelId="{93FB8189-7159-44CD-BBF4-C9AD05A270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Executes when triggered by certain event</a:t>
          </a:r>
        </a:p>
      </dgm:t>
    </dgm:pt>
    <dgm:pt modelId="{0E5A78B1-5975-4E4A-BFB4-903A10AC7CF8}" type="parTrans" cxnId="{45B52863-DF84-4A1A-AE86-DE24DD7791A4}">
      <dgm:prSet/>
      <dgm:spPr/>
      <dgm:t>
        <a:bodyPr/>
        <a:lstStyle/>
        <a:p>
          <a:endParaRPr lang="en-US"/>
        </a:p>
      </dgm:t>
    </dgm:pt>
    <dgm:pt modelId="{A91EE100-AAD3-4330-9F88-84C35A62A53A}" type="sibTrans" cxnId="{45B52863-DF84-4A1A-AE86-DE24DD7791A4}">
      <dgm:prSet/>
      <dgm:spPr/>
      <dgm:t>
        <a:bodyPr/>
        <a:lstStyle/>
        <a:p>
          <a:endParaRPr lang="en-US"/>
        </a:p>
      </dgm:t>
    </dgm:pt>
    <dgm:pt modelId="{A204570E-4985-4FD3-B964-A0CE5F97F16F}" type="pres">
      <dgm:prSet presAssocID="{B0CCBE15-D29E-423D-A2B7-C04848E4C54B}" presName="root" presStyleCnt="0">
        <dgm:presLayoutVars>
          <dgm:dir/>
          <dgm:resizeHandles val="exact"/>
        </dgm:presLayoutVars>
      </dgm:prSet>
      <dgm:spPr/>
    </dgm:pt>
    <dgm:pt modelId="{7AE8AE49-742A-4EFB-8C32-137E08DA1CAE}" type="pres">
      <dgm:prSet presAssocID="{FBFCFFEC-8BB2-43E1-9151-70AE961074C4}" presName="compNode" presStyleCnt="0"/>
      <dgm:spPr/>
    </dgm:pt>
    <dgm:pt modelId="{E0CE2B2D-3391-49E7-86EF-9CD4694B08F5}" type="pres">
      <dgm:prSet presAssocID="{FBFCFFEC-8BB2-43E1-9151-70AE961074C4}" presName="bgRect" presStyleLbl="bgShp" presStyleIdx="0" presStyleCnt="4"/>
      <dgm:spPr/>
    </dgm:pt>
    <dgm:pt modelId="{7C3612DA-678C-4D14-B882-D0D85D9FEE01}" type="pres">
      <dgm:prSet presAssocID="{FBFCFFEC-8BB2-43E1-9151-70AE961074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5A37AAB-DCCF-4BB6-BAED-DC2C123B4AE1}" type="pres">
      <dgm:prSet presAssocID="{FBFCFFEC-8BB2-43E1-9151-70AE961074C4}" presName="spaceRect" presStyleCnt="0"/>
      <dgm:spPr/>
    </dgm:pt>
    <dgm:pt modelId="{35CB983F-7605-4EC6-821D-4A2B138CF2DE}" type="pres">
      <dgm:prSet presAssocID="{FBFCFFEC-8BB2-43E1-9151-70AE961074C4}" presName="parTx" presStyleLbl="revTx" presStyleIdx="0" presStyleCnt="5">
        <dgm:presLayoutVars>
          <dgm:chMax val="0"/>
          <dgm:chPref val="0"/>
        </dgm:presLayoutVars>
      </dgm:prSet>
      <dgm:spPr/>
    </dgm:pt>
    <dgm:pt modelId="{48E2468F-7ABC-47DC-A1AA-686214986720}" type="pres">
      <dgm:prSet presAssocID="{9D754547-9113-40DC-A8EE-EFDDFD99F6AB}" presName="sibTrans" presStyleCnt="0"/>
      <dgm:spPr/>
    </dgm:pt>
    <dgm:pt modelId="{B41F619E-E691-425A-A76D-95453DABDD2B}" type="pres">
      <dgm:prSet presAssocID="{3C7CC7C9-D601-4D29-BC75-1E094CAE7FA7}" presName="compNode" presStyleCnt="0"/>
      <dgm:spPr/>
    </dgm:pt>
    <dgm:pt modelId="{63DCA173-0F8A-44A2-BF45-346084A8BFDA}" type="pres">
      <dgm:prSet presAssocID="{3C7CC7C9-D601-4D29-BC75-1E094CAE7FA7}" presName="bgRect" presStyleLbl="bgShp" presStyleIdx="1" presStyleCnt="4"/>
      <dgm:spPr/>
    </dgm:pt>
    <dgm:pt modelId="{9B0F2F5A-2B06-4367-8E2A-D4616AC33334}" type="pres">
      <dgm:prSet presAssocID="{3C7CC7C9-D601-4D29-BC75-1E094CAE7F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73EAEF2-7FEB-4FD3-B373-861A2E33D215}" type="pres">
      <dgm:prSet presAssocID="{3C7CC7C9-D601-4D29-BC75-1E094CAE7FA7}" presName="spaceRect" presStyleCnt="0"/>
      <dgm:spPr/>
    </dgm:pt>
    <dgm:pt modelId="{1EB7ED14-7078-469D-9249-9F870BEA5246}" type="pres">
      <dgm:prSet presAssocID="{3C7CC7C9-D601-4D29-BC75-1E094CAE7FA7}" presName="parTx" presStyleLbl="revTx" presStyleIdx="1" presStyleCnt="5">
        <dgm:presLayoutVars>
          <dgm:chMax val="0"/>
          <dgm:chPref val="0"/>
        </dgm:presLayoutVars>
      </dgm:prSet>
      <dgm:spPr/>
    </dgm:pt>
    <dgm:pt modelId="{8514A80D-3156-415C-95D9-B67478F17716}" type="pres">
      <dgm:prSet presAssocID="{0599C1D1-F1FE-4657-9592-E44DCD8CAD1A}" presName="sibTrans" presStyleCnt="0"/>
      <dgm:spPr/>
    </dgm:pt>
    <dgm:pt modelId="{CA3A65F2-04DC-4A35-B0ED-7FFAE3C14220}" type="pres">
      <dgm:prSet presAssocID="{E84BC694-0571-45F9-AC06-AE59FADD3F6F}" presName="compNode" presStyleCnt="0"/>
      <dgm:spPr/>
    </dgm:pt>
    <dgm:pt modelId="{F0946F99-EDDF-496A-9CDC-9805A54A2742}" type="pres">
      <dgm:prSet presAssocID="{E84BC694-0571-45F9-AC06-AE59FADD3F6F}" presName="bgRect" presStyleLbl="bgShp" presStyleIdx="2" presStyleCnt="4"/>
      <dgm:spPr/>
    </dgm:pt>
    <dgm:pt modelId="{550BA450-FBC6-4302-BAFF-45588FC34436}" type="pres">
      <dgm:prSet presAssocID="{E84BC694-0571-45F9-AC06-AE59FADD3F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AB548A54-54B3-4A3A-BE22-38795C394299}" type="pres">
      <dgm:prSet presAssocID="{E84BC694-0571-45F9-AC06-AE59FADD3F6F}" presName="spaceRect" presStyleCnt="0"/>
      <dgm:spPr/>
    </dgm:pt>
    <dgm:pt modelId="{75D1D1BA-95E6-49FA-847E-581374F6D141}" type="pres">
      <dgm:prSet presAssocID="{E84BC694-0571-45F9-AC06-AE59FADD3F6F}" presName="parTx" presStyleLbl="revTx" presStyleIdx="2" presStyleCnt="5">
        <dgm:presLayoutVars>
          <dgm:chMax val="0"/>
          <dgm:chPref val="0"/>
        </dgm:presLayoutVars>
      </dgm:prSet>
      <dgm:spPr/>
    </dgm:pt>
    <dgm:pt modelId="{119CEF98-BA87-46F2-9CA7-D09938E317C5}" type="pres">
      <dgm:prSet presAssocID="{0EF94587-1B4D-4A33-A1E4-3E5546C71D2A}" presName="sibTrans" presStyleCnt="0"/>
      <dgm:spPr/>
    </dgm:pt>
    <dgm:pt modelId="{84BFAFBF-E242-453F-9F0D-622E60BB2C95}" type="pres">
      <dgm:prSet presAssocID="{12F078D0-4F46-444B-B973-83A253764017}" presName="compNode" presStyleCnt="0"/>
      <dgm:spPr/>
    </dgm:pt>
    <dgm:pt modelId="{DC54991C-2771-450F-A6E0-22BBE547C7B6}" type="pres">
      <dgm:prSet presAssocID="{12F078D0-4F46-444B-B973-83A253764017}" presName="bgRect" presStyleLbl="bgShp" presStyleIdx="3" presStyleCnt="4"/>
      <dgm:spPr/>
    </dgm:pt>
    <dgm:pt modelId="{6DF22741-3005-4631-9F88-79D1A2858E60}" type="pres">
      <dgm:prSet presAssocID="{12F078D0-4F46-444B-B973-83A2537640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64029B6-36E7-43D0-8A67-33AA8331A396}" type="pres">
      <dgm:prSet presAssocID="{12F078D0-4F46-444B-B973-83A253764017}" presName="spaceRect" presStyleCnt="0"/>
      <dgm:spPr/>
    </dgm:pt>
    <dgm:pt modelId="{F8DB96AB-B37F-4D20-88B4-794FE7717085}" type="pres">
      <dgm:prSet presAssocID="{12F078D0-4F46-444B-B973-83A253764017}" presName="parTx" presStyleLbl="revTx" presStyleIdx="3" presStyleCnt="5">
        <dgm:presLayoutVars>
          <dgm:chMax val="0"/>
          <dgm:chPref val="0"/>
        </dgm:presLayoutVars>
      </dgm:prSet>
      <dgm:spPr/>
    </dgm:pt>
    <dgm:pt modelId="{B84D010B-8998-402B-8985-BDAECC0A25D0}" type="pres">
      <dgm:prSet presAssocID="{12F078D0-4F46-444B-B973-83A253764017}" presName="desTx" presStyleLbl="revTx" presStyleIdx="4" presStyleCnt="5">
        <dgm:presLayoutVars/>
      </dgm:prSet>
      <dgm:spPr/>
    </dgm:pt>
  </dgm:ptLst>
  <dgm:cxnLst>
    <dgm:cxn modelId="{1798FF03-B4B2-4B58-9674-48EA49C3AC11}" type="presOf" srcId="{E84BC694-0571-45F9-AC06-AE59FADD3F6F}" destId="{75D1D1BA-95E6-49FA-847E-581374F6D141}" srcOrd="0" destOrd="0" presId="urn:microsoft.com/office/officeart/2018/2/layout/IconVerticalSolidList"/>
    <dgm:cxn modelId="{9EA6C61E-946E-4CCE-9D20-2829BAC26C0C}" type="presOf" srcId="{93FB8189-7159-44CD-BBF4-C9AD05A27092}" destId="{B84D010B-8998-402B-8985-BDAECC0A25D0}" srcOrd="0" destOrd="0" presId="urn:microsoft.com/office/officeart/2018/2/layout/IconVerticalSolidList"/>
    <dgm:cxn modelId="{75FEA926-FF98-4DB6-9911-BE62EAAFFDF6}" type="presOf" srcId="{FBFCFFEC-8BB2-43E1-9151-70AE961074C4}" destId="{35CB983F-7605-4EC6-821D-4A2B138CF2DE}" srcOrd="0" destOrd="0" presId="urn:microsoft.com/office/officeart/2018/2/layout/IconVerticalSolidList"/>
    <dgm:cxn modelId="{08F83930-6DEB-4A47-9899-A9CEF6985A69}" srcId="{B0CCBE15-D29E-423D-A2B7-C04848E4C54B}" destId="{3C7CC7C9-D601-4D29-BC75-1E094CAE7FA7}" srcOrd="1" destOrd="0" parTransId="{00729319-169C-429B-90D0-51EED97A6AA3}" sibTransId="{0599C1D1-F1FE-4657-9592-E44DCD8CAD1A}"/>
    <dgm:cxn modelId="{BAE0C262-D2B8-4ED5-8735-C064191D0711}" type="presOf" srcId="{B0CCBE15-D29E-423D-A2B7-C04848E4C54B}" destId="{A204570E-4985-4FD3-B964-A0CE5F97F16F}" srcOrd="0" destOrd="0" presId="urn:microsoft.com/office/officeart/2018/2/layout/IconVerticalSolidList"/>
    <dgm:cxn modelId="{45B52863-DF84-4A1A-AE86-DE24DD7791A4}" srcId="{12F078D0-4F46-444B-B973-83A253764017}" destId="{93FB8189-7159-44CD-BBF4-C9AD05A27092}" srcOrd="0" destOrd="0" parTransId="{0E5A78B1-5975-4E4A-BFB4-903A10AC7CF8}" sibTransId="{A91EE100-AAD3-4330-9F88-84C35A62A53A}"/>
    <dgm:cxn modelId="{AAD0117F-3DD3-424A-9069-03C891E3366E}" type="presOf" srcId="{3C7CC7C9-D601-4D29-BC75-1E094CAE7FA7}" destId="{1EB7ED14-7078-469D-9249-9F870BEA5246}" srcOrd="0" destOrd="0" presId="urn:microsoft.com/office/officeart/2018/2/layout/IconVerticalSolidList"/>
    <dgm:cxn modelId="{3669179C-A210-41AD-A447-66C6CD8996C4}" type="presOf" srcId="{12F078D0-4F46-444B-B973-83A253764017}" destId="{F8DB96AB-B37F-4D20-88B4-794FE7717085}" srcOrd="0" destOrd="0" presId="urn:microsoft.com/office/officeart/2018/2/layout/IconVerticalSolidList"/>
    <dgm:cxn modelId="{85C9C8AB-298E-42CF-85AA-F1E6848D430E}" srcId="{B0CCBE15-D29E-423D-A2B7-C04848E4C54B}" destId="{E84BC694-0571-45F9-AC06-AE59FADD3F6F}" srcOrd="2" destOrd="0" parTransId="{645901AA-CE98-4D86-AE61-5B32F99B3279}" sibTransId="{0EF94587-1B4D-4A33-A1E4-3E5546C71D2A}"/>
    <dgm:cxn modelId="{F7E681C7-C412-40FD-90D8-29E268DFC8D0}" srcId="{B0CCBE15-D29E-423D-A2B7-C04848E4C54B}" destId="{12F078D0-4F46-444B-B973-83A253764017}" srcOrd="3" destOrd="0" parTransId="{87C612CE-6AAF-4B87-BB23-48CE9FBE2EB1}" sibTransId="{EC8D7922-2250-4B79-B0D2-76338FFEA39E}"/>
    <dgm:cxn modelId="{728302E2-6D96-41AA-891A-F04CECE86106}" srcId="{B0CCBE15-D29E-423D-A2B7-C04848E4C54B}" destId="{FBFCFFEC-8BB2-43E1-9151-70AE961074C4}" srcOrd="0" destOrd="0" parTransId="{0E7969DE-1C44-4136-A441-F5876FF1CE86}" sibTransId="{9D754547-9113-40DC-A8EE-EFDDFD99F6AB}"/>
    <dgm:cxn modelId="{A6FBE870-281F-44FE-9F40-5014BDA6C4A3}" type="presParOf" srcId="{A204570E-4985-4FD3-B964-A0CE5F97F16F}" destId="{7AE8AE49-742A-4EFB-8C32-137E08DA1CAE}" srcOrd="0" destOrd="0" presId="urn:microsoft.com/office/officeart/2018/2/layout/IconVerticalSolidList"/>
    <dgm:cxn modelId="{5CA5030B-5242-49C2-A522-574916DAC5AC}" type="presParOf" srcId="{7AE8AE49-742A-4EFB-8C32-137E08DA1CAE}" destId="{E0CE2B2D-3391-49E7-86EF-9CD4694B08F5}" srcOrd="0" destOrd="0" presId="urn:microsoft.com/office/officeart/2018/2/layout/IconVerticalSolidList"/>
    <dgm:cxn modelId="{A4725E94-6B54-4A5E-93C4-3E34C866E63E}" type="presParOf" srcId="{7AE8AE49-742A-4EFB-8C32-137E08DA1CAE}" destId="{7C3612DA-678C-4D14-B882-D0D85D9FEE01}" srcOrd="1" destOrd="0" presId="urn:microsoft.com/office/officeart/2018/2/layout/IconVerticalSolidList"/>
    <dgm:cxn modelId="{F10A03A2-A6AF-4ACB-ABD7-69ED227532E1}" type="presParOf" srcId="{7AE8AE49-742A-4EFB-8C32-137E08DA1CAE}" destId="{D5A37AAB-DCCF-4BB6-BAED-DC2C123B4AE1}" srcOrd="2" destOrd="0" presId="urn:microsoft.com/office/officeart/2018/2/layout/IconVerticalSolidList"/>
    <dgm:cxn modelId="{E586DCF5-81E7-4CE6-A027-31DA5945D264}" type="presParOf" srcId="{7AE8AE49-742A-4EFB-8C32-137E08DA1CAE}" destId="{35CB983F-7605-4EC6-821D-4A2B138CF2DE}" srcOrd="3" destOrd="0" presId="urn:microsoft.com/office/officeart/2018/2/layout/IconVerticalSolidList"/>
    <dgm:cxn modelId="{72E11F62-9D5A-4239-B38D-1A117F07D22C}" type="presParOf" srcId="{A204570E-4985-4FD3-B964-A0CE5F97F16F}" destId="{48E2468F-7ABC-47DC-A1AA-686214986720}" srcOrd="1" destOrd="0" presId="urn:microsoft.com/office/officeart/2018/2/layout/IconVerticalSolidList"/>
    <dgm:cxn modelId="{D7FF51F9-E36B-4F7A-BF54-846D0B534217}" type="presParOf" srcId="{A204570E-4985-4FD3-B964-A0CE5F97F16F}" destId="{B41F619E-E691-425A-A76D-95453DABDD2B}" srcOrd="2" destOrd="0" presId="urn:microsoft.com/office/officeart/2018/2/layout/IconVerticalSolidList"/>
    <dgm:cxn modelId="{31466DE9-9E60-4574-97F9-702F88351EBC}" type="presParOf" srcId="{B41F619E-E691-425A-A76D-95453DABDD2B}" destId="{63DCA173-0F8A-44A2-BF45-346084A8BFDA}" srcOrd="0" destOrd="0" presId="urn:microsoft.com/office/officeart/2018/2/layout/IconVerticalSolidList"/>
    <dgm:cxn modelId="{83D35C2B-885E-415D-9B5C-EEF3D352E6B2}" type="presParOf" srcId="{B41F619E-E691-425A-A76D-95453DABDD2B}" destId="{9B0F2F5A-2B06-4367-8E2A-D4616AC33334}" srcOrd="1" destOrd="0" presId="urn:microsoft.com/office/officeart/2018/2/layout/IconVerticalSolidList"/>
    <dgm:cxn modelId="{FFF3BD1E-A52C-4ED3-8339-32181B2B6BA4}" type="presParOf" srcId="{B41F619E-E691-425A-A76D-95453DABDD2B}" destId="{573EAEF2-7FEB-4FD3-B373-861A2E33D215}" srcOrd="2" destOrd="0" presId="urn:microsoft.com/office/officeart/2018/2/layout/IconVerticalSolidList"/>
    <dgm:cxn modelId="{47567824-CDBE-4144-AF8D-22884809F9D7}" type="presParOf" srcId="{B41F619E-E691-425A-A76D-95453DABDD2B}" destId="{1EB7ED14-7078-469D-9249-9F870BEA5246}" srcOrd="3" destOrd="0" presId="urn:microsoft.com/office/officeart/2018/2/layout/IconVerticalSolidList"/>
    <dgm:cxn modelId="{244ECF4C-74B0-4089-B2E8-EF82E51818A9}" type="presParOf" srcId="{A204570E-4985-4FD3-B964-A0CE5F97F16F}" destId="{8514A80D-3156-415C-95D9-B67478F17716}" srcOrd="3" destOrd="0" presId="urn:microsoft.com/office/officeart/2018/2/layout/IconVerticalSolidList"/>
    <dgm:cxn modelId="{8FE5E88C-D862-427A-BCC6-056F142C5470}" type="presParOf" srcId="{A204570E-4985-4FD3-B964-A0CE5F97F16F}" destId="{CA3A65F2-04DC-4A35-B0ED-7FFAE3C14220}" srcOrd="4" destOrd="0" presId="urn:microsoft.com/office/officeart/2018/2/layout/IconVerticalSolidList"/>
    <dgm:cxn modelId="{8E34FC14-B906-45E7-B824-D3EEB407EBD5}" type="presParOf" srcId="{CA3A65F2-04DC-4A35-B0ED-7FFAE3C14220}" destId="{F0946F99-EDDF-496A-9CDC-9805A54A2742}" srcOrd="0" destOrd="0" presId="urn:microsoft.com/office/officeart/2018/2/layout/IconVerticalSolidList"/>
    <dgm:cxn modelId="{7E93BA96-6808-47BB-97B2-7B1D015C347E}" type="presParOf" srcId="{CA3A65F2-04DC-4A35-B0ED-7FFAE3C14220}" destId="{550BA450-FBC6-4302-BAFF-45588FC34436}" srcOrd="1" destOrd="0" presId="urn:microsoft.com/office/officeart/2018/2/layout/IconVerticalSolidList"/>
    <dgm:cxn modelId="{7F1E8195-07E1-4398-B82C-A825F9412E23}" type="presParOf" srcId="{CA3A65F2-04DC-4A35-B0ED-7FFAE3C14220}" destId="{AB548A54-54B3-4A3A-BE22-38795C394299}" srcOrd="2" destOrd="0" presId="urn:microsoft.com/office/officeart/2018/2/layout/IconVerticalSolidList"/>
    <dgm:cxn modelId="{B98B7D07-6788-40EA-A276-FD2C952D4E25}" type="presParOf" srcId="{CA3A65F2-04DC-4A35-B0ED-7FFAE3C14220}" destId="{75D1D1BA-95E6-49FA-847E-581374F6D141}" srcOrd="3" destOrd="0" presId="urn:microsoft.com/office/officeart/2018/2/layout/IconVerticalSolidList"/>
    <dgm:cxn modelId="{AF2BF6F5-CAA1-4B11-8B9B-F4CF1080E423}" type="presParOf" srcId="{A204570E-4985-4FD3-B964-A0CE5F97F16F}" destId="{119CEF98-BA87-46F2-9CA7-D09938E317C5}" srcOrd="5" destOrd="0" presId="urn:microsoft.com/office/officeart/2018/2/layout/IconVerticalSolidList"/>
    <dgm:cxn modelId="{535DA833-8915-47E1-89FB-37DDF9A211A1}" type="presParOf" srcId="{A204570E-4985-4FD3-B964-A0CE5F97F16F}" destId="{84BFAFBF-E242-453F-9F0D-622E60BB2C95}" srcOrd="6" destOrd="0" presId="urn:microsoft.com/office/officeart/2018/2/layout/IconVerticalSolidList"/>
    <dgm:cxn modelId="{3C666B34-1D20-4830-BE80-309AD173A4AE}" type="presParOf" srcId="{84BFAFBF-E242-453F-9F0D-622E60BB2C95}" destId="{DC54991C-2771-450F-A6E0-22BBE547C7B6}" srcOrd="0" destOrd="0" presId="urn:microsoft.com/office/officeart/2018/2/layout/IconVerticalSolidList"/>
    <dgm:cxn modelId="{5D690C6D-FBB2-4E3F-9300-BCCD581D4249}" type="presParOf" srcId="{84BFAFBF-E242-453F-9F0D-622E60BB2C95}" destId="{6DF22741-3005-4631-9F88-79D1A2858E60}" srcOrd="1" destOrd="0" presId="urn:microsoft.com/office/officeart/2018/2/layout/IconVerticalSolidList"/>
    <dgm:cxn modelId="{B670CAF6-0856-4170-90BE-31CDDBD73931}" type="presParOf" srcId="{84BFAFBF-E242-453F-9F0D-622E60BB2C95}" destId="{964029B6-36E7-43D0-8A67-33AA8331A396}" srcOrd="2" destOrd="0" presId="urn:microsoft.com/office/officeart/2018/2/layout/IconVerticalSolidList"/>
    <dgm:cxn modelId="{08C1A6E6-90B9-4744-8B1C-CBEFC4B86219}" type="presParOf" srcId="{84BFAFBF-E242-453F-9F0D-622E60BB2C95}" destId="{F8DB96AB-B37F-4D20-88B4-794FE7717085}" srcOrd="3" destOrd="0" presId="urn:microsoft.com/office/officeart/2018/2/layout/IconVerticalSolidList"/>
    <dgm:cxn modelId="{4ABF532D-3BC5-4721-9676-8607B9D33843}" type="presParOf" srcId="{84BFAFBF-E242-453F-9F0D-622E60BB2C95}" destId="{B84D010B-8998-402B-8985-BDAECC0A25D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2574BE-CE52-4362-9C86-56A78C8D13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7E9E23-D9EF-4FD7-A1BE-E56F45CA54FB}">
      <dgm:prSet custT="1"/>
      <dgm:spPr/>
      <dgm:t>
        <a:bodyPr/>
        <a:lstStyle/>
        <a:p>
          <a:r>
            <a:rPr lang="en-US" sz="2400"/>
            <a:t>Malicious hacker takes over computers on the Internet and causes them to flood a target site with demands for data and other small tasks</a:t>
          </a:r>
        </a:p>
      </dgm:t>
    </dgm:pt>
    <dgm:pt modelId="{D426C8D6-DF1A-441F-A694-AD6E8A90054F}" type="parTrans" cxnId="{59264834-4277-4879-AAC9-76B15CD53A58}">
      <dgm:prSet/>
      <dgm:spPr/>
      <dgm:t>
        <a:bodyPr/>
        <a:lstStyle/>
        <a:p>
          <a:endParaRPr lang="en-US" sz="2000"/>
        </a:p>
      </dgm:t>
    </dgm:pt>
    <dgm:pt modelId="{F61F1D83-9B54-490C-BD07-988ED6B522B3}" type="sibTrans" cxnId="{59264834-4277-4879-AAC9-76B15CD53A58}">
      <dgm:prSet/>
      <dgm:spPr/>
      <dgm:t>
        <a:bodyPr/>
        <a:lstStyle/>
        <a:p>
          <a:endParaRPr lang="en-US" sz="2000"/>
        </a:p>
      </dgm:t>
    </dgm:pt>
    <dgm:pt modelId="{E610628F-CD51-42C3-93BF-642DA93B04D2}">
      <dgm:prSet custT="1"/>
      <dgm:spPr/>
      <dgm:t>
        <a:bodyPr/>
        <a:lstStyle/>
        <a:p>
          <a:r>
            <a:rPr lang="en-US" sz="2000" dirty="0"/>
            <a:t>The computers that are taken over are called zombies</a:t>
          </a:r>
        </a:p>
      </dgm:t>
    </dgm:pt>
    <dgm:pt modelId="{FF27423D-0B88-4334-BFA6-825C1AF9D4BB}" type="parTrans" cxnId="{F578635B-F346-4137-9181-1D08F43106F6}">
      <dgm:prSet/>
      <dgm:spPr/>
      <dgm:t>
        <a:bodyPr/>
        <a:lstStyle/>
        <a:p>
          <a:endParaRPr lang="en-US" sz="2000"/>
        </a:p>
      </dgm:t>
    </dgm:pt>
    <dgm:pt modelId="{2345581A-DA39-4222-AA53-07C7AFDA34C5}" type="sibTrans" cxnId="{F578635B-F346-4137-9181-1D08F43106F6}">
      <dgm:prSet/>
      <dgm:spPr/>
      <dgm:t>
        <a:bodyPr/>
        <a:lstStyle/>
        <a:p>
          <a:endParaRPr lang="en-US" sz="2000"/>
        </a:p>
      </dgm:t>
    </dgm:pt>
    <dgm:pt modelId="{070447AB-C55A-40B3-8788-D268B7964C24}">
      <dgm:prSet custT="1"/>
      <dgm:spPr/>
      <dgm:t>
        <a:bodyPr/>
        <a:lstStyle/>
        <a:p>
          <a:r>
            <a:rPr lang="en-US" sz="2000"/>
            <a:t>Botnet is a very large group of such computers</a:t>
          </a:r>
        </a:p>
      </dgm:t>
    </dgm:pt>
    <dgm:pt modelId="{05016D7F-779D-4DBC-92BA-8F5543CEA2B6}" type="parTrans" cxnId="{71473089-29AC-42E6-B740-950C476A7120}">
      <dgm:prSet/>
      <dgm:spPr/>
      <dgm:t>
        <a:bodyPr/>
        <a:lstStyle/>
        <a:p>
          <a:endParaRPr lang="en-US" sz="2000"/>
        </a:p>
      </dgm:t>
    </dgm:pt>
    <dgm:pt modelId="{785F3C6F-298D-47DD-9500-92626D4E0649}" type="sibTrans" cxnId="{71473089-29AC-42E6-B740-950C476A7120}">
      <dgm:prSet/>
      <dgm:spPr/>
      <dgm:t>
        <a:bodyPr/>
        <a:lstStyle/>
        <a:p>
          <a:endParaRPr lang="en-US" sz="2000"/>
        </a:p>
      </dgm:t>
    </dgm:pt>
    <dgm:pt modelId="{7473EADF-542C-40A8-A9C1-86E6D2F4F5B0}">
      <dgm:prSet custT="1"/>
      <dgm:spPr/>
      <dgm:t>
        <a:bodyPr/>
        <a:lstStyle/>
        <a:p>
          <a:r>
            <a:rPr lang="en-US" sz="2400"/>
            <a:t>Does not involve a break-in at the target computer</a:t>
          </a:r>
        </a:p>
      </dgm:t>
    </dgm:pt>
    <dgm:pt modelId="{0F81EC11-CE25-46DE-AD0D-F9D45879F9C5}" type="parTrans" cxnId="{FF5280F2-A800-44F8-801F-6BD2776C32A7}">
      <dgm:prSet/>
      <dgm:spPr/>
      <dgm:t>
        <a:bodyPr/>
        <a:lstStyle/>
        <a:p>
          <a:endParaRPr lang="en-US" sz="2000"/>
        </a:p>
      </dgm:t>
    </dgm:pt>
    <dgm:pt modelId="{1B7B96BB-EF5D-474D-89EE-86CEF9B2937E}" type="sibTrans" cxnId="{FF5280F2-A800-44F8-801F-6BD2776C32A7}">
      <dgm:prSet/>
      <dgm:spPr/>
      <dgm:t>
        <a:bodyPr/>
        <a:lstStyle/>
        <a:p>
          <a:endParaRPr lang="en-US" sz="2000"/>
        </a:p>
      </dgm:t>
    </dgm:pt>
    <dgm:pt modelId="{3348F5D0-976B-4642-B1C3-53B9F39CDB31}">
      <dgm:prSet custT="1"/>
      <dgm:spPr/>
      <dgm:t>
        <a:bodyPr/>
        <a:lstStyle/>
        <a:p>
          <a:r>
            <a:rPr lang="en-US" sz="2000"/>
            <a:t>Target machine is busy responding to a stream of automated requests</a:t>
          </a:r>
        </a:p>
      </dgm:t>
    </dgm:pt>
    <dgm:pt modelId="{EE5B248A-E672-4974-BC61-4B278B574C05}" type="parTrans" cxnId="{A7130EFD-956D-41C4-B9F4-233FF409A119}">
      <dgm:prSet/>
      <dgm:spPr/>
      <dgm:t>
        <a:bodyPr/>
        <a:lstStyle/>
        <a:p>
          <a:endParaRPr lang="en-US" sz="2000"/>
        </a:p>
      </dgm:t>
    </dgm:pt>
    <dgm:pt modelId="{F03BEF0D-19B8-4158-AD12-21DF15C185B0}" type="sibTrans" cxnId="{A7130EFD-956D-41C4-B9F4-233FF409A119}">
      <dgm:prSet/>
      <dgm:spPr/>
      <dgm:t>
        <a:bodyPr/>
        <a:lstStyle/>
        <a:p>
          <a:endParaRPr lang="en-US" sz="2000"/>
        </a:p>
      </dgm:t>
    </dgm:pt>
    <dgm:pt modelId="{6A914B21-84DE-4098-B26D-76791AC8C706}">
      <dgm:prSet custT="1"/>
      <dgm:spPr/>
      <dgm:t>
        <a:bodyPr/>
        <a:lstStyle/>
        <a:p>
          <a:r>
            <a:rPr lang="en-US" sz="2000"/>
            <a:t>Legitimate users cannot access target machine</a:t>
          </a:r>
        </a:p>
      </dgm:t>
    </dgm:pt>
    <dgm:pt modelId="{5573FA7B-3CBD-46E6-A3AB-FCE5414CBE6F}" type="parTrans" cxnId="{792AD695-1A4B-4F40-B9D6-3E971913E3A6}">
      <dgm:prSet/>
      <dgm:spPr/>
      <dgm:t>
        <a:bodyPr/>
        <a:lstStyle/>
        <a:p>
          <a:endParaRPr lang="en-US" sz="2000"/>
        </a:p>
      </dgm:t>
    </dgm:pt>
    <dgm:pt modelId="{560286E4-CA8B-4E46-89BD-FEED3ADFC8AA}" type="sibTrans" cxnId="{792AD695-1A4B-4F40-B9D6-3E971913E3A6}">
      <dgm:prSet/>
      <dgm:spPr/>
      <dgm:t>
        <a:bodyPr/>
        <a:lstStyle/>
        <a:p>
          <a:endParaRPr lang="en-US" sz="2000"/>
        </a:p>
      </dgm:t>
    </dgm:pt>
    <dgm:pt modelId="{8E948C19-7639-4689-8155-9E47AF40063D}" type="pres">
      <dgm:prSet presAssocID="{902574BE-CE52-4362-9C86-56A78C8D131B}" presName="linear" presStyleCnt="0">
        <dgm:presLayoutVars>
          <dgm:animLvl val="lvl"/>
          <dgm:resizeHandles val="exact"/>
        </dgm:presLayoutVars>
      </dgm:prSet>
      <dgm:spPr/>
    </dgm:pt>
    <dgm:pt modelId="{882EBCDE-A843-4088-BBCD-B1B2C48DCF4F}" type="pres">
      <dgm:prSet presAssocID="{F27E9E23-D9EF-4FD7-A1BE-E56F45CA54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99B160-DF3C-4A9A-A00A-3383CB1809BD}" type="pres">
      <dgm:prSet presAssocID="{F27E9E23-D9EF-4FD7-A1BE-E56F45CA54FB}" presName="childText" presStyleLbl="revTx" presStyleIdx="0" presStyleCnt="2">
        <dgm:presLayoutVars>
          <dgm:bulletEnabled val="1"/>
        </dgm:presLayoutVars>
      </dgm:prSet>
      <dgm:spPr/>
    </dgm:pt>
    <dgm:pt modelId="{FD1012B1-F886-4D83-B25A-D9FE98CEE6FA}" type="pres">
      <dgm:prSet presAssocID="{7473EADF-542C-40A8-A9C1-86E6D2F4F5B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F4E1E5A-D581-404E-BE89-F1AFE9A397F9}" type="pres">
      <dgm:prSet presAssocID="{7473EADF-542C-40A8-A9C1-86E6D2F4F5B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264834-4277-4879-AAC9-76B15CD53A58}" srcId="{902574BE-CE52-4362-9C86-56A78C8D131B}" destId="{F27E9E23-D9EF-4FD7-A1BE-E56F45CA54FB}" srcOrd="0" destOrd="0" parTransId="{D426C8D6-DF1A-441F-A694-AD6E8A90054F}" sibTransId="{F61F1D83-9B54-490C-BD07-988ED6B522B3}"/>
    <dgm:cxn modelId="{F578635B-F346-4137-9181-1D08F43106F6}" srcId="{F27E9E23-D9EF-4FD7-A1BE-E56F45CA54FB}" destId="{E610628F-CD51-42C3-93BF-642DA93B04D2}" srcOrd="0" destOrd="0" parTransId="{FF27423D-0B88-4334-BFA6-825C1AF9D4BB}" sibTransId="{2345581A-DA39-4222-AA53-07C7AFDA34C5}"/>
    <dgm:cxn modelId="{E22B5965-83FE-4902-BD05-037DDF37A22D}" type="presOf" srcId="{902574BE-CE52-4362-9C86-56A78C8D131B}" destId="{8E948C19-7639-4689-8155-9E47AF40063D}" srcOrd="0" destOrd="0" presId="urn:microsoft.com/office/officeart/2005/8/layout/vList2"/>
    <dgm:cxn modelId="{CA528D4C-3F65-49C6-9093-CACC62AB1DE7}" type="presOf" srcId="{070447AB-C55A-40B3-8788-D268B7964C24}" destId="{7D99B160-DF3C-4A9A-A00A-3383CB1809BD}" srcOrd="0" destOrd="1" presId="urn:microsoft.com/office/officeart/2005/8/layout/vList2"/>
    <dgm:cxn modelId="{71473089-29AC-42E6-B740-950C476A7120}" srcId="{F27E9E23-D9EF-4FD7-A1BE-E56F45CA54FB}" destId="{070447AB-C55A-40B3-8788-D268B7964C24}" srcOrd="1" destOrd="0" parTransId="{05016D7F-779D-4DBC-92BA-8F5543CEA2B6}" sibTransId="{785F3C6F-298D-47DD-9500-92626D4E0649}"/>
    <dgm:cxn modelId="{FE76738A-7F65-4F1F-939D-3E0D0DB6324B}" type="presOf" srcId="{F27E9E23-D9EF-4FD7-A1BE-E56F45CA54FB}" destId="{882EBCDE-A843-4088-BBCD-B1B2C48DCF4F}" srcOrd="0" destOrd="0" presId="urn:microsoft.com/office/officeart/2005/8/layout/vList2"/>
    <dgm:cxn modelId="{792AD695-1A4B-4F40-B9D6-3E971913E3A6}" srcId="{7473EADF-542C-40A8-A9C1-86E6D2F4F5B0}" destId="{6A914B21-84DE-4098-B26D-76791AC8C706}" srcOrd="1" destOrd="0" parTransId="{5573FA7B-3CBD-46E6-A3AB-FCE5414CBE6F}" sibTransId="{560286E4-CA8B-4E46-89BD-FEED3ADFC8AA}"/>
    <dgm:cxn modelId="{C49B41AD-5251-4E49-9106-553C309D0EA8}" type="presOf" srcId="{6A914B21-84DE-4098-B26D-76791AC8C706}" destId="{FF4E1E5A-D581-404E-BE89-F1AFE9A397F9}" srcOrd="0" destOrd="1" presId="urn:microsoft.com/office/officeart/2005/8/layout/vList2"/>
    <dgm:cxn modelId="{287AB8C0-A1E4-4018-9E8D-44AC9F94964F}" type="presOf" srcId="{3348F5D0-976B-4642-B1C3-53B9F39CDB31}" destId="{FF4E1E5A-D581-404E-BE89-F1AFE9A397F9}" srcOrd="0" destOrd="0" presId="urn:microsoft.com/office/officeart/2005/8/layout/vList2"/>
    <dgm:cxn modelId="{BF03E7CC-C46A-4C1A-95CE-0987E5DBAB84}" type="presOf" srcId="{7473EADF-542C-40A8-A9C1-86E6D2F4F5B0}" destId="{FD1012B1-F886-4D83-B25A-D9FE98CEE6FA}" srcOrd="0" destOrd="0" presId="urn:microsoft.com/office/officeart/2005/8/layout/vList2"/>
    <dgm:cxn modelId="{111927D6-7A4C-4532-AAF1-7545DCF32E26}" type="presOf" srcId="{E610628F-CD51-42C3-93BF-642DA93B04D2}" destId="{7D99B160-DF3C-4A9A-A00A-3383CB1809BD}" srcOrd="0" destOrd="0" presId="urn:microsoft.com/office/officeart/2005/8/layout/vList2"/>
    <dgm:cxn modelId="{FF5280F2-A800-44F8-801F-6BD2776C32A7}" srcId="{902574BE-CE52-4362-9C86-56A78C8D131B}" destId="{7473EADF-542C-40A8-A9C1-86E6D2F4F5B0}" srcOrd="1" destOrd="0" parTransId="{0F81EC11-CE25-46DE-AD0D-F9D45879F9C5}" sibTransId="{1B7B96BB-EF5D-474D-89EE-86CEF9B2937E}"/>
    <dgm:cxn modelId="{A7130EFD-956D-41C4-B9F4-233FF409A119}" srcId="{7473EADF-542C-40A8-A9C1-86E6D2F4F5B0}" destId="{3348F5D0-976B-4642-B1C3-53B9F39CDB31}" srcOrd="0" destOrd="0" parTransId="{EE5B248A-E672-4974-BC61-4B278B574C05}" sibTransId="{F03BEF0D-19B8-4158-AD12-21DF15C185B0}"/>
    <dgm:cxn modelId="{AB7F43CF-7F7E-47FC-9C78-61F51567DA42}" type="presParOf" srcId="{8E948C19-7639-4689-8155-9E47AF40063D}" destId="{882EBCDE-A843-4088-BBCD-B1B2C48DCF4F}" srcOrd="0" destOrd="0" presId="urn:microsoft.com/office/officeart/2005/8/layout/vList2"/>
    <dgm:cxn modelId="{57F60966-56F4-4A2E-BFE3-E94AAC5B67DE}" type="presParOf" srcId="{8E948C19-7639-4689-8155-9E47AF40063D}" destId="{7D99B160-DF3C-4A9A-A00A-3383CB1809BD}" srcOrd="1" destOrd="0" presId="urn:microsoft.com/office/officeart/2005/8/layout/vList2"/>
    <dgm:cxn modelId="{FB330792-5D3E-4F13-BE75-C06087673E2F}" type="presParOf" srcId="{8E948C19-7639-4689-8155-9E47AF40063D}" destId="{FD1012B1-F886-4D83-B25A-D9FE98CEE6FA}" srcOrd="2" destOrd="0" presId="urn:microsoft.com/office/officeart/2005/8/layout/vList2"/>
    <dgm:cxn modelId="{F484C78B-445C-4122-993A-13256DB801BF}" type="presParOf" srcId="{8E948C19-7639-4689-8155-9E47AF40063D}" destId="{FF4E1E5A-D581-404E-BE89-F1AFE9A397F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E2B2D-3391-49E7-86EF-9CD4694B08F5}">
      <dsp:nvSpPr>
        <dsp:cNvPr id="0" name=""/>
        <dsp:cNvSpPr/>
      </dsp:nvSpPr>
      <dsp:spPr>
        <a:xfrm>
          <a:off x="0" y="234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612DA-678C-4D14-B882-D0D85D9FEE01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B983F-7605-4EC6-821D-4A2B138CF2DE}">
      <dsp:nvSpPr>
        <dsp:cNvPr id="0" name=""/>
        <dsp:cNvSpPr/>
      </dsp:nvSpPr>
      <dsp:spPr>
        <a:xfrm>
          <a:off x="1372680" y="234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Malicious code hidden inside seemingly harmless programs</a:t>
          </a:r>
        </a:p>
      </dsp:txBody>
      <dsp:txXfrm>
        <a:off x="1372680" y="2344"/>
        <a:ext cx="3725575" cy="1188467"/>
      </dsp:txXfrm>
    </dsp:sp>
    <dsp:sp modelId="{63DCA173-0F8A-44A2-BF45-346084A8BFDA}">
      <dsp:nvSpPr>
        <dsp:cNvPr id="0" name=""/>
        <dsp:cNvSpPr/>
      </dsp:nvSpPr>
      <dsp:spPr>
        <a:xfrm>
          <a:off x="0" y="148792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F2F5A-2B06-4367-8E2A-D4616AC33334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7ED14-7078-469D-9249-9F870BEA5246}">
      <dsp:nvSpPr>
        <dsp:cNvPr id="0" name=""/>
        <dsp:cNvSpPr/>
      </dsp:nvSpPr>
      <dsp:spPr>
        <a:xfrm>
          <a:off x="1372680" y="1487929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 are tricked into installing them</a:t>
          </a:r>
        </a:p>
      </dsp:txBody>
      <dsp:txXfrm>
        <a:off x="1372680" y="1487929"/>
        <a:ext cx="3725575" cy="1188467"/>
      </dsp:txXfrm>
    </dsp:sp>
    <dsp:sp modelId="{F0946F99-EDDF-496A-9CDC-9805A54A2742}">
      <dsp:nvSpPr>
        <dsp:cNvPr id="0" name=""/>
        <dsp:cNvSpPr/>
      </dsp:nvSpPr>
      <dsp:spPr>
        <a:xfrm>
          <a:off x="0" y="297351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BA450-FBC6-4302-BAFF-45588FC34436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1D1BA-95E6-49FA-847E-581374F6D141}">
      <dsp:nvSpPr>
        <dsp:cNvPr id="0" name=""/>
        <dsp:cNvSpPr/>
      </dsp:nvSpPr>
      <dsp:spPr>
        <a:xfrm>
          <a:off x="1372680" y="297351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Delivered via email attachment, downloaded from a Web site, or contracted via a removable media device</a:t>
          </a:r>
        </a:p>
      </dsp:txBody>
      <dsp:txXfrm>
        <a:off x="1372680" y="2973514"/>
        <a:ext cx="3725575" cy="1188467"/>
      </dsp:txXfrm>
    </dsp:sp>
    <dsp:sp modelId="{DC54991C-2771-450F-A6E0-22BBE547C7B6}">
      <dsp:nvSpPr>
        <dsp:cNvPr id="0" name=""/>
        <dsp:cNvSpPr/>
      </dsp:nvSpPr>
      <dsp:spPr>
        <a:xfrm>
          <a:off x="0" y="445909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22741-3005-4631-9F88-79D1A2858E60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B96AB-B37F-4D20-88B4-794FE7717085}">
      <dsp:nvSpPr>
        <dsp:cNvPr id="0" name=""/>
        <dsp:cNvSpPr/>
      </dsp:nvSpPr>
      <dsp:spPr>
        <a:xfrm>
          <a:off x="1372680" y="4459099"/>
          <a:ext cx="229421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Logic bomb</a:t>
          </a:r>
        </a:p>
      </dsp:txBody>
      <dsp:txXfrm>
        <a:off x="1372680" y="4459099"/>
        <a:ext cx="2294215" cy="1188467"/>
      </dsp:txXfrm>
    </dsp:sp>
    <dsp:sp modelId="{B84D010B-8998-402B-8985-BDAECC0A25D0}">
      <dsp:nvSpPr>
        <dsp:cNvPr id="0" name=""/>
        <dsp:cNvSpPr/>
      </dsp:nvSpPr>
      <dsp:spPr>
        <a:xfrm>
          <a:off x="3666895" y="4459099"/>
          <a:ext cx="1431360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Executes when triggered by certain event</a:t>
          </a:r>
        </a:p>
      </dsp:txBody>
      <dsp:txXfrm>
        <a:off x="3666895" y="4459099"/>
        <a:ext cx="1431360" cy="118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EBCDE-A843-4088-BBCD-B1B2C48DCF4F}">
      <dsp:nvSpPr>
        <dsp:cNvPr id="0" name=""/>
        <dsp:cNvSpPr/>
      </dsp:nvSpPr>
      <dsp:spPr>
        <a:xfrm>
          <a:off x="0" y="417680"/>
          <a:ext cx="6061676" cy="13308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Malicious hacker takes over computers on the Internet and causes them to flood a target site with demands for data and other small tasks</a:t>
          </a:r>
        </a:p>
      </dsp:txBody>
      <dsp:txXfrm>
        <a:off x="64968" y="482648"/>
        <a:ext cx="5931740" cy="1200939"/>
      </dsp:txXfrm>
    </dsp:sp>
    <dsp:sp modelId="{7D99B160-DF3C-4A9A-A00A-3383CB1809BD}">
      <dsp:nvSpPr>
        <dsp:cNvPr id="0" name=""/>
        <dsp:cNvSpPr/>
      </dsp:nvSpPr>
      <dsp:spPr>
        <a:xfrm>
          <a:off x="0" y="1748556"/>
          <a:ext cx="60616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5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 computers that are taken over are called zombies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Botnet is a very large group of such computers</a:t>
          </a:r>
        </a:p>
      </dsp:txBody>
      <dsp:txXfrm>
        <a:off x="0" y="1748556"/>
        <a:ext cx="6061676" cy="1076400"/>
      </dsp:txXfrm>
    </dsp:sp>
    <dsp:sp modelId="{FD1012B1-F886-4D83-B25A-D9FE98CEE6FA}">
      <dsp:nvSpPr>
        <dsp:cNvPr id="0" name=""/>
        <dsp:cNvSpPr/>
      </dsp:nvSpPr>
      <dsp:spPr>
        <a:xfrm>
          <a:off x="0" y="2824956"/>
          <a:ext cx="6061676" cy="133087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Does not involve a break-in at the target computer</a:t>
          </a:r>
        </a:p>
      </dsp:txBody>
      <dsp:txXfrm>
        <a:off x="64968" y="2889924"/>
        <a:ext cx="5931740" cy="1200939"/>
      </dsp:txXfrm>
    </dsp:sp>
    <dsp:sp modelId="{FF4E1E5A-D581-404E-BE89-F1AFE9A397F9}">
      <dsp:nvSpPr>
        <dsp:cNvPr id="0" name=""/>
        <dsp:cNvSpPr/>
      </dsp:nvSpPr>
      <dsp:spPr>
        <a:xfrm>
          <a:off x="0" y="4155831"/>
          <a:ext cx="60616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5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Target machine is busy responding to a stream of automated requests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Legitimate users cannot access target machine</a:t>
          </a:r>
        </a:p>
      </dsp:txBody>
      <dsp:txXfrm>
        <a:off x="0" y="4155831"/>
        <a:ext cx="6061676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FECF5449-AFC3-4EA2-BC92-78317F42CE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DF7A1D50-F124-49F9-A30C-90E44BECB8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06841043-0117-409F-884D-7A7D7AA5352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A8CCFD51-A10F-4E27-84FB-95817B7AFB6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37504057-26D6-4B85-A82D-C8F56E8C0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9465F21-3953-4BC9-88D5-CF9465D321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D12BED8-8E13-4FC0-AB9B-C0603B5033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9D56E0A-B51D-4173-900A-763309E9E8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1D004B4D-908D-4975-B6F6-44575989F5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8474F884-D8FB-4A38-8907-E2935FC359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E811FDAB-5AA5-4CC0-85D1-045A222EB3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D416A557-DAE3-4B50-83B7-962B4A832F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67DC484-2DB7-40DA-AAF4-F72D098C2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FDDAF7-FA07-4D07-BF96-869604236BAB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0C8081E-4153-4C45-AD4E-59F79EB7E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5F83AC2-6172-49FC-B870-CD9D964F9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E30812C-34B9-4A91-BCAB-A7B95EDBD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AB7BF2-67F4-48C1-B8C9-8763F7C61C61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34819" name="Rectangle 1026">
            <a:extLst>
              <a:ext uri="{FF2B5EF4-FFF2-40B4-BE49-F238E27FC236}">
                <a16:creationId xmlns:a16="http://schemas.microsoft.com/office/drawing/2014/main" id="{3EAF0291-5CFB-47DA-A9A2-60E39737CB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>
            <a:extLst>
              <a:ext uri="{FF2B5EF4-FFF2-40B4-BE49-F238E27FC236}">
                <a16:creationId xmlns:a16="http://schemas.microsoft.com/office/drawing/2014/main" id="{5326F9CC-D861-4205-B3EA-F14DC15E1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200" dirty="0"/>
              <a:t>Disguised: hidden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35354CA-559A-4EBF-9163-4871154D4C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6A79B4-2E43-4413-8733-0247676E720A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6867" name="Rectangle 1026">
            <a:extLst>
              <a:ext uri="{FF2B5EF4-FFF2-40B4-BE49-F238E27FC236}">
                <a16:creationId xmlns:a16="http://schemas.microsoft.com/office/drawing/2014/main" id="{CFC143F1-FCD5-4E05-BEC2-43786D0EC2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>
            <a:extLst>
              <a:ext uri="{FF2B5EF4-FFF2-40B4-BE49-F238E27FC236}">
                <a16:creationId xmlns:a16="http://schemas.microsoft.com/office/drawing/2014/main" id="{23F81B61-0733-4BFD-B9CC-6BFF3CFCB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A772BEF-79A9-412C-ACD4-2456BD18A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B7D2EB-BBAE-4C4F-9D05-291D8C3AA111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8A0F96F2-0BCA-49EE-BC95-3DCC63D481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AC4395D4-C8F8-4BCA-A7E4-F1DC0C6FD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550623B-DDDD-4FD2-BB47-3DD2334A93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ACBFAF-8660-4107-88DB-29BCACDDE590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0963" name="Rectangle 1026">
            <a:extLst>
              <a:ext uri="{FF2B5EF4-FFF2-40B4-BE49-F238E27FC236}">
                <a16:creationId xmlns:a16="http://schemas.microsoft.com/office/drawing/2014/main" id="{0D0B985B-87B4-4DD1-B5C8-967E34109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>
            <a:extLst>
              <a:ext uri="{FF2B5EF4-FFF2-40B4-BE49-F238E27FC236}">
                <a16:creationId xmlns:a16="http://schemas.microsoft.com/office/drawing/2014/main" id="{44F287A3-A8B8-4943-898E-8C7530A1F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67DC484-2DB7-40DA-AAF4-F72D098C2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FDDAF7-FA07-4D07-BF96-869604236BAB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0C8081E-4153-4C45-AD4E-59F79EB7E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5F83AC2-6172-49FC-B870-CD9D964F9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2822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0862D04-06A5-40B5-8850-5FBA09503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BAC4E0-F8E5-4B24-9FE6-D2BB7808FCDE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8131" name="Rectangle 1026">
            <a:extLst>
              <a:ext uri="{FF2B5EF4-FFF2-40B4-BE49-F238E27FC236}">
                <a16:creationId xmlns:a16="http://schemas.microsoft.com/office/drawing/2014/main" id="{5A3E2669-5691-4AB4-B0DD-150FADC578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>
            <a:extLst>
              <a:ext uri="{FF2B5EF4-FFF2-40B4-BE49-F238E27FC236}">
                <a16:creationId xmlns:a16="http://schemas.microsoft.com/office/drawing/2014/main" id="{F56726B6-EA25-4CEE-B118-91A9ED8F3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0862D04-06A5-40B5-8850-5FBA09503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BAC4E0-F8E5-4B24-9FE6-D2BB7808FCD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8131" name="Rectangle 1026">
            <a:extLst>
              <a:ext uri="{FF2B5EF4-FFF2-40B4-BE49-F238E27FC236}">
                <a16:creationId xmlns:a16="http://schemas.microsoft.com/office/drawing/2014/main" id="{5A3E2669-5691-4AB4-B0DD-150FADC578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>
            <a:extLst>
              <a:ext uri="{FF2B5EF4-FFF2-40B4-BE49-F238E27FC236}">
                <a16:creationId xmlns:a16="http://schemas.microsoft.com/office/drawing/2014/main" id="{F56726B6-EA25-4CEE-B118-91A9ED8F3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539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0CACF94-0FE3-466A-B00B-688C7AA653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36FFCF-6651-48C1-80DD-B22EA6D9C231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0179" name="Rectangle 1026">
            <a:extLst>
              <a:ext uri="{FF2B5EF4-FFF2-40B4-BE49-F238E27FC236}">
                <a16:creationId xmlns:a16="http://schemas.microsoft.com/office/drawing/2014/main" id="{B0ABD793-A36D-40B2-985D-518350662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A894CFB0-733A-4297-BF44-8EF46F7BD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A921B45-47B3-4E95-9EC4-6EF29F1504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EC62CA-FDE2-46BD-86E5-2C58D2FCDD20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2227" name="Rectangle 1026">
            <a:extLst>
              <a:ext uri="{FF2B5EF4-FFF2-40B4-BE49-F238E27FC236}">
                <a16:creationId xmlns:a16="http://schemas.microsoft.com/office/drawing/2014/main" id="{A60EAA63-BBD5-4D14-8689-122E4E119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>
            <a:extLst>
              <a:ext uri="{FF2B5EF4-FFF2-40B4-BE49-F238E27FC236}">
                <a16:creationId xmlns:a16="http://schemas.microsoft.com/office/drawing/2014/main" id="{3571EFEC-9944-4622-A115-B1DD87D3E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6C04827-6183-4717-A844-DF4425502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8D1369-9FA0-48CE-A9A3-54AD429A41AB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4275" name="Rectangle 1026">
            <a:extLst>
              <a:ext uri="{FF2B5EF4-FFF2-40B4-BE49-F238E27FC236}">
                <a16:creationId xmlns:a16="http://schemas.microsoft.com/office/drawing/2014/main" id="{5019071F-7DBF-4040-BCAC-B0A504C0E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>
            <a:extLst>
              <a:ext uri="{FF2B5EF4-FFF2-40B4-BE49-F238E27FC236}">
                <a16:creationId xmlns:a16="http://schemas.microsoft.com/office/drawing/2014/main" id="{80FCA2D3-A599-4B5F-8D6B-98EEEAF8A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FFA7A98-8B6F-43E7-B2D2-4B975D717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DFF7B7-B6AF-4DA4-BF5D-930855B190F2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F07CA2B-3206-4567-A6ED-8D81DE5B2C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2BDA882-4AB4-4889-A765-C35E3969C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E36FBE8-A623-4941-8584-FB15918405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0583CC-AB0F-4538-B123-97152F02D9D8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6323" name="Rectangle 1026">
            <a:extLst>
              <a:ext uri="{FF2B5EF4-FFF2-40B4-BE49-F238E27FC236}">
                <a16:creationId xmlns:a16="http://schemas.microsoft.com/office/drawing/2014/main" id="{F03A3F52-B755-4F94-904E-82DD799A31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>
            <a:extLst>
              <a:ext uri="{FF2B5EF4-FFF2-40B4-BE49-F238E27FC236}">
                <a16:creationId xmlns:a16="http://schemas.microsoft.com/office/drawing/2014/main" id="{12C91BF6-4740-4CF6-89FB-91A444B23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AC42738-350C-4754-9E04-F5BF12A02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6B194C-D099-4B8A-9445-229789F4A506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489C9DE-0CB4-4EF7-923D-673EBE1B7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ACD5A17-580F-4E23-9423-9CA2A786D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6464F27-6122-4570-9BE0-CA933866D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F8D0A0-ED80-4E6B-9508-60CD4850B4FD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C7CD8BB-D41E-430C-8B52-739D17BC19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C00CD97-8E8D-44C2-BDEA-376D96BD3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67DC484-2DB7-40DA-AAF4-F72D098C2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FDDAF7-FA07-4D07-BF96-869604236BA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0C8081E-4153-4C45-AD4E-59F79EB7E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5F83AC2-6172-49FC-B870-CD9D964F9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7691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0862D04-06A5-40B5-8850-5FBA09503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AC4E0-F8E5-4B24-9FE6-D2BB7808FCD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1" name="Rectangle 1026">
            <a:extLst>
              <a:ext uri="{FF2B5EF4-FFF2-40B4-BE49-F238E27FC236}">
                <a16:creationId xmlns:a16="http://schemas.microsoft.com/office/drawing/2014/main" id="{5A3E2669-5691-4AB4-B0DD-150FADC578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>
            <a:extLst>
              <a:ext uri="{FF2B5EF4-FFF2-40B4-BE49-F238E27FC236}">
                <a16:creationId xmlns:a16="http://schemas.microsoft.com/office/drawing/2014/main" id="{F56726B6-EA25-4CEE-B118-91A9ED8F3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005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A8367BC-DAE4-4509-B7A3-FC49134DE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46BEC1-B74A-43F4-AF69-BCDB276A60EF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67CDE35-0DC0-4E2D-A36C-8D4AB89D2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1256127-CE80-4645-98AD-FD75BA6CC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1C42586-6559-49B5-8F4E-B53E3B7C71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1315DB-5311-4901-89C8-B69958D0E65C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2565A41-3ED8-4EB4-A967-42358C1B3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73C54CD-D4F0-436F-A018-A44C65475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1C42586-6559-49B5-8F4E-B53E3B7C71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1315DB-5311-4901-89C8-B69958D0E65C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2565A41-3ED8-4EB4-A967-42358C1B3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73C54CD-D4F0-436F-A018-A44C65475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036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3B4B9E78-2E73-481B-9F9A-BE1732167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E1357A-289A-4B48-B93E-6B78BCDC4B31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89FB9E2-DBEC-4E4D-B037-A3918CE454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8F44787-D2ED-4F11-9BFD-0323AE3D5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7868DE6-EF5A-42BD-A30A-AAECAED08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D1FE0D-1563-4F3A-984A-409F26AA619A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CEA46F5E-82E0-4D5D-8204-35623ECA26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A150966-3B77-4989-B136-BD8080900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4FB724A-47F7-4876-811F-623817021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01BAA5E-65BB-49B0-A0DE-EBFBD35D6A0F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A5A2567-F654-4390-91ED-29836DC3B9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AFD3246-A48B-4EA2-969D-63B545F9E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67DC484-2DB7-40DA-AAF4-F72D098C2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FDDAF7-FA07-4D07-BF96-869604236BAB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0C8081E-4153-4C45-AD4E-59F79EB7E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5F83AC2-6172-49FC-B870-CD9D964F9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04093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0862D04-06A5-40B5-8850-5FBA09503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AC4E0-F8E5-4B24-9FE6-D2BB7808FCD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1" name="Rectangle 1026">
            <a:extLst>
              <a:ext uri="{FF2B5EF4-FFF2-40B4-BE49-F238E27FC236}">
                <a16:creationId xmlns:a16="http://schemas.microsoft.com/office/drawing/2014/main" id="{5A3E2669-5691-4AB4-B0DD-150FADC578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>
            <a:extLst>
              <a:ext uri="{FF2B5EF4-FFF2-40B4-BE49-F238E27FC236}">
                <a16:creationId xmlns:a16="http://schemas.microsoft.com/office/drawing/2014/main" id="{F56726B6-EA25-4CEE-B118-91A9ED8F3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185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385B698D-800B-4CB0-92E5-50E185C19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58C20-945B-4A36-82CF-5534B60E5542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1728ECD-BE17-4C56-8F15-A18B95AF0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948C8C8-2D5A-41DE-954F-221616DF5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310D524E-C929-4A97-8141-0A4752AC3C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C64D05-9030-4DA8-A9A2-662D47FECDD6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968A6BC-E98E-4757-8713-CDB6363B7C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832CB42E-D5B6-417D-BC17-06C68E55C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8FD86244-3788-455D-9A45-94A44E5D0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68FD3B-8B01-4C51-9580-FE14F8DD2FE1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A153342-DCEE-4994-9669-7CDF53B2D6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D0208E92-3E4C-4698-8D09-CD057A031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385B698D-800B-4CB0-92E5-50E185C19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58C20-945B-4A36-82CF-5534B60E5542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1728ECD-BE17-4C56-8F15-A18B95AF0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948C8C8-2D5A-41DE-954F-221616DF5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89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AF3DB970-353A-42DA-8A61-E827EE3309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21710F-4BD3-4998-A9A7-F86317C8922C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E39047E-D29C-4844-97E8-37EC56D17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480D6AB-A3E8-4920-B9B5-BD10F1294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6CD7634F-89ED-41B5-9920-2C583A83F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C886B3-724F-41E0-97C6-5B526562A513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742B29B-B62F-4F08-8CC9-084E86CC6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D101F7E-A47E-4A37-BD84-82F4CC314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BBD9AAEB-D891-4D8F-B61D-33AF6BFA5B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26172C4-F9F1-4F97-82D6-D29CE66BBDBE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965F153C-43DC-48BB-9B0F-95078933E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00FF77D-5421-49BD-847A-1F501BDD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B2174A7-9CA7-4F4B-9D41-F52B42702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37ACEF-D785-4573-B4AB-940A33735174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DF88513-0DD3-49AC-ADEA-96EC2A1B8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EB588C58-684C-4EAA-BC0B-077C77C5D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70208D5-E3BD-40B2-8AC2-2F93BA3C7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F53063-5774-47F6-9E58-70624E6AEA27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2531" name="Rectangle 1026">
            <a:extLst>
              <a:ext uri="{FF2B5EF4-FFF2-40B4-BE49-F238E27FC236}">
                <a16:creationId xmlns:a16="http://schemas.microsoft.com/office/drawing/2014/main" id="{AA82B9E4-3396-49D2-A57F-FF5F494A1B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>
            <a:extLst>
              <a:ext uri="{FF2B5EF4-FFF2-40B4-BE49-F238E27FC236}">
                <a16:creationId xmlns:a16="http://schemas.microsoft.com/office/drawing/2014/main" id="{77C64A6A-A138-43DA-8FFD-930A18012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3BD39FB4-97F5-4C57-8FA7-F4AE7CFCB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18418DB-E040-4A4E-B893-C3857D8DDD80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D2F6E38-080C-4BBD-AF14-287754230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DA0BDE5-94EF-4A0F-80C3-0470798F4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BC1F170C-E060-4EB9-B54B-36B4F6D978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A73D81-B16D-41C1-A4AC-AABCC5E1D54D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9120407-DC13-4FA7-ADB7-80B3633ED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B3D7C2B-F479-4432-B736-1494D2581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347AB43C-A889-4D24-80FE-E6F06B875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17DDF5-289E-4F5B-BB71-BB98B47B72B5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C5D6744-2074-4DAF-B340-3A610F37A4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7372CB1B-9ACA-495C-9A75-D16C673A2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533D6DE9-62C0-4667-A94A-086133901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5A4131-D230-4FFA-867B-8E060ECE8EBD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10FFBC21-0CC7-4FF9-A099-8D8EE63A0E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49EF3742-A06C-49FD-8D30-B62448AAE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17DB91E1-ACA6-4E47-8B29-9478C51DA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94B3EE-3867-440A-AD0F-D85FF2635E5A}" type="slidenum">
              <a:rPr lang="en-US" altLang="en-US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EC33EB84-63C7-4F19-A31D-E2BE67D26E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ED785A3-0DFD-4FB8-B732-51C7506FD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77B01F35-E9A4-419B-BFB7-90E2610BA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5F4ADD-A6C9-4485-9FAA-CCE4E8CA5FDB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5A280510-8675-4F7E-99A2-7C6DF20A0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EA6BD05-7078-46BC-82E1-79F5EC8F0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5A2B0B22-D40C-431B-ADF8-F39AE09EE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C0A4BD-4F6D-4ACD-AE0E-480CDF7DA40D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417DEC20-3E0E-4D3D-981D-AC2799085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>
            <a:extLst>
              <a:ext uri="{FF2B5EF4-FFF2-40B4-BE49-F238E27FC236}">
                <a16:creationId xmlns:a16="http://schemas.microsoft.com/office/drawing/2014/main" id="{7688B098-A70E-46B8-B988-1A666FC7A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18D793D-B43A-4F5B-92E1-070DA3C93E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BC582A-5326-43ED-A138-7373C39907C8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6627" name="Rectangle 1026">
            <a:extLst>
              <a:ext uri="{FF2B5EF4-FFF2-40B4-BE49-F238E27FC236}">
                <a16:creationId xmlns:a16="http://schemas.microsoft.com/office/drawing/2014/main" id="{BB2B722F-470D-46F1-AA29-7C3401262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>
            <a:extLst>
              <a:ext uri="{FF2B5EF4-FFF2-40B4-BE49-F238E27FC236}">
                <a16:creationId xmlns:a16="http://schemas.microsoft.com/office/drawing/2014/main" id="{74E09F87-8491-44EA-A134-3E8F87804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0E79441-1696-4F7F-B006-A282263D31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5466AF-748A-44E7-BAC9-0EAE8F6FE42C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8675" name="Rectangle 1026">
            <a:extLst>
              <a:ext uri="{FF2B5EF4-FFF2-40B4-BE49-F238E27FC236}">
                <a16:creationId xmlns:a16="http://schemas.microsoft.com/office/drawing/2014/main" id="{4CF59A2C-8B2B-4738-91A0-8C3EC18F94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>
            <a:extLst>
              <a:ext uri="{FF2B5EF4-FFF2-40B4-BE49-F238E27FC236}">
                <a16:creationId xmlns:a16="http://schemas.microsoft.com/office/drawing/2014/main" id="{6A5A9F61-FE5C-4A6F-8195-D4CC600AD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A4B5383-1CE5-45DE-AAD3-AB6FB0AE70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F93E06-3FDC-44BF-86B8-B395E8A264F4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0723" name="Rectangle 1026">
            <a:extLst>
              <a:ext uri="{FF2B5EF4-FFF2-40B4-BE49-F238E27FC236}">
                <a16:creationId xmlns:a16="http://schemas.microsoft.com/office/drawing/2014/main" id="{2188145D-7604-4E88-B77E-9D116DB5D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>
            <a:extLst>
              <a:ext uri="{FF2B5EF4-FFF2-40B4-BE49-F238E27FC236}">
                <a16:creationId xmlns:a16="http://schemas.microsoft.com/office/drawing/2014/main" id="{226F7BE1-C482-4596-A643-99CE38D13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E923682-3EA6-4CFF-86B0-51CE038D9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8B6ED6-A43C-4D78-B904-22E8835373C2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408A0D70-068D-4669-B098-0D8B08D0AD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>
            <a:extLst>
              <a:ext uri="{FF2B5EF4-FFF2-40B4-BE49-F238E27FC236}">
                <a16:creationId xmlns:a16="http://schemas.microsoft.com/office/drawing/2014/main" id="{46CCFA32-2AD0-4D94-AA92-B6676FF75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Third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8475-D185-4F1C-8BFC-6D6AA0A91B2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6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FC2-B038-4700-8A64-2B7B049C2F35}" type="slidenum">
              <a:rPr lang="en-US" altLang="en-US" smtClean="0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43906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7B8F-8F0E-4B03-B3B5-DAB14AFC7EAB}" type="slidenum">
              <a:rPr lang="en-US" altLang="en-US" smtClean="0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4014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5E95-71C8-45A8-8766-301C822D24BC}" type="slidenum">
              <a:rPr lang="en-US" altLang="en-US" smtClean="0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5309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D44C-5E2F-400D-88F9-B60B318A44C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050F-E061-42F5-861F-296E5EC0355E}" type="slidenum">
              <a:rPr lang="en-US" altLang="en-US" smtClean="0"/>
              <a:pPr/>
              <a:t>‹#›</a:t>
            </a:fld>
            <a:endParaRPr lang="en-US" altLang="en-US" sz="200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7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360A-0365-4FA0-948F-84AE7850BF3B}" type="slidenum">
              <a:rPr lang="en-US" altLang="en-US" smtClean="0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8212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9C65-F004-4D02-838C-4C650EFB1DE9}" type="slidenum">
              <a:rPr lang="en-US" altLang="en-US" smtClean="0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86507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5B05-3AF5-47F0-AFC8-60BA0F5BD427}" type="slidenum">
              <a:rPr lang="en-US" altLang="en-US" smtClean="0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09937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2F28-2DCE-4D8D-AF99-5FA1D87691AB}" type="slidenum">
              <a:rPr lang="en-US" altLang="en-US" smtClean="0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8865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888A28-1D79-4F41-9521-CF26BB2C7EE3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16607-6616-4B6A-AFED-F4E03D6A1CA5}" type="slidenum">
              <a:rPr lang="en-US" altLang="en-US" smtClean="0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52845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AA5B-6FB3-40DC-AD3A-3FE7FC4A6022}" type="slidenum">
              <a:rPr lang="en-US" altLang="en-US" smtClean="0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5703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A43A2E-6632-4F9D-8728-2CF59ACBBE60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3FC339-89FA-4F1B-BB65-1649CA4F341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9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8" name="Rectangle 7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6659381-405C-4DFC-B28C-6EFA17A9A1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6800" dirty="0"/>
              <a:t>Ethics in Information Technology, </a:t>
            </a:r>
            <a:br>
              <a:rPr lang="en-US" altLang="en-US" sz="6800" dirty="0"/>
            </a:br>
            <a:r>
              <a:rPr lang="en-US" altLang="en-US" sz="6800" dirty="0"/>
              <a:t>Fifth Edition</a:t>
            </a:r>
          </a:p>
        </p:txBody>
      </p:sp>
      <p:sp>
        <p:nvSpPr>
          <p:cNvPr id="15369" name="Rectangle 7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BF8DE58-AEB7-4D21-9867-A4761FAC41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0" i="1" dirty="0">
                <a:solidFill>
                  <a:srgbClr val="FFFFFF"/>
                </a:solidFill>
              </a:rPr>
              <a:t>Chapter 3 (Part-I)</a:t>
            </a:r>
          </a:p>
          <a:p>
            <a:pPr eaLnBrk="1" hangingPunct="1"/>
            <a:r>
              <a:rPr lang="en-US" altLang="en-US" b="0" i="1" dirty="0">
                <a:solidFill>
                  <a:srgbClr val="FFFFFF"/>
                </a:solidFill>
              </a:rPr>
              <a:t>Computer and Internet Crime</a:t>
            </a:r>
          </a:p>
        </p:txBody>
      </p:sp>
      <p:sp>
        <p:nvSpPr>
          <p:cNvPr id="15370" name="Rectangle 7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C39CC37-B327-4DD0-ACF7-B0270D57D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Viruses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30E347B-9D65-423A-ACEB-FA70F9BB3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en-US" altLang="en-US" sz="2800" dirty="0"/>
              <a:t>Pieces of programming code</a:t>
            </a:r>
          </a:p>
          <a:p>
            <a:pPr eaLnBrk="1" hangingPunct="1"/>
            <a:r>
              <a:rPr lang="en-US" altLang="en-US" sz="2800" dirty="0"/>
              <a:t>Usually disguised as something else</a:t>
            </a:r>
          </a:p>
          <a:p>
            <a:pPr eaLnBrk="1" hangingPunct="1"/>
            <a:r>
              <a:rPr lang="en-US" altLang="en-US" sz="2800" dirty="0"/>
              <a:t>Cause unexpected and undesirable behavior</a:t>
            </a:r>
          </a:p>
          <a:p>
            <a:pPr eaLnBrk="1" hangingPunct="1"/>
            <a:r>
              <a:rPr lang="en-US" altLang="en-US" sz="2800" dirty="0"/>
              <a:t>Often attached to files</a:t>
            </a:r>
          </a:p>
          <a:p>
            <a:pPr eaLnBrk="1" hangingPunct="1"/>
            <a:r>
              <a:rPr lang="en-US" altLang="en-US" sz="2800" dirty="0"/>
              <a:t>Deliver a “payload”</a:t>
            </a:r>
          </a:p>
          <a:p>
            <a:pPr eaLnBrk="1" hangingPunct="1"/>
            <a:r>
              <a:rPr lang="en-US" altLang="en-US" sz="2800" dirty="0"/>
              <a:t>Spread by actions of the “infected” computer user </a:t>
            </a:r>
          </a:p>
          <a:p>
            <a:pPr lvl="2" eaLnBrk="1" hangingPunct="1"/>
            <a:r>
              <a:rPr lang="en-US" altLang="en-US" sz="1800" dirty="0"/>
              <a:t>Infected e-mail document attachments</a:t>
            </a:r>
          </a:p>
          <a:p>
            <a:pPr lvl="2" eaLnBrk="1" hangingPunct="1"/>
            <a:r>
              <a:rPr lang="en-US" altLang="en-US" sz="1800" dirty="0"/>
              <a:t>Downloads of infected programs</a:t>
            </a:r>
          </a:p>
          <a:p>
            <a:pPr lvl="2" eaLnBrk="1" hangingPunct="1"/>
            <a:r>
              <a:rPr lang="en-US" altLang="en-US" sz="1800" dirty="0"/>
              <a:t>Visits to infected Web sites</a:t>
            </a:r>
          </a:p>
          <a:p>
            <a:pPr lvl="2" eaLnBrk="1" hangingPunct="1"/>
            <a:r>
              <a:rPr lang="en-US" altLang="en-US" sz="1800" dirty="0"/>
              <a:t>Understand macro virus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B11B7EB-1F58-4B46-91BA-A6B22533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5842" name="Rectangle 1026">
            <a:extLst>
              <a:ext uri="{FF2B5EF4-FFF2-40B4-BE49-F238E27FC236}">
                <a16:creationId xmlns:a16="http://schemas.microsoft.com/office/drawing/2014/main" id="{93FDA622-C0CF-404F-844D-26AD30467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Worms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5843" name="Rectangle 1027">
            <a:extLst>
              <a:ext uri="{FF2B5EF4-FFF2-40B4-BE49-F238E27FC236}">
                <a16:creationId xmlns:a16="http://schemas.microsoft.com/office/drawing/2014/main" id="{CC97B277-83F6-4DCC-AB0A-5E4053E9B3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Harmful programs </a:t>
            </a:r>
          </a:p>
          <a:p>
            <a:pPr lvl="1" eaLnBrk="1" hangingPunct="1"/>
            <a:r>
              <a:rPr lang="en-US" altLang="en-US" sz="2400" dirty="0"/>
              <a:t>Reside in active memory of a computer </a:t>
            </a:r>
          </a:p>
          <a:p>
            <a:pPr lvl="1" eaLnBrk="1" hangingPunct="1"/>
            <a:r>
              <a:rPr lang="en-US" altLang="en-US" sz="2400" dirty="0"/>
              <a:t>Duplicate themselves</a:t>
            </a:r>
          </a:p>
          <a:p>
            <a:pPr eaLnBrk="1" hangingPunct="1"/>
            <a:r>
              <a:rPr lang="en-US" altLang="en-US" sz="2800" dirty="0"/>
              <a:t>Can propagate without human intervention</a:t>
            </a:r>
          </a:p>
          <a:p>
            <a:pPr eaLnBrk="1" hangingPunct="1"/>
            <a:r>
              <a:rPr lang="en-US" altLang="en-US" sz="2800" dirty="0"/>
              <a:t>Negative impact of worm attack</a:t>
            </a:r>
          </a:p>
          <a:p>
            <a:pPr lvl="1" eaLnBrk="1" hangingPunct="1"/>
            <a:r>
              <a:rPr lang="en-US" altLang="en-US" sz="2400" dirty="0"/>
              <a:t>Lost data and programs</a:t>
            </a:r>
          </a:p>
          <a:p>
            <a:pPr lvl="1" eaLnBrk="1" hangingPunct="1"/>
            <a:r>
              <a:rPr lang="en-US" altLang="en-US" sz="2400" dirty="0"/>
              <a:t>Lost productivity</a:t>
            </a:r>
          </a:p>
          <a:p>
            <a:pPr lvl="1" eaLnBrk="1" hangingPunct="1"/>
            <a:r>
              <a:rPr lang="en-US" altLang="en-US" sz="2400" dirty="0"/>
              <a:t>Additional effort for IT workers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002E3E0-41F5-4FDB-9989-832479BC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65D9A0C-0A6A-48D1-9CF4-2B948E805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Trojan Horses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37894" name="Rectangle 3">
            <a:extLst>
              <a:ext uri="{FF2B5EF4-FFF2-40B4-BE49-F238E27FC236}">
                <a16:creationId xmlns:a16="http://schemas.microsoft.com/office/drawing/2014/main" id="{B5F6E42A-10EC-4FC3-B122-AD6B0522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884181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571698D-3C90-4554-A067-2083245D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23D1258-2A5B-482B-AA4C-C54C7FF12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Distributed Denial-of-Service (DDoS) Attacks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39941" name="Rectangle 3">
            <a:extLst>
              <a:ext uri="{FF2B5EF4-FFF2-40B4-BE49-F238E27FC236}">
                <a16:creationId xmlns:a16="http://schemas.microsoft.com/office/drawing/2014/main" id="{8CAF971E-1D52-4962-B2B1-EEF42DBFD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397807"/>
              </p:ext>
            </p:extLst>
          </p:nvPr>
        </p:nvGraphicFramePr>
        <p:xfrm>
          <a:off x="3078060" y="639763"/>
          <a:ext cx="606167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DBF0E87-2B89-450A-A927-2B89EE39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D5AB98-C987-4913-9BE5-216025BCD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0" t="21852" r="17500" b="8519"/>
          <a:stretch/>
        </p:blipFill>
        <p:spPr>
          <a:xfrm>
            <a:off x="1143000" y="228600"/>
            <a:ext cx="7620000" cy="552917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AED86-62A4-4B39-B5D1-226AC424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Ethics in Information Technology, fifth Edition</a:t>
            </a:r>
          </a:p>
        </p:txBody>
      </p:sp>
    </p:spTree>
    <p:extLst>
      <p:ext uri="{BB962C8B-B14F-4D97-AF65-F5344CB8AC3E}">
        <p14:creationId xmlns:p14="http://schemas.microsoft.com/office/powerpoint/2010/main" val="49419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986" name="Title 1">
            <a:extLst>
              <a:ext uri="{FF2B5EF4-FFF2-40B4-BE49-F238E27FC236}">
                <a16:creationId xmlns:a16="http://schemas.microsoft.com/office/drawing/2014/main" id="{B5A9306B-FF70-4C7C-AB66-B4E10C476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Rootkits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D1949BA-8AF0-46D1-B359-DC496A2F13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Set of programs that enables its user to gain administrator-level access to a computer without the end user’s consent or knowledge</a:t>
            </a:r>
          </a:p>
          <a:p>
            <a:pPr eaLnBrk="1" hangingPunct="1"/>
            <a:r>
              <a:rPr lang="en-US" altLang="en-US" sz="2800" dirty="0"/>
              <a:t>Attacker can gain full control of the system and even obscure the presence of the rootkit</a:t>
            </a:r>
          </a:p>
          <a:p>
            <a:pPr eaLnBrk="1" hangingPunct="1"/>
            <a:r>
              <a:rPr lang="en-US" altLang="en-US" sz="2800" dirty="0"/>
              <a:t>Fundamental problem in detecting a rootkit is that the operating system currently running cannot be trusted to provide valid test results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260770-0CB0-47FF-807D-955F8C4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3010" name="Title 1">
            <a:extLst>
              <a:ext uri="{FF2B5EF4-FFF2-40B4-BE49-F238E27FC236}">
                <a16:creationId xmlns:a16="http://schemas.microsoft.com/office/drawing/2014/main" id="{F588537A-F44E-481A-9306-9258AD1C1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Spam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98B36C1C-29A5-4685-960A-9BCC0AB5B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Abuse of email systems to send unsolicited email to large numbers of people</a:t>
            </a:r>
          </a:p>
          <a:p>
            <a:pPr lvl="1" eaLnBrk="1" hangingPunct="1"/>
            <a:r>
              <a:rPr lang="en-US" altLang="en-US" sz="2400" dirty="0"/>
              <a:t>Low-cost commercial advertising for questionable products</a:t>
            </a:r>
          </a:p>
          <a:p>
            <a:pPr lvl="1" eaLnBrk="1" hangingPunct="1"/>
            <a:r>
              <a:rPr lang="en-US" altLang="en-US" sz="2400" dirty="0"/>
              <a:t>Method of marketing also used by many legitimate organizations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9341880-D5D3-4A7D-AA82-4F307EAD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4034" name="Title 1">
            <a:extLst>
              <a:ext uri="{FF2B5EF4-FFF2-40B4-BE49-F238E27FC236}">
                <a16:creationId xmlns:a16="http://schemas.microsoft.com/office/drawing/2014/main" id="{E9A319E7-C6FC-44B6-97C2-B16D16EA3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Spam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D32CC38-B33A-4382-81CD-DF3E32052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Completely Automated Public Turing Test to Tell Computers and Humans Apart (CAPTCHA)</a:t>
            </a:r>
          </a:p>
          <a:p>
            <a:pPr lvl="1" eaLnBrk="1" hangingPunct="1"/>
            <a:r>
              <a:rPr lang="en-US" altLang="en-US" sz="2400" dirty="0"/>
              <a:t>Software generates tests that humans can pass but computer programs cannot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A84BA11-B733-4F31-AD24-2A3FB858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5058" name="Title 1">
            <a:extLst>
              <a:ext uri="{FF2B5EF4-FFF2-40B4-BE49-F238E27FC236}">
                <a16:creationId xmlns:a16="http://schemas.microsoft.com/office/drawing/2014/main" id="{F9A8DD96-3657-457C-8FAC-6F73E2ED6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Phishing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BE4380C8-8732-40A1-90B3-E5ADF4325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Act of using email fraudulently to try to get the recipient to reveal personal data</a:t>
            </a:r>
          </a:p>
          <a:p>
            <a:pPr eaLnBrk="1" hangingPunct="1"/>
            <a:r>
              <a:rPr lang="en-US" altLang="en-US" sz="2800" dirty="0"/>
              <a:t>Legitimate-looking emails lead users to bogus Web sites</a:t>
            </a:r>
          </a:p>
          <a:p>
            <a:pPr eaLnBrk="1" hangingPunct="1"/>
            <a:r>
              <a:rPr lang="en-US" altLang="en-US" sz="2800" dirty="0"/>
              <a:t>Spear-phishing</a:t>
            </a:r>
          </a:p>
          <a:p>
            <a:pPr lvl="1" eaLnBrk="1" hangingPunct="1"/>
            <a:r>
              <a:rPr lang="en-US" altLang="en-US" sz="2400" dirty="0"/>
              <a:t>Fraudulent emails to an organization’s employees</a:t>
            </a:r>
          </a:p>
          <a:p>
            <a:pPr eaLnBrk="1" hangingPunct="1"/>
            <a:r>
              <a:rPr lang="en-US" altLang="en-US" sz="2800" dirty="0" err="1"/>
              <a:t>Smishing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Phishing via text messages</a:t>
            </a:r>
          </a:p>
          <a:p>
            <a:pPr eaLnBrk="1" hangingPunct="1"/>
            <a:r>
              <a:rPr lang="en-US" altLang="en-US" sz="2800" dirty="0"/>
              <a:t>Vishing</a:t>
            </a:r>
          </a:p>
          <a:p>
            <a:pPr lvl="1" eaLnBrk="1" hangingPunct="1"/>
            <a:r>
              <a:rPr lang="en-US" altLang="en-US" sz="2400" dirty="0"/>
              <a:t>Phishing via voice mail messages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8E0E765-7337-413D-BA9C-47676A1F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34385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7CDB2-C439-4134-BC6B-3313D1D1A8EE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" y="640080"/>
            <a:ext cx="2744434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8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Ethics in Information Technology, Fourth Edition</a:t>
            </a:r>
          </a:p>
        </p:txBody>
      </p:sp>
      <p:pic>
        <p:nvPicPr>
          <p:cNvPr id="46084" name="Picture 6">
            <a:extLst>
              <a:ext uri="{FF2B5EF4-FFF2-40B4-BE49-F238E27FC236}">
                <a16:creationId xmlns:a16="http://schemas.microsoft.com/office/drawing/2014/main" id="{870852F5-8BE2-4EA3-8029-FE062581F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" r="9064"/>
          <a:stretch/>
        </p:blipFill>
        <p:spPr bwMode="auto">
          <a:xfrm>
            <a:off x="3479799" y="10"/>
            <a:ext cx="56642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6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A7D3E-3D62-4129-9FD2-0842EB7E986D}"/>
              </a:ext>
            </a:extLst>
          </p:cNvPr>
          <p:cNvSpPr txBox="1">
            <a:spLocks noGrp="1"/>
          </p:cNvSpPr>
          <p:nvPr/>
        </p:nvSpPr>
        <p:spPr bwMode="auto">
          <a:xfrm>
            <a:off x="7924800" y="6324600"/>
            <a:ext cx="68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en-US" sz="1400" dirty="0">
              <a:solidFill>
                <a:srgbClr val="22222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342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E1D7451-93C4-4B0B-BE16-246229DDF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407" y="643467"/>
            <a:ext cx="2600677" cy="557106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5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34229" y="0"/>
            <a:ext cx="570977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29E9482-99E7-4AFD-A0CD-0DF32AF92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3154" y="643467"/>
            <a:ext cx="4578216" cy="5571065"/>
          </a:xfrm>
        </p:spPr>
        <p:txBody>
          <a:bodyPr anchor="ctr">
            <a:normAutofit/>
          </a:bodyPr>
          <a:lstStyle/>
          <a:p>
            <a:pPr marL="346075" indent="-346075" eaLnBrk="1" hangingPunct="1"/>
            <a:r>
              <a:rPr lang="en-US" altLang="en-US" sz="2400" dirty="0">
                <a:solidFill>
                  <a:srgbClr val="FFFFFF"/>
                </a:solidFill>
              </a:rPr>
              <a:t>As you read this chapter, consider the following questions:</a:t>
            </a:r>
          </a:p>
          <a:p>
            <a:pPr marL="674370" lvl="1" indent="0" eaLnBrk="1" hangingPunct="1">
              <a:buNone/>
            </a:pPr>
            <a:r>
              <a:rPr lang="en-US" altLang="en-US" sz="2400" dirty="0">
                <a:solidFill>
                  <a:srgbClr val="0033CC"/>
                </a:solidFill>
                <a:highlight>
                  <a:srgbClr val="FFFF00"/>
                </a:highlight>
              </a:rPr>
              <a:t>Part - I</a:t>
            </a:r>
          </a:p>
          <a:p>
            <a:pPr marL="857250" lvl="1" eaLnBrk="1" hangingPunct="1"/>
            <a:r>
              <a:rPr lang="en-US" altLang="en-US" sz="2400" dirty="0">
                <a:solidFill>
                  <a:srgbClr val="FFFFFF"/>
                </a:solidFill>
              </a:rPr>
              <a:t>What key trade-offs and ethical issues are associated with the safeguarding of data and information systems?</a:t>
            </a:r>
          </a:p>
          <a:p>
            <a:pPr marL="857250" lvl="1" eaLnBrk="1" hangingPunct="1"/>
            <a:r>
              <a:rPr lang="en-US" altLang="en-US" sz="2400" dirty="0">
                <a:solidFill>
                  <a:srgbClr val="FFFFFF"/>
                </a:solidFill>
              </a:rPr>
              <a:t>Why has there been a dramatic increase in the number of computer-related security incidents in recent years?</a:t>
            </a:r>
          </a:p>
          <a:p>
            <a:pPr marL="857250" lvl="1" eaLnBrk="1" hangingPunct="1"/>
            <a:r>
              <a:rPr lang="en-US" altLang="en-US" sz="2400" dirty="0">
                <a:solidFill>
                  <a:srgbClr val="FFFFFF"/>
                </a:solidFill>
              </a:rPr>
              <a:t>What are the most common types of computer security attacks?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AF857-5981-4CCB-B984-10D4F17D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/>
              <a:t>Ethics in Information Technology, fifth Edition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708D-12A1-4197-BA94-A3560AB0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F95BB-36C5-42B3-8DED-7E69ED4BD69E}"/>
              </a:ext>
            </a:extLst>
          </p:cNvPr>
          <p:cNvSpPr txBox="1"/>
          <p:nvPr/>
        </p:nvSpPr>
        <p:spPr>
          <a:xfrm>
            <a:off x="822960" y="2362200"/>
            <a:ext cx="75437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BYOD? Write its advantages and disadvantages. Also explain either it is risky for your company or ignorable. If it’s a threat, which guidelines your will provide to your employees?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8B465-3605-4AB3-8326-CAAB70859DFF}"/>
              </a:ext>
            </a:extLst>
          </p:cNvPr>
          <p:cNvSpPr txBox="1"/>
          <p:nvPr/>
        </p:nvSpPr>
        <p:spPr>
          <a:xfrm>
            <a:off x="7170532" y="1337251"/>
            <a:ext cx="115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 Marks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B6DDED4-610D-4592-8C10-F4EBB2A5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Ethics in Information Technology, fifth Edition</a:t>
            </a:r>
          </a:p>
        </p:txBody>
      </p:sp>
    </p:spTree>
    <p:extLst>
      <p:ext uri="{BB962C8B-B14F-4D97-AF65-F5344CB8AC3E}">
        <p14:creationId xmlns:p14="http://schemas.microsoft.com/office/powerpoint/2010/main" val="2376641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6659381-405C-4DFC-B28C-6EFA17A9A1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6800" dirty="0"/>
              <a:t>Ethics in Information Technology, </a:t>
            </a:r>
            <a:br>
              <a:rPr lang="en-US" altLang="en-US" sz="6800" dirty="0"/>
            </a:br>
            <a:r>
              <a:rPr lang="en-US" altLang="en-US" sz="6800" dirty="0"/>
              <a:t>Fifth Edition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BF8DE58-AEB7-4D21-9867-A4761FAC41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0" i="1" dirty="0">
                <a:solidFill>
                  <a:srgbClr val="FFFFFF"/>
                </a:solidFill>
              </a:rPr>
              <a:t>Chapter 3 (Part-III)</a:t>
            </a:r>
          </a:p>
          <a:p>
            <a:pPr eaLnBrk="1" hangingPunct="1"/>
            <a:r>
              <a:rPr lang="en-US" altLang="en-US" b="0" i="1" dirty="0">
                <a:solidFill>
                  <a:srgbClr val="FFFFFF"/>
                </a:solidFill>
              </a:rPr>
              <a:t>Computer and Internet Crime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594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F38BD33-9851-48FF-8850-622C997A7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 dirty="0">
                <a:solidFill>
                  <a:srgbClr val="FFFFFF"/>
                </a:solidFill>
              </a:rPr>
              <a:t>Recap: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41B17D6-1C77-478B-8CAD-F84461C10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8060" y="381000"/>
            <a:ext cx="5288700" cy="5871104"/>
          </a:xfrm>
        </p:spPr>
        <p:txBody>
          <a:bodyPr anchor="ctr">
            <a:normAutofit/>
          </a:bodyPr>
          <a:lstStyle/>
          <a:p>
            <a:pPr marL="857250" lvl="1"/>
            <a:r>
              <a:rPr lang="en-US" altLang="en-US" sz="2800" dirty="0">
                <a:solidFill>
                  <a:srgbClr val="002060"/>
                </a:solidFill>
              </a:rPr>
              <a:t>What key trade-offs and ethical issues are associated with the safeguarding of data and information systems?</a:t>
            </a:r>
          </a:p>
          <a:p>
            <a:pPr marL="857250" lvl="1"/>
            <a:endParaRPr lang="en-US" altLang="en-US" sz="2800" dirty="0">
              <a:solidFill>
                <a:srgbClr val="002060"/>
              </a:solidFill>
            </a:endParaRPr>
          </a:p>
          <a:p>
            <a:pPr marL="857250" lvl="1"/>
            <a:r>
              <a:rPr lang="en-US" altLang="en-US" sz="2800" dirty="0">
                <a:solidFill>
                  <a:srgbClr val="002060"/>
                </a:solidFill>
              </a:rPr>
              <a:t>Why has there been a dramatic increase in the number of computer-related security incidents in recent years?</a:t>
            </a:r>
          </a:p>
          <a:p>
            <a:pPr marL="857250" lvl="1"/>
            <a:endParaRPr lang="en-US" altLang="en-US" sz="2800" dirty="0">
              <a:solidFill>
                <a:srgbClr val="002060"/>
              </a:solidFill>
            </a:endParaRPr>
          </a:p>
          <a:p>
            <a:pPr marL="857250" lvl="1"/>
            <a:r>
              <a:rPr lang="en-US" altLang="en-US" sz="2800" dirty="0">
                <a:solidFill>
                  <a:srgbClr val="002060"/>
                </a:solidFill>
              </a:rPr>
              <a:t>What are the most common types of computer security attacks?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7DCDCD-09AF-4906-8339-F4ED424D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F38BD33-9851-48FF-8850-622C997A7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Types of Perpetrators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41B17D6-1C77-478B-8CAD-F84461C10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Perpetrators include:</a:t>
            </a:r>
          </a:p>
          <a:p>
            <a:pPr lvl="1" eaLnBrk="1" hangingPunct="1"/>
            <a:r>
              <a:rPr lang="en-US" altLang="en-US" sz="2400" dirty="0"/>
              <a:t>Thrill seekers wanting a challenge</a:t>
            </a:r>
          </a:p>
          <a:p>
            <a:pPr lvl="1" eaLnBrk="1" hangingPunct="1"/>
            <a:r>
              <a:rPr lang="en-US" altLang="en-US" sz="2400" dirty="0"/>
              <a:t>Common criminals looking for financial gain</a:t>
            </a:r>
          </a:p>
          <a:p>
            <a:pPr lvl="1" eaLnBrk="1" hangingPunct="1"/>
            <a:r>
              <a:rPr lang="en-US" altLang="en-US" sz="2400" dirty="0"/>
              <a:t>Industrial spies trying to gain an advantage</a:t>
            </a:r>
          </a:p>
          <a:p>
            <a:pPr lvl="1" eaLnBrk="1" hangingPunct="1"/>
            <a:r>
              <a:rPr lang="en-US" altLang="en-US" sz="2400" dirty="0"/>
              <a:t>Terrorists seeking to cause destruction</a:t>
            </a:r>
          </a:p>
          <a:p>
            <a:pPr eaLnBrk="1" hangingPunct="1"/>
            <a:r>
              <a:rPr lang="en-US" altLang="en-US" sz="2800" dirty="0"/>
              <a:t>Different objectives and access to varying resources</a:t>
            </a:r>
          </a:p>
          <a:p>
            <a:pPr eaLnBrk="1" hangingPunct="1"/>
            <a:r>
              <a:rPr lang="en-US" altLang="en-US" sz="2800" dirty="0"/>
              <a:t>Willing to take different levels of risk to accomplish an objective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7DCDCD-09AF-4906-8339-F4ED424D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  <p:extLst>
      <p:ext uri="{BB962C8B-B14F-4D97-AF65-F5344CB8AC3E}">
        <p14:creationId xmlns:p14="http://schemas.microsoft.com/office/powerpoint/2010/main" val="1229982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710114" y="0"/>
            <a:ext cx="34385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C24D43D-65C6-45CB-9739-E1D6C8116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72663" y="640080"/>
            <a:ext cx="2744435" cy="17464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800" dirty="0">
                <a:solidFill>
                  <a:srgbClr val="FFFFFF"/>
                </a:solidFill>
              </a:rPr>
              <a:t>Types of Perpetrators (cont’d.)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679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E773819D-D3E1-4AF6-A125-5B41E594D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071" y="2629559"/>
            <a:ext cx="8742357" cy="38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6FAEC8A-0698-4BCE-A803-65E76926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10" y="6443539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65289E5-7646-418A-9113-2CD498E6B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Hackers and Crackers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D51486A-F8D8-4486-A050-DC04C10359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Hackers</a:t>
            </a:r>
          </a:p>
          <a:p>
            <a:pPr lvl="1" eaLnBrk="1" hangingPunct="1"/>
            <a:r>
              <a:rPr lang="en-US" altLang="en-US" sz="2400" dirty="0"/>
              <a:t>Test limitations of systems out of intellectual interest</a:t>
            </a:r>
          </a:p>
          <a:p>
            <a:pPr lvl="2" eaLnBrk="1" hangingPunct="1"/>
            <a:r>
              <a:rPr lang="en-US" altLang="en-US" sz="2000" dirty="0"/>
              <a:t>Some smart and talented</a:t>
            </a:r>
          </a:p>
          <a:p>
            <a:pPr lvl="2" eaLnBrk="1" hangingPunct="1"/>
            <a:r>
              <a:rPr lang="en-US" altLang="en-US" sz="2000" dirty="0"/>
              <a:t>Others inept; termed “</a:t>
            </a:r>
            <a:r>
              <a:rPr lang="en-US" altLang="en-US" sz="2000" dirty="0" err="1"/>
              <a:t>lamers</a:t>
            </a:r>
            <a:r>
              <a:rPr lang="en-US" altLang="en-US" sz="2000" dirty="0"/>
              <a:t>” or “script kiddies”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Crackers</a:t>
            </a:r>
          </a:p>
          <a:p>
            <a:pPr lvl="1" eaLnBrk="1" hangingPunct="1"/>
            <a:r>
              <a:rPr lang="en-US" altLang="en-US" sz="2400" dirty="0"/>
              <a:t>Cracking is a form of hacking </a:t>
            </a:r>
          </a:p>
          <a:p>
            <a:pPr lvl="1" eaLnBrk="1" hangingPunct="1"/>
            <a:r>
              <a:rPr lang="en-US" altLang="en-US" sz="2400" dirty="0"/>
              <a:t>Clearly criminal activity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60E5B7A-4F59-4722-8452-34073191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317E81D5-E381-4A85-9105-793E384E7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Malicious Insiders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5B27DAD-5C6C-4B3F-B176-2DA1D0A2B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85248" y="605896"/>
            <a:ext cx="5606352" cy="5646208"/>
          </a:xfrm>
        </p:spPr>
        <p:txBody>
          <a:bodyPr anchor="ctr"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Major security concern for companies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Fraud within an organization is usually due to weaknesses in internal control procedures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Collusion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Cooperation between an employee and an outsider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Insiders are not necessarily employees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Can also be consultants and contractors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Extremely difficult to detect or stop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Authorized to access the very systems they abuse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Negligent insiders have potential to cause damage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Several steps organizations can take to reduce the potential for attacks (see pg97)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A835717-7B49-4B97-8C09-CED26495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493DC22-5669-464A-9C3C-DEC458854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Industrial Spies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C8DA3AA-5CA4-483F-8C5C-851C8AB29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Use illegal means to obtain trade secrets from competitors</a:t>
            </a:r>
          </a:p>
          <a:p>
            <a:pPr eaLnBrk="1" hangingPunct="1"/>
            <a:r>
              <a:rPr lang="en-US" altLang="en-US" sz="2800" dirty="0"/>
              <a:t>Trade secrets are protected by the Economic Espionage Act of 1996 </a:t>
            </a:r>
            <a:r>
              <a:rPr lang="en-US" altLang="en-US" dirty="0"/>
              <a:t>(discussed in chapter 06)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Competitive intelligence</a:t>
            </a:r>
          </a:p>
          <a:p>
            <a:pPr lvl="1" eaLnBrk="1" hangingPunct="1"/>
            <a:r>
              <a:rPr lang="en-US" altLang="en-US" sz="2400" dirty="0"/>
              <a:t>Uses legal techniques </a:t>
            </a:r>
          </a:p>
          <a:p>
            <a:pPr lvl="1" eaLnBrk="1" hangingPunct="1"/>
            <a:r>
              <a:rPr lang="en-US" altLang="en-US" sz="2400" dirty="0"/>
              <a:t>Gathers information available to the public</a:t>
            </a:r>
          </a:p>
          <a:p>
            <a:pPr eaLnBrk="1" hangingPunct="1"/>
            <a:r>
              <a:rPr lang="en-US" altLang="en-US" sz="2800" dirty="0"/>
              <a:t>Industrial espionage</a:t>
            </a:r>
          </a:p>
          <a:p>
            <a:pPr lvl="1" eaLnBrk="1" hangingPunct="1"/>
            <a:r>
              <a:rPr lang="en-US" altLang="en-US" sz="2400" dirty="0"/>
              <a:t>Uses illegal means </a:t>
            </a:r>
          </a:p>
          <a:p>
            <a:pPr lvl="1" eaLnBrk="1" hangingPunct="1"/>
            <a:r>
              <a:rPr lang="en-US" altLang="en-US" sz="2400" dirty="0"/>
              <a:t>Obtains information not available to the public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3169570-BF20-466A-A159-68C20919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B3B6E23C-E059-4463-9402-AD243920E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900">
                <a:solidFill>
                  <a:srgbClr val="FFFFFF"/>
                </a:solidFill>
              </a:rPr>
              <a:t>Cybercriminals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1F6206D-4FE4-418F-B19D-B06FA4D5C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Hack into corporate computers to steal</a:t>
            </a:r>
          </a:p>
          <a:p>
            <a:pPr eaLnBrk="1" hangingPunct="1"/>
            <a:r>
              <a:rPr lang="en-US" altLang="en-US" sz="2800" dirty="0"/>
              <a:t>Engage in all forms of computer fraud</a:t>
            </a:r>
          </a:p>
          <a:p>
            <a:pPr eaLnBrk="1" hangingPunct="1"/>
            <a:r>
              <a:rPr lang="en-US" altLang="en-US" sz="2800" dirty="0"/>
              <a:t>Chargebacks are disputed transactions</a:t>
            </a:r>
          </a:p>
          <a:p>
            <a:pPr eaLnBrk="1" hangingPunct="1"/>
            <a:r>
              <a:rPr lang="en-US" altLang="en-US" sz="2800" dirty="0"/>
              <a:t>Loss of customer trust has more impact than fraud</a:t>
            </a:r>
          </a:p>
          <a:p>
            <a:pPr eaLnBrk="1" hangingPunct="1"/>
            <a:r>
              <a:rPr lang="en-US" altLang="en-US" sz="2800" dirty="0"/>
              <a:t>To reduce potential for online credit card fraud: </a:t>
            </a:r>
          </a:p>
          <a:p>
            <a:pPr lvl="1" eaLnBrk="1" hangingPunct="1"/>
            <a:r>
              <a:rPr lang="en-US" altLang="en-US" sz="2400" dirty="0"/>
              <a:t>Use encryption technology</a:t>
            </a:r>
          </a:p>
          <a:p>
            <a:pPr lvl="1" eaLnBrk="1" hangingPunct="1"/>
            <a:r>
              <a:rPr lang="en-US" altLang="en-US" sz="2400" dirty="0"/>
              <a:t>Verify the address submitted online against the issuing bank</a:t>
            </a:r>
          </a:p>
          <a:p>
            <a:pPr lvl="1" eaLnBrk="1" hangingPunct="1"/>
            <a:r>
              <a:rPr lang="en-US" altLang="en-US" sz="2400" dirty="0"/>
              <a:t>Request a card verification value (CVV)</a:t>
            </a:r>
          </a:p>
          <a:p>
            <a:pPr lvl="1" eaLnBrk="1" hangingPunct="1"/>
            <a:r>
              <a:rPr lang="en-US" altLang="en-US" sz="2400" dirty="0"/>
              <a:t>Use transaction-risk scoring software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DF68A48-5A0C-451F-AEC7-8B2B9E90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5C0750E-C657-4BC7-A198-DA697D496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900">
                <a:solidFill>
                  <a:srgbClr val="FFFFFF"/>
                </a:solidFill>
              </a:rPr>
              <a:t>Cybercriminals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966CD1C-3341-4E02-B6AF-4475FE212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Smart cards</a:t>
            </a:r>
          </a:p>
          <a:p>
            <a:pPr lvl="1" eaLnBrk="1" hangingPunct="1"/>
            <a:r>
              <a:rPr lang="en-US" altLang="en-US" sz="2400" dirty="0"/>
              <a:t>Contain a memory chip </a:t>
            </a:r>
          </a:p>
          <a:p>
            <a:pPr lvl="1" eaLnBrk="1" hangingPunct="1"/>
            <a:r>
              <a:rPr lang="en-US" altLang="en-US" sz="2400" dirty="0"/>
              <a:t>Updated with encrypted data each time card is used</a:t>
            </a:r>
          </a:p>
          <a:p>
            <a:pPr lvl="1" eaLnBrk="1" hangingPunct="1"/>
            <a:r>
              <a:rPr lang="en-US" altLang="en-US" sz="2400" dirty="0"/>
              <a:t>Used widely in Europe</a:t>
            </a:r>
          </a:p>
          <a:p>
            <a:pPr lvl="1" eaLnBrk="1" hangingPunct="1"/>
            <a:r>
              <a:rPr lang="en-US" altLang="en-US" sz="2400" dirty="0"/>
              <a:t>Not widely used in the U.S.</a:t>
            </a:r>
          </a:p>
          <a:p>
            <a:pPr lvl="1" eaLnBrk="1" hangingPunct="1"/>
            <a:endParaRPr lang="en-US" alt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F331AB-C981-4F24-AA50-4AEB8D02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342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6F13F18-6EA3-4DA6-BA1F-F01566F1D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407" y="643467"/>
            <a:ext cx="2600677" cy="557106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500">
                <a:solidFill>
                  <a:srgbClr val="FFFFFF"/>
                </a:solidFill>
              </a:rPr>
              <a:t>Objectives (cont’d.)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34229" y="0"/>
            <a:ext cx="570977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3D27CBD-B759-4186-928E-54F74B4F5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3154" y="643467"/>
            <a:ext cx="4578216" cy="5571065"/>
          </a:xfrm>
        </p:spPr>
        <p:txBody>
          <a:bodyPr anchor="ctr">
            <a:normAutofit fontScale="92500"/>
          </a:bodyPr>
          <a:lstStyle/>
          <a:p>
            <a:pPr marL="201168" lvl="1" indent="0" eaLnBrk="1" hangingPunct="1">
              <a:buNone/>
            </a:pPr>
            <a:r>
              <a:rPr lang="en-US" altLang="en-US" sz="2400" dirty="0">
                <a:solidFill>
                  <a:srgbClr val="0033CC"/>
                </a:solidFill>
                <a:highlight>
                  <a:srgbClr val="FFFF00"/>
                </a:highlight>
              </a:rPr>
              <a:t>Part - II</a:t>
            </a:r>
          </a:p>
          <a:p>
            <a:pPr lvl="1" eaLnBrk="1" hangingPunct="1"/>
            <a:r>
              <a:rPr lang="en-US" altLang="en-US" sz="2400" dirty="0">
                <a:solidFill>
                  <a:srgbClr val="FFFFFF"/>
                </a:solidFill>
              </a:rPr>
              <a:t>Who are the primary perpetrators(criminals) of computer crime, and what are their objectives?</a:t>
            </a:r>
          </a:p>
          <a:p>
            <a:pPr lvl="1" eaLnBrk="1" hangingPunct="1"/>
            <a:r>
              <a:rPr lang="en-US" altLang="en-US" sz="2400" dirty="0">
                <a:solidFill>
                  <a:srgbClr val="FFFFFF"/>
                </a:solidFill>
              </a:rPr>
              <a:t>What are the key elements of a multilayer process for managing security vulnerabilities based on the concept of reasonable assurance?</a:t>
            </a:r>
          </a:p>
          <a:p>
            <a:pPr marL="201168" lvl="1" indent="0">
              <a:buNone/>
            </a:pPr>
            <a:endParaRPr lang="en-US" altLang="en-US" sz="2400" dirty="0">
              <a:solidFill>
                <a:srgbClr val="0033CC"/>
              </a:solidFill>
              <a:highlight>
                <a:srgbClr val="FFFF00"/>
              </a:highlight>
            </a:endParaRPr>
          </a:p>
          <a:p>
            <a:pPr marL="201168" lvl="1" indent="0">
              <a:buNone/>
            </a:pPr>
            <a:r>
              <a:rPr lang="en-US" altLang="en-US" sz="2400" dirty="0">
                <a:solidFill>
                  <a:srgbClr val="0033CC"/>
                </a:solidFill>
                <a:highlight>
                  <a:srgbClr val="FFFF00"/>
                </a:highlight>
              </a:rPr>
              <a:t>Part - III</a:t>
            </a:r>
          </a:p>
          <a:p>
            <a:pPr lvl="1" eaLnBrk="1" hangingPunct="1"/>
            <a:r>
              <a:rPr lang="en-US" altLang="en-US" sz="2400" dirty="0">
                <a:solidFill>
                  <a:srgbClr val="FFFFFF"/>
                </a:solidFill>
              </a:rPr>
              <a:t>What actions must be taken in response to a security incident?</a:t>
            </a:r>
          </a:p>
          <a:p>
            <a:pPr lvl="1" eaLnBrk="1" hangingPunct="1"/>
            <a:r>
              <a:rPr lang="en-US" altLang="en-US" sz="2400" dirty="0">
                <a:solidFill>
                  <a:srgbClr val="FFFFFF"/>
                </a:solidFill>
              </a:rPr>
              <a:t>What is computer forensics, and what role does it play in responding to a computer incident?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D2D4D6B-283D-4C84-B095-4FBA4B6E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/>
              <a:t>Ethics in Information Technology, fifth Edition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1442" name="Title 1">
            <a:extLst>
              <a:ext uri="{FF2B5EF4-FFF2-40B4-BE49-F238E27FC236}">
                <a16:creationId xmlns:a16="http://schemas.microsoft.com/office/drawing/2014/main" id="{A0267A1B-992D-4806-85C8-34B7CE237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900">
                <a:solidFill>
                  <a:srgbClr val="FFFFFF"/>
                </a:solidFill>
              </a:rPr>
              <a:t>Hacktivists and Cyberterrorists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1C95C01F-9D57-49C9-AEF9-1A564B7285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Hacktivism </a:t>
            </a:r>
          </a:p>
          <a:p>
            <a:pPr lvl="1" eaLnBrk="1" hangingPunct="1"/>
            <a:r>
              <a:rPr lang="en-US" altLang="en-US" sz="2400" dirty="0"/>
              <a:t>Hacking to achieve a political or social goal</a:t>
            </a:r>
          </a:p>
          <a:p>
            <a:pPr eaLnBrk="1" hangingPunct="1"/>
            <a:r>
              <a:rPr lang="en-US" altLang="en-US" sz="2800" dirty="0"/>
              <a:t>Cyberterrorist</a:t>
            </a:r>
          </a:p>
          <a:p>
            <a:pPr lvl="1" eaLnBrk="1" hangingPunct="1"/>
            <a:r>
              <a:rPr lang="en-US" altLang="en-US" sz="2400" dirty="0"/>
              <a:t>Attacks computers or networks in an attempt to threaten or pressure a government in order to advance certain political or social objectives</a:t>
            </a:r>
          </a:p>
          <a:p>
            <a:pPr lvl="1" eaLnBrk="1" hangingPunct="1"/>
            <a:r>
              <a:rPr lang="en-US" altLang="en-US" sz="2400" dirty="0"/>
              <a:t>Seeks to cause harm rather than gather information</a:t>
            </a:r>
          </a:p>
          <a:p>
            <a:pPr lvl="1" eaLnBrk="1" hangingPunct="1"/>
            <a:r>
              <a:rPr lang="en-US" altLang="en-US" sz="2400" dirty="0"/>
              <a:t>Uses techniques that destroy or disrupt services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59AABE-3D7F-4C5B-AE72-411CC4B3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6659381-405C-4DFC-B28C-6EFA17A9A1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6800" dirty="0"/>
              <a:t>Ethics in Information Technology, </a:t>
            </a:r>
            <a:br>
              <a:rPr lang="en-US" altLang="en-US" sz="6800" dirty="0"/>
            </a:br>
            <a:r>
              <a:rPr lang="en-US" altLang="en-US" sz="6800" dirty="0"/>
              <a:t>Fifth Edition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BF8DE58-AEB7-4D21-9867-A4761FAC41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0" i="1" dirty="0">
                <a:solidFill>
                  <a:srgbClr val="FFFFFF"/>
                </a:solidFill>
              </a:rPr>
              <a:t>Chapter 3 (Part-IV)</a:t>
            </a:r>
          </a:p>
          <a:p>
            <a:pPr eaLnBrk="1" hangingPunct="1"/>
            <a:r>
              <a:rPr lang="en-US" altLang="en-US" b="0" i="1" dirty="0">
                <a:solidFill>
                  <a:srgbClr val="FFFFFF"/>
                </a:solidFill>
              </a:rPr>
              <a:t>Computer and Internet Crime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0992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F38BD33-9851-48FF-8850-622C997A7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206110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 dirty="0">
                <a:solidFill>
                  <a:srgbClr val="FFFFFF"/>
                </a:solidFill>
              </a:rPr>
              <a:t>Recap: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41B17D6-1C77-478B-8CAD-F84461C10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8060" y="381000"/>
            <a:ext cx="5288700" cy="5871104"/>
          </a:xfrm>
        </p:spPr>
        <p:txBody>
          <a:bodyPr anchor="ctr">
            <a:normAutofit/>
          </a:bodyPr>
          <a:lstStyle/>
          <a:p>
            <a:pPr marL="54864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What key trade-offs and ethical issues are associated with the safeguarding of data and information systems?</a:t>
            </a:r>
          </a:p>
          <a:p>
            <a:pPr marL="54864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Why has there been a dramatic increase in the number of computer-related security incidents in recent years?</a:t>
            </a:r>
          </a:p>
          <a:p>
            <a:pPr marL="54864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7030A0"/>
                </a:solidFill>
              </a:rPr>
              <a:t>What are the most common types of computer security attacks?</a:t>
            </a:r>
          </a:p>
          <a:p>
            <a:pPr marL="54864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2060"/>
                </a:solidFill>
              </a:rPr>
              <a:t>Who are the primary perpetrators of computer crime, and what are their objectives?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7DCDCD-09AF-4906-8339-F4ED424D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Ethics in Information Technology, fifth Edition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69A12A-0590-493F-922C-9F923C58DA0D}"/>
              </a:ext>
            </a:extLst>
          </p:cNvPr>
          <p:cNvSpPr/>
          <p:nvPr/>
        </p:nvSpPr>
        <p:spPr>
          <a:xfrm>
            <a:off x="152400" y="2420612"/>
            <a:ext cx="25305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/>
            <a:r>
              <a:rPr lang="en-US" altLang="en-US" dirty="0">
                <a:solidFill>
                  <a:schemeClr val="bg1"/>
                </a:solidFill>
              </a:rPr>
              <a:t>Today’s Topic:</a:t>
            </a:r>
          </a:p>
          <a:p>
            <a:pPr marL="0" lvl="1" indent="-457200"/>
            <a:endParaRPr lang="en-US" altLang="en-US" dirty="0">
              <a:solidFill>
                <a:schemeClr val="bg1"/>
              </a:solidFill>
            </a:endParaRPr>
          </a:p>
          <a:p>
            <a:pPr marL="0" lvl="1" indent="-457200"/>
            <a:r>
              <a:rPr lang="en-US" altLang="en-US" sz="2000" dirty="0">
                <a:solidFill>
                  <a:schemeClr val="bg1"/>
                </a:solidFill>
              </a:rPr>
              <a:t>What are the key elements of a multilayer process for managing security vulnerabilities based on the concept of reasonable assurance?</a:t>
            </a:r>
          </a:p>
        </p:txBody>
      </p:sp>
    </p:spTree>
    <p:extLst>
      <p:ext uri="{BB962C8B-B14F-4D97-AF65-F5344CB8AC3E}">
        <p14:creationId xmlns:p14="http://schemas.microsoft.com/office/powerpoint/2010/main" val="2559196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3490" name="Title 1">
            <a:extLst>
              <a:ext uri="{FF2B5EF4-FFF2-40B4-BE49-F238E27FC236}">
                <a16:creationId xmlns:a16="http://schemas.microsoft.com/office/drawing/2014/main" id="{F99C8315-2114-44C8-927F-0D2224E1A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900">
                <a:solidFill>
                  <a:srgbClr val="FFFFFF"/>
                </a:solidFill>
              </a:rPr>
              <a:t>Implementing Trustworthy Computing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50FD6CDD-7F4C-46BE-8210-7CB3A3548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</a:rPr>
              <a:t>Trustworthy computing</a:t>
            </a:r>
          </a:p>
          <a:p>
            <a:pPr lvl="1" eaLnBrk="1" hangingPunct="1"/>
            <a:r>
              <a:rPr lang="en-US" altLang="en-US" sz="2000" dirty="0">
                <a:solidFill>
                  <a:srgbClr val="FFFFFF"/>
                </a:solidFill>
              </a:rPr>
              <a:t>Delivers secure, private, and reliable computing </a:t>
            </a:r>
          </a:p>
          <a:p>
            <a:pPr lvl="1" eaLnBrk="1" hangingPunct="1"/>
            <a:r>
              <a:rPr lang="en-US" altLang="en-US" sz="2000" dirty="0">
                <a:solidFill>
                  <a:srgbClr val="FFFFFF"/>
                </a:solidFill>
              </a:rPr>
              <a:t>Based on sound business practices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63493" name="Picture 6">
            <a:extLst>
              <a:ext uri="{FF2B5EF4-FFF2-40B4-BE49-F238E27FC236}">
                <a16:creationId xmlns:a16="http://schemas.microsoft.com/office/drawing/2014/main" id="{2F67D9FB-2778-4DB1-A856-EB54BBB9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7759" y="381000"/>
            <a:ext cx="598397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B283188-74E1-400B-9AE2-8ED6E308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3490" name="Title 1">
            <a:extLst>
              <a:ext uri="{FF2B5EF4-FFF2-40B4-BE49-F238E27FC236}">
                <a16:creationId xmlns:a16="http://schemas.microsoft.com/office/drawing/2014/main" id="{F99C8315-2114-44C8-927F-0D2224E1A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241" y="291933"/>
            <a:ext cx="2313633" cy="12682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900" dirty="0">
                <a:solidFill>
                  <a:srgbClr val="FFFFFF"/>
                </a:solidFill>
              </a:rPr>
              <a:t>Implementing Trustworthy Computing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B283188-74E1-400B-9AE2-8ED6E308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934ADA-47EE-4400-8E6D-992E7FB0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4" y="1676400"/>
            <a:ext cx="8872915" cy="47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12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4514" name="Title 1">
            <a:extLst>
              <a:ext uri="{FF2B5EF4-FFF2-40B4-BE49-F238E27FC236}">
                <a16:creationId xmlns:a16="http://schemas.microsoft.com/office/drawing/2014/main" id="{43F88522-0397-4F6A-A0F4-D14E843EA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900">
                <a:solidFill>
                  <a:srgbClr val="FFFFFF"/>
                </a:solidFill>
              </a:rPr>
              <a:t>Implementing Trustworthy Computing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7E138518-4E09-4D58-B25F-AE5728DD3A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Security of any system or network</a:t>
            </a:r>
          </a:p>
          <a:p>
            <a:pPr lvl="1" eaLnBrk="1" hangingPunct="1"/>
            <a:r>
              <a:rPr lang="en-US" altLang="en-US" sz="2400" dirty="0"/>
              <a:t>Combination of technology, policy, and people</a:t>
            </a:r>
          </a:p>
          <a:p>
            <a:pPr lvl="1" eaLnBrk="1" hangingPunct="1"/>
            <a:r>
              <a:rPr lang="en-US" altLang="en-US" sz="2400" dirty="0"/>
              <a:t>Requires a wide range of activities to be effective</a:t>
            </a:r>
          </a:p>
          <a:p>
            <a:pPr eaLnBrk="1" hangingPunct="1"/>
            <a:r>
              <a:rPr lang="en-US" altLang="en-US" sz="2800" dirty="0"/>
              <a:t>Systems must be monitored to detect possible intrusion</a:t>
            </a:r>
          </a:p>
          <a:p>
            <a:pPr eaLnBrk="1" hangingPunct="1"/>
            <a:r>
              <a:rPr lang="en-US" altLang="en-US" sz="2800" dirty="0"/>
              <a:t>Clear reaction plan addresses: </a:t>
            </a:r>
          </a:p>
          <a:p>
            <a:pPr lvl="1" eaLnBrk="1" hangingPunct="1"/>
            <a:r>
              <a:rPr lang="en-US" altLang="en-US" sz="2400" dirty="0"/>
              <a:t>Notification, evidence protection, activity log maintenance, containment, eradication, and recovery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5A44647-2EF9-400D-B8B3-65104CD4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4DA0C52-23D4-4A9F-A193-A30F1F9B6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Risk Assessment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DB37C98-7ED6-4C9E-83CC-AA327F8A0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Process of assessing security-related risks:</a:t>
            </a:r>
          </a:p>
          <a:p>
            <a:pPr lvl="1" eaLnBrk="1" hangingPunct="1"/>
            <a:r>
              <a:rPr lang="en-US" altLang="en-US" sz="2400" dirty="0"/>
              <a:t>To an organization’s computers and networks </a:t>
            </a:r>
          </a:p>
          <a:p>
            <a:pPr lvl="1" eaLnBrk="1" hangingPunct="1"/>
            <a:r>
              <a:rPr lang="en-US" altLang="en-US" sz="2400" dirty="0"/>
              <a:t>From both internal and external threats</a:t>
            </a:r>
          </a:p>
          <a:p>
            <a:pPr eaLnBrk="1" hangingPunct="1"/>
            <a:r>
              <a:rPr lang="en-US" altLang="en-US" sz="2800" dirty="0"/>
              <a:t>Identifies investments that best protect from most likely and serious threats</a:t>
            </a:r>
          </a:p>
          <a:p>
            <a:pPr eaLnBrk="1" hangingPunct="1"/>
            <a:r>
              <a:rPr lang="en-US" altLang="en-US" sz="2800" dirty="0"/>
              <a:t>Focuses security efforts on areas of highest payoff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AC3787-F7E0-47AA-A959-29893955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7586" name="Title 1">
            <a:extLst>
              <a:ext uri="{FF2B5EF4-FFF2-40B4-BE49-F238E27FC236}">
                <a16:creationId xmlns:a16="http://schemas.microsoft.com/office/drawing/2014/main" id="{1C92808E-1488-4893-8D1A-F24E2E8C2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altLang="en-US" sz="3100">
                <a:solidFill>
                  <a:srgbClr val="FFFFFF"/>
                </a:solidFill>
              </a:rPr>
              <a:t>Risk Assessment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B955349D-E92B-4258-A17B-D4E706FD0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85248" y="605896"/>
            <a:ext cx="4981511" cy="5646208"/>
          </a:xfrm>
        </p:spPr>
        <p:txBody>
          <a:bodyPr anchor="ctr">
            <a:normAutofit fontScale="92500"/>
          </a:bodyPr>
          <a:lstStyle/>
          <a:p>
            <a:r>
              <a:rPr lang="en-US" altLang="en-US" sz="2800" dirty="0"/>
              <a:t>Eight-step risk assessment process </a:t>
            </a:r>
          </a:p>
          <a:p>
            <a:pPr lvl="1"/>
            <a:r>
              <a:rPr lang="en-US" altLang="en-US" sz="2400" dirty="0"/>
              <a:t>#1 Identify assets of most concern</a:t>
            </a:r>
          </a:p>
          <a:p>
            <a:pPr lvl="1"/>
            <a:r>
              <a:rPr lang="en-US" altLang="en-US" sz="2400" dirty="0"/>
              <a:t>#2 Identify loss events that could occur</a:t>
            </a:r>
          </a:p>
          <a:p>
            <a:pPr lvl="1"/>
            <a:r>
              <a:rPr lang="en-US" altLang="en-US" sz="2400" dirty="0"/>
              <a:t>#3 Assess likelihood of each potential threat</a:t>
            </a:r>
          </a:p>
          <a:p>
            <a:pPr lvl="1"/>
            <a:r>
              <a:rPr lang="en-US" altLang="en-US" sz="2400" dirty="0"/>
              <a:t>#4 Determine the impact of each threat</a:t>
            </a:r>
          </a:p>
          <a:p>
            <a:pPr lvl="1"/>
            <a:r>
              <a:rPr lang="en-US" altLang="en-US" sz="2400" dirty="0"/>
              <a:t>#5 Determine how each threat could be mitigated</a:t>
            </a:r>
          </a:p>
          <a:p>
            <a:pPr lvl="1"/>
            <a:r>
              <a:rPr lang="en-US" altLang="en-US" sz="2400" dirty="0"/>
              <a:t>#6 Assess feasibility of mitigation options</a:t>
            </a:r>
          </a:p>
          <a:p>
            <a:pPr lvl="1"/>
            <a:r>
              <a:rPr lang="en-US" altLang="en-US" sz="2400" dirty="0"/>
              <a:t>#7 Perform cost-benefit analysis</a:t>
            </a:r>
          </a:p>
          <a:p>
            <a:pPr lvl="1"/>
            <a:r>
              <a:rPr lang="en-US" altLang="en-US" sz="2400" dirty="0"/>
              <a:t>#8 Decide which countermeasures to implement</a:t>
            </a:r>
          </a:p>
          <a:p>
            <a:pPr lvl="1">
              <a:buFontTx/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22547DC-DF09-477D-859B-E8F637F8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EE82E06-F9A2-4025-BB9E-7DA392EBE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Establishing a Security Policy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D634E4F-2D10-4D28-AA91-F053D00408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A security policy defines: </a:t>
            </a:r>
          </a:p>
          <a:p>
            <a:pPr lvl="1" eaLnBrk="1" hangingPunct="1"/>
            <a:r>
              <a:rPr lang="en-US" altLang="en-US" sz="2400" dirty="0"/>
              <a:t>Organization’s security requirements </a:t>
            </a:r>
          </a:p>
          <a:p>
            <a:pPr lvl="1" eaLnBrk="1" hangingPunct="1"/>
            <a:r>
              <a:rPr lang="en-US" altLang="en-US" sz="2400" dirty="0"/>
              <a:t>Controls and authorizations needed to meet the requirements</a:t>
            </a:r>
          </a:p>
          <a:p>
            <a:pPr eaLnBrk="1" hangingPunct="1"/>
            <a:r>
              <a:rPr lang="en-US" altLang="en-US" sz="2800" dirty="0"/>
              <a:t>Explains responsibilities and expected behavior</a:t>
            </a:r>
          </a:p>
          <a:p>
            <a:pPr eaLnBrk="1" hangingPunct="1"/>
            <a:r>
              <a:rPr lang="en-US" altLang="en-US" sz="2800" dirty="0"/>
              <a:t>Outlines </a:t>
            </a:r>
            <a:r>
              <a:rPr lang="en-US" altLang="en-US" sz="2800" i="1" dirty="0"/>
              <a:t>what</a:t>
            </a:r>
            <a:r>
              <a:rPr lang="en-US" altLang="en-US" sz="2800" dirty="0"/>
              <a:t> needs to be done</a:t>
            </a:r>
          </a:p>
          <a:p>
            <a:pPr lvl="1" eaLnBrk="1" hangingPunct="1"/>
            <a:r>
              <a:rPr lang="en-US" altLang="en-US" sz="2400" dirty="0"/>
              <a:t>Not </a:t>
            </a:r>
            <a:r>
              <a:rPr lang="en-US" altLang="en-US" sz="2400" i="1" dirty="0"/>
              <a:t>how</a:t>
            </a:r>
            <a:r>
              <a:rPr lang="en-US" altLang="en-US" sz="2400" dirty="0"/>
              <a:t> to do it</a:t>
            </a:r>
          </a:p>
          <a:p>
            <a:pPr eaLnBrk="1" hangingPunct="1"/>
            <a:r>
              <a:rPr lang="en-US" altLang="en-US" sz="2800" dirty="0"/>
              <a:t>Automated system policies should mirror written policies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FF9082C-E887-4F55-9789-E3BD1F1A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EE82E06-F9A2-4025-BB9E-7DA392EBE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 dirty="0">
                <a:solidFill>
                  <a:srgbClr val="FFFFFF"/>
                </a:solidFill>
              </a:rPr>
              <a:t>Establishing a Security Policy (cont’d)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D634E4F-2D10-4D28-AA91-F053D00408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85248" y="605896"/>
            <a:ext cx="4981511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Automated system policies should mirror written policies</a:t>
            </a:r>
          </a:p>
          <a:p>
            <a:pPr lvl="1"/>
            <a:r>
              <a:rPr lang="en-US" altLang="en-US" sz="2600" dirty="0"/>
              <a:t>Ethical: </a:t>
            </a:r>
          </a:p>
          <a:p>
            <a:pPr lvl="2"/>
            <a:r>
              <a:rPr lang="en-US" altLang="en-US" sz="2200" dirty="0"/>
              <a:t>Develop culture of trust and integrity.</a:t>
            </a:r>
          </a:p>
          <a:p>
            <a:pPr lvl="1"/>
            <a:r>
              <a:rPr lang="en-US" altLang="en-US" sz="2600" dirty="0"/>
              <a:t>Information Sensitive Policy: </a:t>
            </a:r>
          </a:p>
          <a:p>
            <a:pPr lvl="2"/>
            <a:r>
              <a:rPr lang="en-US" altLang="en-US" sz="2200" dirty="0"/>
              <a:t>Classification and securing organization’s information.</a:t>
            </a:r>
          </a:p>
          <a:p>
            <a:pPr lvl="1"/>
            <a:r>
              <a:rPr lang="en-US" altLang="en-US" sz="2600" dirty="0"/>
              <a:t>Risk Assessment Policy: </a:t>
            </a:r>
          </a:p>
          <a:p>
            <a:pPr lvl="2"/>
            <a:r>
              <a:rPr lang="en-US" altLang="en-US" sz="2200" dirty="0"/>
              <a:t>Provide authority for information security, develop teams to analyze risk with conducting business.</a:t>
            </a:r>
          </a:p>
          <a:p>
            <a:pPr lvl="1"/>
            <a:r>
              <a:rPr lang="en-US" altLang="en-US" sz="2600" dirty="0"/>
              <a:t>Personal communication devices and Voice Mail Policy: </a:t>
            </a:r>
          </a:p>
          <a:p>
            <a:pPr lvl="2"/>
            <a:r>
              <a:rPr lang="en-US" altLang="en-US" sz="2200" dirty="0"/>
              <a:t>Security for personal devices.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FF9082C-E887-4F55-9789-E3BD1F1A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  <p:extLst>
      <p:ext uri="{BB962C8B-B14F-4D97-AF65-F5344CB8AC3E}">
        <p14:creationId xmlns:p14="http://schemas.microsoft.com/office/powerpoint/2010/main" val="373403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2B8A2FF-FC96-467A-91C3-9E1C05329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 dirty="0">
                <a:solidFill>
                  <a:srgbClr val="FFFFFF"/>
                </a:solidFill>
              </a:rPr>
              <a:t>IT Security Incidents: </a:t>
            </a:r>
            <a:br>
              <a:rPr lang="en-US" altLang="en-US" sz="3100" dirty="0">
                <a:solidFill>
                  <a:srgbClr val="FFFFFF"/>
                </a:solidFill>
              </a:rPr>
            </a:br>
            <a:br>
              <a:rPr lang="en-US" altLang="en-US" sz="3100" dirty="0">
                <a:solidFill>
                  <a:srgbClr val="FFFFFF"/>
                </a:solidFill>
              </a:rPr>
            </a:br>
            <a:r>
              <a:rPr lang="en-US" altLang="en-US" sz="3100" dirty="0">
                <a:solidFill>
                  <a:srgbClr val="FFFFFF"/>
                </a:solidFill>
              </a:rPr>
              <a:t>A Major Concern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70088D-1751-4B7F-8F60-C6FA0FAA7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228600"/>
            <a:ext cx="4810247" cy="6023504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en-US" altLang="en-US" sz="3200" dirty="0"/>
              <a:t>Security of information technology is of utmost importance</a:t>
            </a:r>
          </a:p>
          <a:p>
            <a:pPr lvl="1" eaLnBrk="1" hangingPunct="1"/>
            <a:r>
              <a:rPr lang="en-US" altLang="en-US" sz="2800" dirty="0"/>
              <a:t>Safeguard:</a:t>
            </a:r>
          </a:p>
          <a:p>
            <a:pPr lvl="2" eaLnBrk="1" hangingPunct="1"/>
            <a:r>
              <a:rPr lang="en-US" altLang="en-US" sz="2000" dirty="0"/>
              <a:t>Confidential business data</a:t>
            </a:r>
          </a:p>
          <a:p>
            <a:pPr lvl="2" eaLnBrk="1" hangingPunct="1"/>
            <a:r>
              <a:rPr lang="en-US" altLang="en-US" sz="2000" dirty="0"/>
              <a:t>Private customer and employee data</a:t>
            </a:r>
          </a:p>
          <a:p>
            <a:pPr lvl="1" eaLnBrk="1" hangingPunct="1"/>
            <a:r>
              <a:rPr lang="en-US" altLang="en-US" sz="2800" dirty="0"/>
              <a:t>Protect against malicious acts of theft or disruption(disorder)</a:t>
            </a:r>
          </a:p>
          <a:p>
            <a:pPr lvl="1" eaLnBrk="1" hangingPunct="1"/>
            <a:r>
              <a:rPr lang="en-US" altLang="en-US" sz="2800" dirty="0"/>
              <a:t>Balance against other business needs and issues</a:t>
            </a:r>
          </a:p>
          <a:p>
            <a:pPr eaLnBrk="1" hangingPunct="1"/>
            <a:r>
              <a:rPr lang="en-US" altLang="en-US" sz="3200" dirty="0"/>
              <a:t>Number of IT-related security incidents is increasing around the world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620B080-F78E-4AF9-A155-39CEDB59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80144070-06F6-4D6E-B696-F92239324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Establishing a Security Policy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82C3DA4-0CC7-4A6D-90A6-E0CF396554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en-US" altLang="en-US" sz="2800" dirty="0"/>
              <a:t>Trade-off between:</a:t>
            </a:r>
          </a:p>
          <a:p>
            <a:pPr lvl="1" eaLnBrk="1" hangingPunct="1"/>
            <a:r>
              <a:rPr lang="en-US" altLang="en-US" sz="2400" dirty="0"/>
              <a:t>Ease of use</a:t>
            </a:r>
          </a:p>
          <a:p>
            <a:pPr lvl="1" eaLnBrk="1" hangingPunct="1"/>
            <a:r>
              <a:rPr lang="en-US" altLang="en-US" sz="2400" dirty="0"/>
              <a:t>Increased security</a:t>
            </a:r>
          </a:p>
          <a:p>
            <a:pPr eaLnBrk="1" hangingPunct="1"/>
            <a:r>
              <a:rPr lang="en-US" altLang="en-US" sz="2800" dirty="0"/>
              <a:t>Areas of concern</a:t>
            </a:r>
          </a:p>
          <a:p>
            <a:pPr lvl="1" eaLnBrk="1" hangingPunct="1"/>
            <a:r>
              <a:rPr lang="en-US" altLang="en-US" sz="2400" dirty="0"/>
              <a:t>Email attachments</a:t>
            </a:r>
          </a:p>
          <a:p>
            <a:pPr lvl="1" eaLnBrk="1" hangingPunct="1"/>
            <a:r>
              <a:rPr lang="en-US" altLang="en-US" sz="2400" dirty="0"/>
              <a:t>Wireless devices</a:t>
            </a:r>
          </a:p>
          <a:p>
            <a:pPr eaLnBrk="1" hangingPunct="1"/>
            <a:r>
              <a:rPr lang="en-US" altLang="en-US" sz="2800" dirty="0"/>
              <a:t>VPN uses the Internet to relay communications but maintains privacy through security features</a:t>
            </a:r>
          </a:p>
          <a:p>
            <a:pPr eaLnBrk="1" hangingPunct="1"/>
            <a:r>
              <a:rPr lang="en-US" altLang="en-US" sz="2800" dirty="0"/>
              <a:t>Additional security includes encrypting originating and receiving network addresses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C61E514-1B78-4A42-8B03-DD1EC153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7EC2A919-B7D1-4B28-9C68-3B9781175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Educating Employees, Contractors, and Part-Time Workers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9F959CC-45A1-426F-9E13-A4C1DFC71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Educate and motivate users to understand and follow policy</a:t>
            </a:r>
          </a:p>
          <a:p>
            <a:pPr eaLnBrk="1" hangingPunct="1"/>
            <a:r>
              <a:rPr lang="en-US" altLang="en-US" sz="2800" dirty="0"/>
              <a:t>Discuss recent security incidents </a:t>
            </a:r>
          </a:p>
          <a:p>
            <a:pPr eaLnBrk="1" hangingPunct="1"/>
            <a:r>
              <a:rPr lang="en-US" altLang="en-US" sz="2800" dirty="0"/>
              <a:t>Help protect information systems by:</a:t>
            </a:r>
          </a:p>
          <a:p>
            <a:pPr lvl="1" eaLnBrk="1" hangingPunct="1"/>
            <a:r>
              <a:rPr lang="en-US" altLang="en-US" sz="2400" dirty="0"/>
              <a:t>Guarding passwords</a:t>
            </a:r>
          </a:p>
          <a:p>
            <a:pPr lvl="1" eaLnBrk="1" hangingPunct="1"/>
            <a:r>
              <a:rPr lang="en-US" altLang="en-US" sz="2400" dirty="0"/>
              <a:t>Not allowing sharing of passwords</a:t>
            </a:r>
          </a:p>
          <a:p>
            <a:pPr lvl="1" eaLnBrk="1" hangingPunct="1"/>
            <a:r>
              <a:rPr lang="en-US" altLang="en-US" sz="2400" dirty="0"/>
              <a:t>Applying strict access controls to protect data</a:t>
            </a:r>
          </a:p>
          <a:p>
            <a:pPr lvl="1" eaLnBrk="1" hangingPunct="1"/>
            <a:r>
              <a:rPr lang="en-US" altLang="en-US" sz="2400" dirty="0"/>
              <a:t>Reporting all unusual activity</a:t>
            </a:r>
          </a:p>
          <a:p>
            <a:pPr lvl="1" eaLnBrk="1" hangingPunct="1"/>
            <a:r>
              <a:rPr lang="en-US" altLang="en-US" sz="2400" dirty="0"/>
              <a:t>Protecting portable computing and data storage devices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1D7E3B5-E8E3-40D2-870B-664A82A6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6659381-405C-4DFC-B28C-6EFA17A9A1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6800" dirty="0"/>
              <a:t>Ethics in Information Technology, </a:t>
            </a:r>
            <a:br>
              <a:rPr lang="en-US" altLang="en-US" sz="6800" dirty="0"/>
            </a:br>
            <a:r>
              <a:rPr lang="en-US" altLang="en-US" sz="6800" dirty="0"/>
              <a:t>Fifth Edition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BF8DE58-AEB7-4D21-9867-A4761FAC41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0" i="1" dirty="0">
                <a:solidFill>
                  <a:srgbClr val="FFFFFF"/>
                </a:solidFill>
              </a:rPr>
              <a:t>Chapter 3 (Part-V)</a:t>
            </a:r>
          </a:p>
          <a:p>
            <a:pPr eaLnBrk="1" hangingPunct="1"/>
            <a:r>
              <a:rPr lang="en-US" altLang="en-US" b="0" i="1" dirty="0">
                <a:solidFill>
                  <a:srgbClr val="FFFFFF"/>
                </a:solidFill>
              </a:rPr>
              <a:t>Computer and Internet Crime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7666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F38BD33-9851-48FF-8850-622C997A7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206110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 dirty="0">
                <a:solidFill>
                  <a:srgbClr val="FFFFFF"/>
                </a:solidFill>
              </a:rPr>
              <a:t>Recap: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41B17D6-1C77-478B-8CAD-F84461C10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8060" y="381000"/>
            <a:ext cx="5288700" cy="5871104"/>
          </a:xfrm>
        </p:spPr>
        <p:txBody>
          <a:bodyPr anchor="ctr">
            <a:normAutofit fontScale="92500" lnSpcReduction="20000"/>
          </a:bodyPr>
          <a:lstStyle/>
          <a:p>
            <a:pPr marL="54864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2060"/>
                </a:solidFill>
              </a:rPr>
              <a:t>What key trade-offs and ethical issues are associated with the safeguarding of data and information systems?</a:t>
            </a:r>
          </a:p>
          <a:p>
            <a:pPr marL="54864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2060"/>
                </a:solidFill>
              </a:rPr>
              <a:t>Why has there been a dramatic increase in the number of computer-related security incidents in recent years?</a:t>
            </a:r>
          </a:p>
          <a:p>
            <a:pPr marL="54864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What are the most common types of computer security attacks?</a:t>
            </a:r>
          </a:p>
          <a:p>
            <a:pPr marL="54864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2060"/>
                </a:solidFill>
              </a:rPr>
              <a:t>Who are the primary perpetrators of computer crime, and what are their objectives?</a:t>
            </a:r>
          </a:p>
          <a:p>
            <a:pPr marL="54864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What are the key elements of a multilayer process for managing security vulnerabilities based on the concept of reasonable assurance?</a:t>
            </a:r>
          </a:p>
          <a:p>
            <a:pPr marL="54864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7DCDCD-09AF-4906-8339-F4ED424D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Ethics in Information Technology, fifth Edition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69A12A-0590-493F-922C-9F923C58DA0D}"/>
              </a:ext>
            </a:extLst>
          </p:cNvPr>
          <p:cNvSpPr/>
          <p:nvPr/>
        </p:nvSpPr>
        <p:spPr>
          <a:xfrm>
            <a:off x="152400" y="2420612"/>
            <a:ext cx="253051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Today’s Topic:</a:t>
            </a:r>
          </a:p>
          <a:p>
            <a:pPr marL="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Prevention &amp; Response</a:t>
            </a:r>
          </a:p>
        </p:txBody>
      </p:sp>
    </p:spTree>
    <p:extLst>
      <p:ext uri="{BB962C8B-B14F-4D97-AF65-F5344CB8AC3E}">
        <p14:creationId xmlns:p14="http://schemas.microsoft.com/office/powerpoint/2010/main" val="288278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14EADE0-F121-4071-A388-D8771F112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Prevention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FE5B65D-D34D-4063-8515-69FD7D389E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en-US" altLang="en-US" sz="2800" dirty="0"/>
              <a:t>Implement a layered security solution </a:t>
            </a:r>
          </a:p>
          <a:p>
            <a:pPr lvl="1" eaLnBrk="1" hangingPunct="1"/>
            <a:r>
              <a:rPr lang="en-US" altLang="en-US" sz="2400" dirty="0"/>
              <a:t>Make computer break-ins harder</a:t>
            </a:r>
          </a:p>
          <a:p>
            <a:pPr eaLnBrk="1" hangingPunct="1"/>
            <a:r>
              <a:rPr lang="en-US" altLang="en-US" sz="2800" dirty="0"/>
              <a:t>Installing a corporate firewall</a:t>
            </a:r>
          </a:p>
          <a:p>
            <a:pPr lvl="1" eaLnBrk="1" hangingPunct="1"/>
            <a:r>
              <a:rPr lang="en-US" altLang="en-US" sz="2400" dirty="0"/>
              <a:t>Limits network access</a:t>
            </a:r>
          </a:p>
          <a:p>
            <a:pPr eaLnBrk="1" hangingPunct="1"/>
            <a:r>
              <a:rPr lang="en-US" altLang="en-US" sz="2800" dirty="0"/>
              <a:t>Intrusion prevention systems</a:t>
            </a:r>
          </a:p>
          <a:p>
            <a:pPr lvl="1" eaLnBrk="1" hangingPunct="1"/>
            <a:r>
              <a:rPr lang="en-US" altLang="en-US" sz="2400" dirty="0"/>
              <a:t>Block viruses, malformed packets, and other threats</a:t>
            </a:r>
          </a:p>
          <a:p>
            <a:pPr eaLnBrk="1" hangingPunct="1"/>
            <a:r>
              <a:rPr lang="en-US" altLang="en-US" sz="2800" dirty="0"/>
              <a:t>Installing antivirus software</a:t>
            </a:r>
          </a:p>
          <a:p>
            <a:pPr lvl="1" eaLnBrk="1" hangingPunct="1"/>
            <a:r>
              <a:rPr lang="en-US" altLang="en-US" sz="2400" dirty="0"/>
              <a:t>Scans for sequence of bytes or virus signature</a:t>
            </a:r>
          </a:p>
          <a:p>
            <a:pPr lvl="1" eaLnBrk="1" hangingPunct="1"/>
            <a:r>
              <a:rPr lang="en-US" altLang="en-US" sz="2400" dirty="0"/>
              <a:t>United States Computer Emergency Readiness Team (US-CERT) serves as clearinghouse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6076083-C972-4F22-973F-6F9AF4E2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C17BAE8-1A29-4EBD-8690-94F92DE1E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Prevention (cont’d.)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52E749A-B7E0-4045-B143-A5AC3072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Ethics in Information Technology, fifth Edition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F0DAE-B131-4692-8891-D7427E8D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49" y="304557"/>
            <a:ext cx="7502434" cy="459866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Rectangle 7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2951" name="Rectangle 7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cxnSp>
        <p:nvCxnSpPr>
          <p:cNvPr id="82952" name="Straight Connector 7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953" name="Rectangle 78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181009A5-48A3-4584-934E-29D0B1C29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Prevention (cont’d.)</a:t>
            </a:r>
            <a:br>
              <a:rPr lang="en-US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en-US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2948" name="Picture 5">
            <a:extLst>
              <a:ext uri="{FF2B5EF4-FFF2-40B4-BE49-F238E27FC236}">
                <a16:creationId xmlns:a16="http://schemas.microsoft.com/office/drawing/2014/main" id="{F52B5071-5C7F-4FCF-BF32-39676413C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" r="19669" b="-1"/>
          <a:stretch/>
        </p:blipFill>
        <p:spPr bwMode="auto">
          <a:xfrm>
            <a:off x="475499" y="713232"/>
            <a:ext cx="8187348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954" name="Straight Connector 80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55" name="Rectangle 82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2956" name="Rectangle 84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F7F2398-3DE3-4C60-86A1-9857197B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14EADE0-F121-4071-A388-D8771F112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 dirty="0">
                <a:solidFill>
                  <a:srgbClr val="FFFFFF"/>
                </a:solidFill>
              </a:rPr>
              <a:t>Prevention</a:t>
            </a:r>
            <a:br>
              <a:rPr lang="en-US" altLang="en-US" sz="3100" dirty="0">
                <a:solidFill>
                  <a:srgbClr val="FFFFFF"/>
                </a:solidFill>
              </a:rPr>
            </a:br>
            <a:r>
              <a:rPr lang="en-US" altLang="en-US" sz="3100" dirty="0">
                <a:solidFill>
                  <a:srgbClr val="FFFFFF"/>
                </a:solidFill>
              </a:rPr>
              <a:t>(Cont’d..)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FE5B65D-D34D-4063-8515-69FD7D389E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304800"/>
            <a:ext cx="4810247" cy="5947304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en-US" altLang="en-US" sz="2800" dirty="0"/>
              <a:t>Knowledge based ID’s:</a:t>
            </a:r>
          </a:p>
          <a:p>
            <a:pPr lvl="1"/>
            <a:r>
              <a:rPr lang="en-US" altLang="en-US" sz="2200" dirty="0"/>
              <a:t>Contains information about specific attacks.</a:t>
            </a:r>
          </a:p>
          <a:p>
            <a:pPr lvl="1"/>
            <a:r>
              <a:rPr lang="en-US" altLang="en-US" sz="2200" dirty="0"/>
              <a:t>Watch for attempts such as repeated failed login, downloading file on server etc.</a:t>
            </a:r>
          </a:p>
          <a:p>
            <a:pPr lvl="1"/>
            <a:r>
              <a:rPr lang="en-US" altLang="en-US" sz="2200" dirty="0"/>
              <a:t>When such attempts are detected, trigger the alarm.</a:t>
            </a:r>
          </a:p>
          <a:p>
            <a:r>
              <a:rPr lang="en-US" altLang="en-US" sz="2800" dirty="0"/>
              <a:t>Behavior based ID’s:</a:t>
            </a:r>
          </a:p>
          <a:p>
            <a:pPr lvl="1"/>
            <a:r>
              <a:rPr lang="en-US" altLang="en-US" sz="2200" dirty="0"/>
              <a:t>Keeps information about normal behavior of user and system.</a:t>
            </a:r>
          </a:p>
          <a:p>
            <a:pPr lvl="1"/>
            <a:r>
              <a:rPr lang="en-US" altLang="en-US" sz="2200" dirty="0"/>
              <a:t>Detect by comparing current activity and normal behavior.</a:t>
            </a:r>
          </a:p>
          <a:p>
            <a:pPr lvl="1"/>
            <a:r>
              <a:rPr lang="en-US" altLang="en-US" sz="2200" dirty="0"/>
              <a:t>On detection of dissimilarity, alarm the trigger.</a:t>
            </a:r>
          </a:p>
          <a:p>
            <a:pPr lvl="2"/>
            <a:r>
              <a:rPr lang="en-US" altLang="en-US" sz="1800" dirty="0"/>
              <a:t>Unusual traffic on odd hours.</a:t>
            </a:r>
          </a:p>
          <a:p>
            <a:pPr lvl="2"/>
            <a:r>
              <a:rPr lang="en-US" altLang="en-US" sz="1800" dirty="0"/>
              <a:t>HR user attempting to access file of Finance department etc.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6076083-C972-4F22-973F-6F9AF4E2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  <p:extLst>
      <p:ext uri="{BB962C8B-B14F-4D97-AF65-F5344CB8AC3E}">
        <p14:creationId xmlns:p14="http://schemas.microsoft.com/office/powerpoint/2010/main" val="2124138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8EBE14F5-CC51-46FA-BC9B-A59B79325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Prevention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853085E-CD49-4321-82D4-A4EBBFBE75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Safeguards against attacks by malicious  insiders</a:t>
            </a:r>
          </a:p>
          <a:p>
            <a:pPr eaLnBrk="1" hangingPunct="1"/>
            <a:r>
              <a:rPr lang="en-US" altLang="en-US" sz="2800" dirty="0"/>
              <a:t>Departing employees and contractors</a:t>
            </a:r>
          </a:p>
          <a:p>
            <a:pPr lvl="1" eaLnBrk="1" hangingPunct="1"/>
            <a:r>
              <a:rPr lang="en-US" altLang="en-US" sz="2400" dirty="0"/>
              <a:t>Promptly delete computer accounts, login IDs, and passwords</a:t>
            </a:r>
          </a:p>
          <a:p>
            <a:pPr eaLnBrk="1" hangingPunct="1"/>
            <a:r>
              <a:rPr lang="en-US" altLang="en-US" sz="2800" dirty="0"/>
              <a:t>Carefully define employee roles and separate key responsibilities</a:t>
            </a:r>
          </a:p>
          <a:p>
            <a:pPr eaLnBrk="1" hangingPunct="1"/>
            <a:r>
              <a:rPr lang="en-US" altLang="en-US" sz="2800" dirty="0"/>
              <a:t>Create roles and user accounts to limit authority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1631471-8EE2-4ABE-A2A5-F76333F4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7042" name="Title 1">
            <a:extLst>
              <a:ext uri="{FF2B5EF4-FFF2-40B4-BE49-F238E27FC236}">
                <a16:creationId xmlns:a16="http://schemas.microsoft.com/office/drawing/2014/main" id="{9912B5C2-D342-468B-8757-3BA3CDD97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altLang="en-US" sz="3100">
                <a:solidFill>
                  <a:srgbClr val="FFFFFF"/>
                </a:solidFill>
              </a:rPr>
              <a:t>Prevention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C31F490A-0167-41BC-AD77-202F420815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en-US" altLang="en-US" sz="2800" dirty="0"/>
              <a:t>Defending against cyberterrorism</a:t>
            </a:r>
          </a:p>
          <a:p>
            <a:pPr lvl="1"/>
            <a:r>
              <a:rPr lang="en-US" altLang="en-US" sz="2400" dirty="0"/>
              <a:t>Department of Homeland Security and its National Cyber Security Division (NCSD) is a resource</a:t>
            </a:r>
          </a:p>
          <a:p>
            <a:pPr lvl="2"/>
            <a:r>
              <a:rPr lang="en-US" altLang="en-US" sz="1800" dirty="0"/>
              <a:t>Builds and maintains a national security cyberspace response system</a:t>
            </a:r>
          </a:p>
          <a:p>
            <a:pPr lvl="2"/>
            <a:endParaRPr lang="en-US" altLang="en-US" sz="1800" dirty="0"/>
          </a:p>
          <a:p>
            <a:pPr lvl="2"/>
            <a:r>
              <a:rPr lang="en-US" altLang="en-US" sz="1800" dirty="0"/>
              <a:t>Implements a cyber-risk management program for protection of critical infrastructure, including banking and finance, water, government operations, and emergency services</a:t>
            </a:r>
          </a:p>
          <a:p>
            <a:pPr lvl="2"/>
            <a:endParaRPr lang="en-US" altLang="en-US" sz="1800" dirty="0"/>
          </a:p>
          <a:p>
            <a:pPr lvl="2"/>
            <a:r>
              <a:rPr lang="en-US" altLang="en-US" sz="1800" dirty="0"/>
              <a:t>Specific targets are Grid satiations, PSTNs, Air Traffic, act to deduce fire/emergency team response etc.</a:t>
            </a:r>
          </a:p>
          <a:p>
            <a:pPr lvl="1"/>
            <a:endParaRPr lang="en-US" alt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D2B970B-1D57-4924-9A85-E1A29767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6C8F6C2B-0F57-4B66-B42D-5C7B6334F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 dirty="0">
                <a:solidFill>
                  <a:srgbClr val="FFFFFF"/>
                </a:solidFill>
              </a:rPr>
              <a:t>Why Computer Incidents Are So Dominant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5B7ED1E0-8E8A-40C6-B686-93E8968C7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 fontScale="92500" lnSpcReduction="20000"/>
          </a:bodyPr>
          <a:lstStyle/>
          <a:p>
            <a:pPr eaLnBrk="1" hangingPunct="1"/>
            <a:r>
              <a:rPr lang="en-US" altLang="en-US" sz="3200" dirty="0"/>
              <a:t>Increasing complexity increases vulnerability</a:t>
            </a:r>
          </a:p>
          <a:p>
            <a:pPr lvl="1" eaLnBrk="1" hangingPunct="1"/>
            <a:r>
              <a:rPr lang="en-US" altLang="en-US" sz="2800" dirty="0"/>
              <a:t>Computing environment is enormously complex</a:t>
            </a:r>
          </a:p>
          <a:p>
            <a:pPr lvl="2" eaLnBrk="1" hangingPunct="1"/>
            <a:r>
              <a:rPr lang="en-US" altLang="en-US" sz="2000" dirty="0"/>
              <a:t>Continues to increase in complexity</a:t>
            </a:r>
          </a:p>
          <a:p>
            <a:pPr lvl="2" eaLnBrk="1" hangingPunct="1"/>
            <a:r>
              <a:rPr lang="en-US" altLang="en-US" sz="2000" dirty="0"/>
              <a:t>Number of entry points expands continuously</a:t>
            </a:r>
          </a:p>
          <a:p>
            <a:pPr lvl="2" eaLnBrk="1" hangingPunct="1"/>
            <a:r>
              <a:rPr lang="en-US" altLang="en-US" sz="2000" dirty="0"/>
              <a:t>Cloud computing and virtualization software</a:t>
            </a:r>
          </a:p>
          <a:p>
            <a:pPr eaLnBrk="1" hangingPunct="1"/>
            <a:r>
              <a:rPr lang="en-US" altLang="en-US" sz="3200" dirty="0"/>
              <a:t>Higher computer user expectations</a:t>
            </a:r>
          </a:p>
          <a:p>
            <a:pPr lvl="1" eaLnBrk="1" hangingPunct="1"/>
            <a:r>
              <a:rPr lang="en-US" altLang="en-US" sz="2800" dirty="0"/>
              <a:t>Computer help desks under intense pressure</a:t>
            </a:r>
          </a:p>
          <a:p>
            <a:pPr lvl="2" eaLnBrk="1" hangingPunct="1"/>
            <a:r>
              <a:rPr lang="en-US" altLang="en-US" sz="2000" dirty="0"/>
              <a:t>Forget to verify users’ IDs or check authorizations</a:t>
            </a:r>
          </a:p>
          <a:p>
            <a:pPr eaLnBrk="1" hangingPunct="1"/>
            <a:r>
              <a:rPr lang="en-US" altLang="en-US" sz="3200" dirty="0"/>
              <a:t>Computer users share login IDs and passwords</a:t>
            </a:r>
          </a:p>
          <a:p>
            <a:pPr lvl="1" eaLnBrk="1" hangingPunct="1"/>
            <a:endParaRPr lang="en-US" altLang="en-US" sz="28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5F4FD95-DC35-4221-A0F7-262EDF31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728DE7E7-B5A0-4416-B35E-969405885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Prevention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35AD3AC-91C0-4780-A9AF-82DD211915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Conduct periodic IT security audits</a:t>
            </a:r>
          </a:p>
          <a:p>
            <a:pPr lvl="1" eaLnBrk="1" hangingPunct="1"/>
            <a:r>
              <a:rPr lang="en-US" altLang="en-US" sz="2400" dirty="0"/>
              <a:t>Evaluate policies and whether they are followed</a:t>
            </a:r>
          </a:p>
          <a:p>
            <a:pPr lvl="1" eaLnBrk="1" hangingPunct="1"/>
            <a:r>
              <a:rPr lang="en-US" altLang="en-US" sz="2400" dirty="0"/>
              <a:t>Review access and levels of authority</a:t>
            </a:r>
          </a:p>
          <a:p>
            <a:pPr lvl="1" eaLnBrk="1" hangingPunct="1"/>
            <a:r>
              <a:rPr lang="en-US" altLang="en-US" sz="2400" dirty="0"/>
              <a:t>Test system safeguards</a:t>
            </a:r>
          </a:p>
          <a:p>
            <a:pPr lvl="1" eaLnBrk="1" hangingPunct="1"/>
            <a:r>
              <a:rPr lang="en-US" altLang="en-US" sz="2400" dirty="0"/>
              <a:t>Information Protection Assessment kit is available from the Computer Security Institute</a:t>
            </a:r>
          </a:p>
          <a:p>
            <a:pPr eaLnBrk="1" hangingPunct="1"/>
            <a:endParaRPr lang="en-US" altLang="en-US" sz="2800" dirty="0"/>
          </a:p>
          <a:p>
            <a:pPr lvl="1" eaLnBrk="1" hangingPunct="1"/>
            <a:endParaRPr lang="en-US" altLang="en-US" sz="2400" dirty="0"/>
          </a:p>
          <a:p>
            <a:pPr eaLnBrk="1" hangingPunct="1"/>
            <a:endParaRPr lang="en-US" altLang="en-US" sz="28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E61AE86-C853-4C83-BFD6-D45147FD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30D983AA-F888-48AE-B556-B2600E03B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 dirty="0">
                <a:solidFill>
                  <a:srgbClr val="FFFF00"/>
                </a:solidFill>
              </a:rPr>
              <a:t>Detection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13ED0AA-B3BD-4D41-921A-08C2ED997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Detection systems </a:t>
            </a:r>
          </a:p>
          <a:p>
            <a:pPr lvl="1" eaLnBrk="1" hangingPunct="1"/>
            <a:r>
              <a:rPr lang="en-US" altLang="en-US" sz="2400" dirty="0"/>
              <a:t>Catch intruders in the act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800" dirty="0"/>
              <a:t>Intrusion detection system </a:t>
            </a:r>
          </a:p>
          <a:p>
            <a:pPr lvl="1" eaLnBrk="1" hangingPunct="1"/>
            <a:r>
              <a:rPr lang="en-US" altLang="en-US" sz="2400" dirty="0"/>
              <a:t>Monitors system/network resources and activities</a:t>
            </a:r>
          </a:p>
          <a:p>
            <a:pPr lvl="1" eaLnBrk="1" hangingPunct="1"/>
            <a:r>
              <a:rPr lang="en-US" altLang="en-US" sz="2400" dirty="0"/>
              <a:t>Notifies the proper authority when it identifies: </a:t>
            </a:r>
          </a:p>
          <a:p>
            <a:pPr lvl="2" eaLnBrk="1" hangingPunct="1"/>
            <a:r>
              <a:rPr lang="en-US" altLang="en-US" sz="1800" dirty="0"/>
              <a:t>Possible intrusions from outside the organization</a:t>
            </a:r>
          </a:p>
          <a:p>
            <a:pPr lvl="2" eaLnBrk="1" hangingPunct="1"/>
            <a:r>
              <a:rPr lang="en-US" altLang="en-US" sz="1800" dirty="0"/>
              <a:t>Misuse from within the organization</a:t>
            </a:r>
          </a:p>
          <a:p>
            <a:pPr lvl="1" eaLnBrk="1" hangingPunct="1"/>
            <a:r>
              <a:rPr lang="en-US" altLang="en-US" sz="2400" dirty="0"/>
              <a:t>Knowledge-based approach</a:t>
            </a:r>
          </a:p>
          <a:p>
            <a:pPr lvl="1" eaLnBrk="1" hangingPunct="1"/>
            <a:r>
              <a:rPr lang="en-US" altLang="en-US" sz="2400" dirty="0"/>
              <a:t>Behavior-based approach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8559464-0E20-4DD2-8139-956E8B77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4E0EE156-A897-4A7C-8339-AAD0A0DD5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 dirty="0">
                <a:solidFill>
                  <a:srgbClr val="002060"/>
                </a:solidFill>
              </a:rPr>
              <a:t>Response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6FAC67A-09FB-424A-978A-89BFE278AB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Response plan </a:t>
            </a:r>
          </a:p>
          <a:p>
            <a:pPr lvl="1" eaLnBrk="1" hangingPunct="1"/>
            <a:r>
              <a:rPr lang="en-US" altLang="en-US" sz="2400" dirty="0"/>
              <a:t>Develop well in advance of any incident </a:t>
            </a:r>
          </a:p>
          <a:p>
            <a:pPr lvl="1" eaLnBrk="1" hangingPunct="1"/>
            <a:r>
              <a:rPr lang="en-US" altLang="en-US" sz="2400" dirty="0"/>
              <a:t>Approved by:</a:t>
            </a:r>
          </a:p>
          <a:p>
            <a:pPr lvl="2" eaLnBrk="1" hangingPunct="1"/>
            <a:r>
              <a:rPr lang="en-US" altLang="en-US" sz="1800" dirty="0"/>
              <a:t>Legal department</a:t>
            </a:r>
          </a:p>
          <a:p>
            <a:pPr lvl="2" eaLnBrk="1" hangingPunct="1"/>
            <a:r>
              <a:rPr lang="en-US" altLang="en-US" sz="1800" dirty="0"/>
              <a:t>Senior management</a:t>
            </a:r>
          </a:p>
          <a:p>
            <a:pPr eaLnBrk="1" hangingPunct="1"/>
            <a:r>
              <a:rPr lang="en-US" altLang="en-US" sz="2800" dirty="0"/>
              <a:t>Primary goals </a:t>
            </a:r>
          </a:p>
          <a:p>
            <a:pPr lvl="1" eaLnBrk="1" hangingPunct="1"/>
            <a:r>
              <a:rPr lang="en-US" altLang="en-US" sz="2400" dirty="0"/>
              <a:t>Regain control and limit damage</a:t>
            </a:r>
          </a:p>
          <a:p>
            <a:pPr lvl="1" eaLnBrk="1" hangingPunct="1"/>
            <a:r>
              <a:rPr lang="en-US" altLang="en-US" sz="2400" dirty="0"/>
              <a:t>Not to monitor or catch an intruder</a:t>
            </a:r>
          </a:p>
          <a:p>
            <a:pPr eaLnBrk="1" hangingPunct="1"/>
            <a:r>
              <a:rPr lang="en-US" altLang="en-US" sz="2800" dirty="0"/>
              <a:t>Only 56% have response plan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C8DB321-A02C-4081-A78A-F8AB44F3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EB367659-8E1F-47AF-9D20-7DA2BA420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 dirty="0">
                <a:solidFill>
                  <a:srgbClr val="002060"/>
                </a:solidFill>
              </a:rPr>
              <a:t>Response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76E66B2-7694-4B3E-82C0-ECA56D05B7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Incident notification defines:</a:t>
            </a:r>
          </a:p>
          <a:p>
            <a:pPr lvl="1" eaLnBrk="1" hangingPunct="1"/>
            <a:r>
              <a:rPr lang="en-US" altLang="en-US" sz="2400" dirty="0"/>
              <a:t>Who to notify </a:t>
            </a:r>
          </a:p>
          <a:p>
            <a:pPr lvl="1" eaLnBrk="1" hangingPunct="1"/>
            <a:r>
              <a:rPr lang="en-US" altLang="en-US" sz="2400" dirty="0"/>
              <a:t>Who not to notify</a:t>
            </a:r>
          </a:p>
          <a:p>
            <a:pPr eaLnBrk="1" hangingPunct="1"/>
            <a:r>
              <a:rPr lang="en-US" altLang="en-US" sz="2800" dirty="0"/>
              <a:t>Security experts recommend against releasing specific information about a security compromise in public forums</a:t>
            </a:r>
          </a:p>
          <a:p>
            <a:pPr eaLnBrk="1" hangingPunct="1"/>
            <a:r>
              <a:rPr lang="en-US" altLang="en-US" sz="2800" dirty="0"/>
              <a:t>Document all details of a security incident</a:t>
            </a:r>
          </a:p>
          <a:p>
            <a:pPr lvl="1" eaLnBrk="1" hangingPunct="1"/>
            <a:r>
              <a:rPr lang="en-US" altLang="en-US" sz="2400" dirty="0"/>
              <a:t>All system events</a:t>
            </a:r>
          </a:p>
          <a:p>
            <a:pPr lvl="1" eaLnBrk="1" hangingPunct="1"/>
            <a:r>
              <a:rPr lang="en-US" altLang="en-US" sz="2400" dirty="0"/>
              <a:t>Specific actions taken</a:t>
            </a:r>
          </a:p>
          <a:p>
            <a:pPr lvl="1" eaLnBrk="1" hangingPunct="1"/>
            <a:r>
              <a:rPr lang="en-US" altLang="en-US" sz="2400" dirty="0"/>
              <a:t>All external conversations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5D3F6A2-E679-41EB-A712-B80B7E67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7E7DA686-4A64-4DE0-95A8-E664A5CEC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 dirty="0">
                <a:solidFill>
                  <a:srgbClr val="002060"/>
                </a:solidFill>
              </a:rPr>
              <a:t>Response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56C94E9-C0F8-4C43-8916-2BF07BC71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Act quickly to contain an attack</a:t>
            </a:r>
          </a:p>
          <a:p>
            <a:pPr eaLnBrk="1" hangingPunct="1"/>
            <a:r>
              <a:rPr lang="en-US" altLang="en-US" sz="2800" dirty="0"/>
              <a:t>Eradication effort</a:t>
            </a:r>
          </a:p>
          <a:p>
            <a:pPr lvl="1" eaLnBrk="1" hangingPunct="1"/>
            <a:r>
              <a:rPr lang="en-US" altLang="en-US" sz="2400" dirty="0"/>
              <a:t>Collect and log all possible criminal evidence</a:t>
            </a:r>
          </a:p>
          <a:p>
            <a:pPr lvl="1" eaLnBrk="1" hangingPunct="1"/>
            <a:r>
              <a:rPr lang="en-US" altLang="en-US" sz="2400" dirty="0"/>
              <a:t>Verify necessary backups are current and complete</a:t>
            </a:r>
          </a:p>
          <a:p>
            <a:pPr lvl="1" eaLnBrk="1" hangingPunct="1"/>
            <a:r>
              <a:rPr lang="en-US" altLang="en-US" sz="2400" dirty="0"/>
              <a:t>Create new backups</a:t>
            </a:r>
          </a:p>
          <a:p>
            <a:pPr eaLnBrk="1" hangingPunct="1"/>
            <a:r>
              <a:rPr lang="en-US" altLang="en-US" sz="2800" dirty="0"/>
              <a:t>Follow-up</a:t>
            </a:r>
          </a:p>
          <a:p>
            <a:pPr lvl="1" eaLnBrk="1" hangingPunct="1"/>
            <a:r>
              <a:rPr lang="en-US" altLang="en-US" sz="2400" dirty="0"/>
              <a:t>Determine how security was compromised</a:t>
            </a:r>
          </a:p>
          <a:p>
            <a:pPr lvl="2" eaLnBrk="1" hangingPunct="1"/>
            <a:r>
              <a:rPr lang="en-US" altLang="en-US" sz="1800" dirty="0"/>
              <a:t>Prevent it from happening again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DF66F09-5B87-47DC-AA0E-D723327A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88D93207-B337-43E9-BC17-2432F3CD8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 dirty="0">
                <a:solidFill>
                  <a:srgbClr val="002060"/>
                </a:solidFill>
              </a:rPr>
              <a:t>Response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3712D958-0BAE-4BBE-8AC7-B6FE5A28F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dirty="0"/>
              <a:t>Review</a:t>
            </a:r>
          </a:p>
          <a:p>
            <a:pPr lvl="1" eaLnBrk="1" hangingPunct="1"/>
            <a:r>
              <a:rPr lang="en-US" altLang="en-US" sz="2400" dirty="0"/>
              <a:t>Determine exactly what happened</a:t>
            </a:r>
          </a:p>
          <a:p>
            <a:pPr lvl="1" eaLnBrk="1" hangingPunct="1"/>
            <a:r>
              <a:rPr lang="en-US" altLang="en-US" sz="2400" dirty="0"/>
              <a:t>Evaluate how the organization responded</a:t>
            </a:r>
          </a:p>
          <a:p>
            <a:pPr eaLnBrk="1" hangingPunct="1"/>
            <a:r>
              <a:rPr lang="en-US" altLang="en-US" sz="2800" dirty="0"/>
              <a:t>Weigh carefully the amount of effort required to capture the perpetrator</a:t>
            </a:r>
          </a:p>
          <a:p>
            <a:pPr eaLnBrk="1" hangingPunct="1"/>
            <a:r>
              <a:rPr lang="en-US" altLang="en-US" sz="2800" dirty="0"/>
              <a:t>Consider the potential for negative publicity</a:t>
            </a:r>
          </a:p>
          <a:p>
            <a:pPr eaLnBrk="1" hangingPunct="1"/>
            <a:r>
              <a:rPr lang="en-US" altLang="en-US" sz="2800" dirty="0"/>
              <a:t>Legal precedent</a:t>
            </a:r>
          </a:p>
          <a:p>
            <a:pPr lvl="1" eaLnBrk="1" hangingPunct="1"/>
            <a:r>
              <a:rPr lang="en-US" altLang="en-US" sz="2400" dirty="0"/>
              <a:t>Hold organizations accountable for their own IT security weaknesses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7C2CF41-0C67-4AFF-B63F-9FBBB424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0354" name="Title 1">
            <a:extLst>
              <a:ext uri="{FF2B5EF4-FFF2-40B4-BE49-F238E27FC236}">
                <a16:creationId xmlns:a16="http://schemas.microsoft.com/office/drawing/2014/main" id="{BD02ECFD-BF19-4A00-BAFB-A080D770D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altLang="en-US" sz="3100" dirty="0">
                <a:solidFill>
                  <a:srgbClr val="C00000"/>
                </a:solidFill>
              </a:rPr>
              <a:t>Computer Forensics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26D0FD8E-802F-4F01-AF8A-4533B57081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en-US" altLang="en-US" sz="2800"/>
              <a:t>Combines elements of law and computer science to identify, collect, examine, and preserve data and preserve its integrity so it is admissible as evidence</a:t>
            </a:r>
          </a:p>
          <a:p>
            <a:r>
              <a:rPr lang="en-US" altLang="en-US" sz="2800"/>
              <a:t>Computer forensics investigation requires extensive training and certification and knowledge of laws that apply to gathering of criminal evidence</a:t>
            </a:r>
          </a:p>
          <a:p>
            <a:endParaRPr lang="en-US" altLang="en-US" sz="280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E2F168E-9C4D-4190-B216-2EA88F4A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CEDA7B-5F9A-4EF1-ABE6-90F115F4B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772" y="963997"/>
            <a:ext cx="2441018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sz="3800"/>
              <a:t>Summary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98F0B11-D59F-4955-8187-5817E63EA9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1161" y="963507"/>
            <a:ext cx="4601323" cy="4938851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Ethical decisions in determining which information systems and data most need protection</a:t>
            </a:r>
          </a:p>
          <a:p>
            <a:pPr eaLnBrk="1" hangingPunct="1"/>
            <a:r>
              <a:rPr lang="en-US" altLang="en-US" dirty="0"/>
              <a:t>Most common computer exploits</a:t>
            </a:r>
          </a:p>
          <a:p>
            <a:pPr lvl="1" eaLnBrk="1" hangingPunct="1"/>
            <a:r>
              <a:rPr lang="en-US" altLang="en-US" sz="2000" dirty="0"/>
              <a:t>Viruses</a:t>
            </a:r>
          </a:p>
          <a:p>
            <a:pPr lvl="1" eaLnBrk="1" hangingPunct="1"/>
            <a:r>
              <a:rPr lang="en-US" altLang="en-US" sz="2000" dirty="0"/>
              <a:t>Worms</a:t>
            </a:r>
          </a:p>
          <a:p>
            <a:pPr lvl="1" eaLnBrk="1" hangingPunct="1"/>
            <a:r>
              <a:rPr lang="en-US" altLang="en-US" sz="2000" dirty="0"/>
              <a:t>Trojan horses</a:t>
            </a:r>
          </a:p>
          <a:p>
            <a:pPr lvl="1" eaLnBrk="1" hangingPunct="1"/>
            <a:r>
              <a:rPr lang="en-US" altLang="en-US" sz="2000" dirty="0"/>
              <a:t>Distributed denial-of-service attacks</a:t>
            </a:r>
          </a:p>
          <a:p>
            <a:pPr lvl="1" eaLnBrk="1" hangingPunct="1"/>
            <a:r>
              <a:rPr lang="en-US" altLang="en-US" sz="2000" dirty="0"/>
              <a:t>Rootkits</a:t>
            </a:r>
          </a:p>
          <a:p>
            <a:pPr lvl="1" eaLnBrk="1" hangingPunct="1"/>
            <a:r>
              <a:rPr lang="en-US" altLang="en-US" sz="2000" dirty="0"/>
              <a:t>Spam</a:t>
            </a:r>
          </a:p>
          <a:p>
            <a:pPr lvl="1" eaLnBrk="1" hangingPunct="1"/>
            <a:r>
              <a:rPr lang="en-US" altLang="en-US" sz="2000" dirty="0"/>
              <a:t>Phishing, spear-fishing, </a:t>
            </a:r>
            <a:r>
              <a:rPr lang="en-US" altLang="en-US" sz="2000" dirty="0" err="1"/>
              <a:t>smishing</a:t>
            </a:r>
            <a:r>
              <a:rPr lang="en-US" altLang="en-US" sz="2000" dirty="0"/>
              <a:t>, vishing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6D57081-783C-458B-BE9F-64923966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27E3C283-384B-4D77-B01E-6766A0C7E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772" y="963997"/>
            <a:ext cx="2441018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sz="3800"/>
              <a:t>Summary (cont’d.)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EA6FE767-6A04-48FC-8EF7-2EE0EA64F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1161" y="963507"/>
            <a:ext cx="4601323" cy="4938851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Perpetrators include:</a:t>
            </a:r>
          </a:p>
          <a:p>
            <a:pPr lvl="1" eaLnBrk="1" hangingPunct="1"/>
            <a:r>
              <a:rPr lang="en-US" altLang="en-US" sz="2000" dirty="0"/>
              <a:t>Hackers</a:t>
            </a:r>
          </a:p>
          <a:p>
            <a:pPr lvl="1" eaLnBrk="1" hangingPunct="1"/>
            <a:r>
              <a:rPr lang="en-US" altLang="en-US" sz="2000" dirty="0"/>
              <a:t>Crackers</a:t>
            </a:r>
          </a:p>
          <a:p>
            <a:pPr lvl="1" eaLnBrk="1" hangingPunct="1"/>
            <a:r>
              <a:rPr lang="en-US" altLang="en-US" sz="2000" dirty="0"/>
              <a:t>Malicious insider</a:t>
            </a:r>
          </a:p>
          <a:p>
            <a:pPr lvl="1" eaLnBrk="1" hangingPunct="1"/>
            <a:r>
              <a:rPr lang="en-US" altLang="en-US" sz="2000" dirty="0"/>
              <a:t>Industrial spies</a:t>
            </a:r>
          </a:p>
          <a:p>
            <a:pPr lvl="1" eaLnBrk="1" hangingPunct="1"/>
            <a:r>
              <a:rPr lang="en-US" altLang="en-US" sz="2000" dirty="0"/>
              <a:t>Cybercriminals</a:t>
            </a:r>
          </a:p>
          <a:p>
            <a:pPr lvl="1" eaLnBrk="1" hangingPunct="1"/>
            <a:r>
              <a:rPr lang="en-US" altLang="en-US" sz="2000" dirty="0"/>
              <a:t>Hacktivist</a:t>
            </a:r>
          </a:p>
          <a:p>
            <a:pPr lvl="1" eaLnBrk="1" hangingPunct="1"/>
            <a:r>
              <a:rPr lang="en-US" altLang="en-US" sz="2000" dirty="0"/>
              <a:t>Cyberterrorists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2FFC597-B3D8-4BE5-ADC1-1E2481C8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E1B750F5-8E0F-473E-936A-AD6438A82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772" y="963997"/>
            <a:ext cx="2441018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sz="3800"/>
              <a:t>Summary (cont’d.)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24CC80D-8696-4AF9-955D-7B1EE6F449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1161" y="963507"/>
            <a:ext cx="4601323" cy="4938851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Must implement multilayer process for managing security vulnerabilities, including:</a:t>
            </a:r>
          </a:p>
          <a:p>
            <a:pPr lvl="1" eaLnBrk="1" hangingPunct="1"/>
            <a:r>
              <a:rPr lang="en-US" altLang="en-US" sz="2000" dirty="0"/>
              <a:t>Assessment of threats</a:t>
            </a:r>
          </a:p>
          <a:p>
            <a:pPr lvl="1" eaLnBrk="1" hangingPunct="1"/>
            <a:r>
              <a:rPr lang="en-US" altLang="en-US" sz="2000" dirty="0"/>
              <a:t>Identifying actions to address vulnerabilities</a:t>
            </a:r>
          </a:p>
          <a:p>
            <a:pPr lvl="1" eaLnBrk="1" hangingPunct="1"/>
            <a:r>
              <a:rPr lang="en-US" altLang="en-US" sz="2000" dirty="0"/>
              <a:t>User education</a:t>
            </a:r>
          </a:p>
          <a:p>
            <a:pPr eaLnBrk="1" hangingPunct="1"/>
            <a:r>
              <a:rPr lang="en-US" altLang="en-US" dirty="0"/>
              <a:t>IT must lead the effort to implement:</a:t>
            </a:r>
          </a:p>
          <a:p>
            <a:pPr lvl="1" eaLnBrk="1" hangingPunct="1"/>
            <a:r>
              <a:rPr lang="en-US" altLang="en-US" sz="2000" dirty="0"/>
              <a:t>Security policies and procedures</a:t>
            </a:r>
          </a:p>
          <a:p>
            <a:pPr lvl="1" eaLnBrk="1" hangingPunct="1"/>
            <a:r>
              <a:rPr lang="en-US" altLang="en-US" sz="2000" dirty="0"/>
              <a:t>Hardware and software to prevent security breaches</a:t>
            </a:r>
          </a:p>
          <a:p>
            <a:pPr eaLnBrk="1" hangingPunct="1"/>
            <a:r>
              <a:rPr lang="en-US" altLang="en-US" dirty="0"/>
              <a:t>Computer forensics is key to fighting computer crime in a court of law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371956F-62E3-48A9-ADCE-24EDAC31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B45AD2F-CD59-4F91-B626-A3D7B5B10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 dirty="0">
                <a:solidFill>
                  <a:srgbClr val="FFFFFF"/>
                </a:solidFill>
              </a:rPr>
              <a:t>Why Computer Incidents Are So Prevalent(Dominant )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BF84E08-A2C2-4DCE-9016-9E45D9DBB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600" dirty="0"/>
              <a:t>Expanding/changing systems equal new risks</a:t>
            </a:r>
          </a:p>
          <a:p>
            <a:pPr lvl="1" eaLnBrk="1" hangingPunct="1"/>
            <a:r>
              <a:rPr lang="en-US" altLang="en-US" sz="3200" dirty="0"/>
              <a:t>Network era</a:t>
            </a:r>
          </a:p>
          <a:p>
            <a:pPr lvl="2" eaLnBrk="1" hangingPunct="1"/>
            <a:r>
              <a:rPr lang="en-US" altLang="en-US" sz="2400" dirty="0"/>
              <a:t>Personal computers connect to networks with millions of other computers</a:t>
            </a:r>
          </a:p>
          <a:p>
            <a:pPr lvl="2" eaLnBrk="1" hangingPunct="1"/>
            <a:r>
              <a:rPr lang="en-US" altLang="en-US" sz="2400" dirty="0"/>
              <a:t>All capable of sharing information</a:t>
            </a:r>
          </a:p>
          <a:p>
            <a:pPr lvl="1" eaLnBrk="1" hangingPunct="1"/>
            <a:r>
              <a:rPr lang="en-US" altLang="en-US" sz="3200" dirty="0"/>
              <a:t>Information technology </a:t>
            </a:r>
          </a:p>
          <a:p>
            <a:pPr lvl="2" eaLnBrk="1" hangingPunct="1"/>
            <a:r>
              <a:rPr lang="en-US" altLang="en-US" sz="2400" dirty="0"/>
              <a:t>Ubiquitous(global)</a:t>
            </a:r>
          </a:p>
          <a:p>
            <a:pPr lvl="2" eaLnBrk="1" hangingPunct="1"/>
            <a:r>
              <a:rPr lang="en-US" altLang="en-US" sz="2400" dirty="0"/>
              <a:t>Necessary tool for organizations to achieve goals</a:t>
            </a:r>
          </a:p>
          <a:p>
            <a:pPr lvl="2" eaLnBrk="1" hangingPunct="1"/>
            <a:r>
              <a:rPr lang="en-US" altLang="en-US" sz="2400" dirty="0"/>
              <a:t>Increasingly difficult to match pace of technological change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99DE09-3ECA-4164-9789-ECB5983B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F3469B5-01B5-484A-A6D9-D41809DBF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Why Computer Incidents Are So Prevalent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FA7FEE6-5ECE-4CBC-82CE-9881A2981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 fontScale="92500" lnSpcReduction="10000"/>
          </a:bodyPr>
          <a:lstStyle/>
          <a:p>
            <a:pPr eaLnBrk="1" hangingPunct="1"/>
            <a:r>
              <a:rPr lang="en-US" altLang="en-US" sz="3600" dirty="0"/>
              <a:t>Increased reliance on commercial software with known vulnerabilities</a:t>
            </a:r>
          </a:p>
          <a:p>
            <a:pPr lvl="1" eaLnBrk="1" hangingPunct="1"/>
            <a:r>
              <a:rPr lang="en-US" altLang="en-US" sz="3200" dirty="0"/>
              <a:t>Exploit </a:t>
            </a:r>
          </a:p>
          <a:p>
            <a:pPr lvl="2" eaLnBrk="1" hangingPunct="1"/>
            <a:r>
              <a:rPr lang="en-US" altLang="en-US" sz="2400" dirty="0"/>
              <a:t>Attack on information system </a:t>
            </a:r>
          </a:p>
          <a:p>
            <a:pPr lvl="2" eaLnBrk="1" hangingPunct="1"/>
            <a:r>
              <a:rPr lang="en-US" altLang="en-US" sz="2400" dirty="0"/>
              <a:t>Takes advantage of system vulnerability</a:t>
            </a:r>
          </a:p>
          <a:p>
            <a:pPr lvl="2" eaLnBrk="1" hangingPunct="1"/>
            <a:r>
              <a:rPr lang="en-US" altLang="en-US" sz="2400" dirty="0"/>
              <a:t>Due to poor system design or implementation</a:t>
            </a:r>
          </a:p>
          <a:p>
            <a:pPr lvl="1" eaLnBrk="1" hangingPunct="1"/>
            <a:r>
              <a:rPr lang="en-US" altLang="en-US" sz="3200" dirty="0"/>
              <a:t>Patch</a:t>
            </a:r>
          </a:p>
          <a:p>
            <a:pPr lvl="2" eaLnBrk="1" hangingPunct="1"/>
            <a:r>
              <a:rPr lang="en-US" altLang="en-US" sz="2400" dirty="0"/>
              <a:t>“Fix” to eliminate the problem</a:t>
            </a:r>
          </a:p>
          <a:p>
            <a:pPr lvl="2" eaLnBrk="1" hangingPunct="1"/>
            <a:r>
              <a:rPr lang="en-US" altLang="en-US" sz="2400" dirty="0"/>
              <a:t>Users are responsible for obtaining and installing</a:t>
            </a:r>
          </a:p>
          <a:p>
            <a:pPr lvl="2" eaLnBrk="1" hangingPunct="1"/>
            <a:r>
              <a:rPr lang="en-US" altLang="en-US" sz="2400" dirty="0"/>
              <a:t>Delays expose users to security breaches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71A2AB1-0C51-4107-9C55-C9DBB7BD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3DEAF43-7C5F-4D1F-82B9-CD0EECBA2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Why Computer Incidents Are So Prevalent (cont’d.)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476AE74-29AE-4A2E-B7DD-DE163CED3C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200" dirty="0"/>
              <a:t>Zero-day attack </a:t>
            </a:r>
          </a:p>
          <a:p>
            <a:pPr lvl="1" eaLnBrk="1" hangingPunct="1"/>
            <a:r>
              <a:rPr lang="en-US" altLang="en-US" sz="2800" dirty="0"/>
              <a:t>Before a vulnerability is discovered or fixed</a:t>
            </a:r>
          </a:p>
          <a:p>
            <a:pPr lvl="1"/>
            <a:r>
              <a:rPr lang="en-US" altLang="en-US" sz="2800" dirty="0"/>
              <a:t>Attack that occurs on the same day a weakness is discovered in software.</a:t>
            </a:r>
          </a:p>
          <a:p>
            <a:pPr eaLnBrk="1" hangingPunct="1"/>
            <a:r>
              <a:rPr lang="en-US" altLang="en-US" sz="3200" dirty="0"/>
              <a:t>U.S. companies rely on commercial software with known vulnerabilities</a:t>
            </a:r>
          </a:p>
          <a:p>
            <a:pPr eaLnBrk="1" hangingPunct="1"/>
            <a:endParaRPr lang="en-US" altLang="en-US" sz="32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592A9AE-8F68-429A-8961-E6F4EC5F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285203B-096E-45C6-92EC-9AA7872C5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Types of Exploits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53BD016-AC27-445D-9FE1-4C10D8A037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Computers as well as smartphones can be target</a:t>
            </a:r>
          </a:p>
          <a:p>
            <a:pPr eaLnBrk="1" hangingPunct="1"/>
            <a:r>
              <a:rPr lang="en-US" altLang="en-US" sz="2800" dirty="0"/>
              <a:t>Types of attacks</a:t>
            </a:r>
          </a:p>
          <a:p>
            <a:pPr lvl="1" eaLnBrk="1" hangingPunct="1"/>
            <a:r>
              <a:rPr lang="en-US" altLang="en-US" sz="2400" dirty="0"/>
              <a:t>Virus</a:t>
            </a:r>
          </a:p>
          <a:p>
            <a:pPr lvl="1" eaLnBrk="1" hangingPunct="1"/>
            <a:r>
              <a:rPr lang="en-US" altLang="en-US" sz="2400" dirty="0"/>
              <a:t>Worm(</a:t>
            </a:r>
            <a:r>
              <a:rPr lang="en-US" sz="11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a type of malware that can automatically propagate or self-replicate without human interaction, enabling its spread to other computers across a network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Trojan horse(</a:t>
            </a:r>
            <a:r>
              <a:rPr lang="en-US" sz="1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 Trojan Horse Virus is </a:t>
            </a:r>
            <a:r>
              <a:rPr lang="en-US" sz="16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a type of malware that downloads onto a computer disguised as a legitimate program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Distributed denial of service</a:t>
            </a:r>
          </a:p>
          <a:p>
            <a:pPr lvl="1" eaLnBrk="1" hangingPunct="1"/>
            <a:r>
              <a:rPr lang="en-US" altLang="en-US" sz="2400" dirty="0"/>
              <a:t>Rootkit(</a:t>
            </a:r>
            <a:r>
              <a:rPr lang="en-US" sz="1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What is rootkit? A rootkit is </a:t>
            </a:r>
            <a:r>
              <a:rPr lang="en-US" sz="1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software used by cybercriminals to gain control over a target computer or network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Spam(</a:t>
            </a:r>
            <a:r>
              <a:rPr lang="en-US" sz="13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Spam is </a:t>
            </a:r>
            <a:r>
              <a:rPr lang="en-US" sz="13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any unsolicited communication sent in bulk</a:t>
            </a:r>
            <a:r>
              <a:rPr lang="en-US" sz="11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r>
              <a:rPr lang="en-US" altLang="en-US" sz="1100" dirty="0"/>
              <a:t>)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Phishing (</a:t>
            </a:r>
            <a:r>
              <a:rPr lang="en-US" sz="17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Phishing is </a:t>
            </a:r>
            <a:r>
              <a:rPr lang="en-US" sz="17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a type of social engineering attack often used to steal user data, including login credentials and credit card numbers</a:t>
            </a:r>
            <a:r>
              <a:rPr lang="en-US" altLang="en-US" sz="2400" dirty="0"/>
              <a:t>)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endParaRPr lang="en-US" altLang="en-US" sz="28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F64FE51-583E-4793-9E78-D9C9ACED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54" y="6459785"/>
            <a:ext cx="38646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Ethics in Information Technology, fifth Edition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3069</Words>
  <Application>Microsoft Office PowerPoint</Application>
  <PresentationFormat>On-screen Show (4:3)</PresentationFormat>
  <Paragraphs>507</Paragraphs>
  <Slides>59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Calibri</vt:lpstr>
      <vt:lpstr>Calibri Light</vt:lpstr>
      <vt:lpstr>Google Sans</vt:lpstr>
      <vt:lpstr>Times New Roman</vt:lpstr>
      <vt:lpstr>Wingdings</vt:lpstr>
      <vt:lpstr>Retrospect</vt:lpstr>
      <vt:lpstr>Ethics in Information Technology,  Fifth Edition</vt:lpstr>
      <vt:lpstr>Objectives</vt:lpstr>
      <vt:lpstr>Objectives (cont’d.)</vt:lpstr>
      <vt:lpstr>IT Security Incidents:   A Major Concern</vt:lpstr>
      <vt:lpstr>Why Computer Incidents Are So Dominant</vt:lpstr>
      <vt:lpstr>Why Computer Incidents Are So Prevalent(Dominant ) (cont’d.)</vt:lpstr>
      <vt:lpstr>Why Computer Incidents Are So Prevalent (cont’d.)</vt:lpstr>
      <vt:lpstr>Why Computer Incidents Are So Prevalent (cont’d.)</vt:lpstr>
      <vt:lpstr>Types of Exploits</vt:lpstr>
      <vt:lpstr>Viruses</vt:lpstr>
      <vt:lpstr>Worms</vt:lpstr>
      <vt:lpstr>Trojan Horses</vt:lpstr>
      <vt:lpstr>Distributed Denial-of-Service (DDoS) Attacks</vt:lpstr>
      <vt:lpstr>PowerPoint Presentation</vt:lpstr>
      <vt:lpstr>Rootkits</vt:lpstr>
      <vt:lpstr>Spam</vt:lpstr>
      <vt:lpstr>Spam (cont’d.)</vt:lpstr>
      <vt:lpstr>Phishing</vt:lpstr>
      <vt:lpstr>PowerPoint Presentation</vt:lpstr>
      <vt:lpstr>Assignment:</vt:lpstr>
      <vt:lpstr>Ethics in Information Technology,  Fifth Edition</vt:lpstr>
      <vt:lpstr>Recap: </vt:lpstr>
      <vt:lpstr>Types of Perpetrators</vt:lpstr>
      <vt:lpstr>Types of Perpetrators (cont’d.)</vt:lpstr>
      <vt:lpstr>Hackers and Crackers</vt:lpstr>
      <vt:lpstr>Malicious Insiders</vt:lpstr>
      <vt:lpstr>Industrial Spies</vt:lpstr>
      <vt:lpstr>Cybercriminals</vt:lpstr>
      <vt:lpstr>Cybercriminals (cont’d.)</vt:lpstr>
      <vt:lpstr>Hacktivists and Cyberterrorists</vt:lpstr>
      <vt:lpstr>Ethics in Information Technology,  Fifth Edition</vt:lpstr>
      <vt:lpstr>Recap: </vt:lpstr>
      <vt:lpstr>Implementing Trustworthy Computing</vt:lpstr>
      <vt:lpstr>Implementing Trustworthy Computing</vt:lpstr>
      <vt:lpstr>Implementing Trustworthy Computing (cont’d.)</vt:lpstr>
      <vt:lpstr>Risk Assessment</vt:lpstr>
      <vt:lpstr>Risk Assessment (cont’d.)</vt:lpstr>
      <vt:lpstr>Establishing a Security Policy</vt:lpstr>
      <vt:lpstr>Establishing a Security Policy (cont’d)</vt:lpstr>
      <vt:lpstr>Establishing a Security Policy (cont’d.)</vt:lpstr>
      <vt:lpstr>Educating Employees, Contractors, and Part-Time Workers</vt:lpstr>
      <vt:lpstr>Ethics in Information Technology,  Fifth Edition</vt:lpstr>
      <vt:lpstr>Recap: </vt:lpstr>
      <vt:lpstr>Prevention</vt:lpstr>
      <vt:lpstr>Prevention (cont’d.)</vt:lpstr>
      <vt:lpstr>Prevention (cont’d.) </vt:lpstr>
      <vt:lpstr>Prevention (Cont’d..)</vt:lpstr>
      <vt:lpstr>Prevention (cont’d.)</vt:lpstr>
      <vt:lpstr>Prevention (cont’d.)</vt:lpstr>
      <vt:lpstr>Prevention (cont’d.)</vt:lpstr>
      <vt:lpstr>Detection</vt:lpstr>
      <vt:lpstr>Response</vt:lpstr>
      <vt:lpstr>Response (cont’d.)</vt:lpstr>
      <vt:lpstr>Response (cont’d.)</vt:lpstr>
      <vt:lpstr>Response (cont’d.)</vt:lpstr>
      <vt:lpstr>Computer Forensics</vt:lpstr>
      <vt:lpstr>Summary</vt:lpstr>
      <vt:lpstr>Summary (cont’d.)</vt:lpstr>
      <vt:lpstr>Summary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2020-06-01T11:02:42Z</dcterms:created>
  <dcterms:modified xsi:type="dcterms:W3CDTF">2024-04-16T05:37:49Z</dcterms:modified>
</cp:coreProperties>
</file>