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69"/>
  </p:notesMasterIdLst>
  <p:handoutMasterIdLst>
    <p:handoutMasterId r:id="rId70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89DA4-6E49-8626-F991-6DB0A744B5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62B6E-CC47-4C70-A810-96EB71EE4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D424-2D20-48D8-98EE-C66587EB20A4}" type="datetimeFigureOut">
              <a:rPr lang="en-PK" smtClean="0"/>
              <a:t>09/28/2023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481CD-1978-1598-BB48-CB3DF5CE9B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9D10-862B-802C-B015-122857151A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37AF2-30DA-4681-BE24-D5429A5B96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1961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8AAA-75A4-4042-8FA5-5AAFF57958B3}" type="datetimeFigureOut">
              <a:rPr lang="en-PK" smtClean="0"/>
              <a:t>09/28/2023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3448-1F3B-4B03-BF0A-F441F3A6E3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416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18097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3626" y="2583512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10" name="Rectangle 9"/>
          <p:cNvSpPr/>
          <p:nvPr/>
        </p:nvSpPr>
        <p:spPr>
          <a:xfrm>
            <a:off x="9154939" y="260281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3786" y="2652045"/>
            <a:ext cx="8287763" cy="1516703"/>
          </a:xfrm>
        </p:spPr>
        <p:txBody>
          <a:bodyPr anchor="b">
            <a:noAutofit/>
          </a:bodyPr>
          <a:lstStyle>
            <a:lvl1pPr algn="ctr">
              <a:defRPr sz="54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Principals Of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415" y="4267294"/>
            <a:ext cx="8144134" cy="154214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US" b="1" dirty="0">
                <a:latin typeface="+mj-lt"/>
              </a:rPr>
              <a:t>Dr. Saeed Ur Rehman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Department of Computer Science, 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COMSATS University Islamabad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Wah Campus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0E45-F572-4D08-838C-B77F2C5D29BA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9ACD650-9BC8-1F8B-3C02-88B59AD35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73194" y="292737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719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483A-3990-4869-87FA-0FBCEB5018F8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2" name="Picture 11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E7A4EE88-C12A-2DB1-A660-E2CB77594F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99F702B-AFCB-A994-17CD-5176E2839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0248" y="474831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462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6BC3-4540-4C4D-AC97-1340E5766898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5512D68D-3C95-A8FD-50AE-F528244AEB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0144638-CDB7-7133-4627-2A7D2E7BE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2485" y="47011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0949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BA2A-489D-43F7-AAF6-B58BFB874341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3" name="Picture 2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AAF4EDEA-80F0-FA90-617D-9E023B3F2F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5B6C1C-4F98-869B-4DD1-48F455E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0248" y="4711615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741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CA0B-7BD8-49A0-89CB-3EB7B83CAB21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91AEB2EC-2905-3439-7573-971892FE13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A3EA8E-ECA9-75FB-ED22-2509E132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2485" y="4711615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497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55F4-FDA5-4031-870E-0FAF0FC024F7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2" name="Picture 1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C7E6F681-352A-BF64-C97F-83A7A15DF9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11C6-DBB3-0526-FE49-4A996EFE1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5406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D5F2-5C7D-490B-9321-280399CCAA12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2" name="Picture 1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E014CC64-0F45-3839-4E6D-5B5CBF7051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8D0A-BACA-FCDE-8E80-A451AB90A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2910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C930-C8B3-4F12-9E88-7928A8B69AD2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1" name="Picture 10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1E2E7160-6922-AC3C-4892-4CFA1DA55F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F31F186-9998-03C7-FAF4-29BEBFD5A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1733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D43E58A-3996-46AB-A0AF-D16366CCA518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K"/>
          </a:p>
        </p:txBody>
      </p:sp>
      <p:pic>
        <p:nvPicPr>
          <p:cNvPr id="9" name="Picture 8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66C6DF6B-969B-9027-CE7D-80933BE19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35" y="5420543"/>
            <a:ext cx="3802904" cy="127191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429642A-1E72-ABD2-02A8-12CD2F23A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89056" y="557295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5335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599661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>
                <a:latin typeface="+mn-lt"/>
              </a:defRPr>
            </a:lvl1pPr>
            <a:lvl2pPr marL="800100" indent="-342900">
              <a:buFont typeface="Wingdings" panose="05000000000000000000" pitchFamily="2" charset="2"/>
              <a:buChar char="q"/>
              <a:defRPr>
                <a:latin typeface="+mn-lt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latin typeface="+mn-lt"/>
              </a:defRPr>
            </a:lvl3pPr>
            <a:lvl4pPr marL="1714500" indent="-342900">
              <a:buFont typeface="Wingdings" panose="05000000000000000000" pitchFamily="2" charset="2"/>
              <a:buChar char="q"/>
              <a:defRPr>
                <a:latin typeface="+mn-lt"/>
              </a:defRPr>
            </a:lvl4pPr>
            <a:lvl5pPr marL="2171700" indent="-342900"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EBB4-C74C-4C5C-BA61-9A5875E91529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12" name="Picture 11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1EE2E4CF-95FA-E922-6F1F-64479DE5F8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489691-768F-FC0B-58F1-EF58B1AAE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483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97C-805D-4306-9FB5-6D0FA83CB4A0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2" name="Picture 11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238FCA9A-F112-41FC-A78A-1F87FA0603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97D065-4086-818E-D2C8-9DBBBF204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516" y="2883605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799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EFD7-E6F4-4C4B-8E5E-CA5377BA6CDD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3" name="Picture 12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814EC170-7658-FADF-B092-C63741873E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2620BC3-C9D9-7B27-1F62-DCC192BB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3224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A1CD-6BF4-4503-B59C-DB2064E3BB43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5" name="Picture 14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C0F728B0-4375-81ED-164E-7B588182E7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84EC34-D25C-6F48-BAC3-55D5B41B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252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A6FA-C8FA-4AD1-9F99-3335D1EF800C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1" name="Picture 10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18020624-051C-7A69-5953-19B7A74ED6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C3CCB0-16E9-CE31-A543-448677CDD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842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48D7-9BAA-48B9-9551-C38D5B879C4C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8" name="Picture 7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D882CCD7-764B-1FC3-1C1B-70F74B982C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77C9A-2568-9CC3-BFC1-709B59EF9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36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EB3A-BE9B-484C-9993-83425DB14C37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3" name="Picture 12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404FE1B6-4A49-9CA5-29CF-BB382F56CA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170FA96-C6D2-2E9F-9A9D-735FBE92F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802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40A9-D8E5-41D1-9123-24B5B17FF0E2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 descr="Hands typing on a keyboard and mouse&#10;&#10;Description automatically generated">
            <a:extLst>
              <a:ext uri="{FF2B5EF4-FFF2-40B4-BE49-F238E27FC236}">
                <a16:creationId xmlns:a16="http://schemas.microsoft.com/office/drawing/2014/main" id="{A83F4A77-E2FF-A96A-D7C5-ED36F7E952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30" y="5345699"/>
            <a:ext cx="3802904" cy="1271917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3C6B27-2FD3-5993-06E3-AFFB6EB3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658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effectLst>
            <a:glow rad="139700">
              <a:schemeClr val="tx1">
                <a:alpha val="40000"/>
              </a:schemeClr>
            </a:glow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1BAA-58AA-4B83-A113-CE2424F6BB0B}" type="datetime8">
              <a:rPr lang="en-PK" smtClean="0"/>
              <a:t>09/28/2023 15:49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709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effectLst>
            <a:glow rad="127000">
              <a:schemeClr val="tx2">
                <a:lumMod val="20000"/>
                <a:lumOff val="80000"/>
                <a:alpha val="19000"/>
              </a:schemeClr>
            </a:glo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D03AF4E-3EA3-4E45-7A29-481DA699F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2338553" y="418790"/>
            <a:ext cx="5423337" cy="205305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2E7B2-245B-6E28-E760-D557C785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0" y="2640876"/>
            <a:ext cx="8287763" cy="1516703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Principals Of Programming Languages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5771-41FD-8B5B-3982-17B5302F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883" y="4495639"/>
            <a:ext cx="4460638" cy="1834041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800" b="1" i="0" u="none" strike="noStrike" kern="1200" cap="all" spc="2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body"/>
              </a:rPr>
              <a:t>DR. saeed ur rehman</a:t>
            </a:r>
            <a:endParaRPr lang="en-US" sz="2800" dirty="0">
              <a:latin typeface="Calibri body"/>
            </a:endParaRPr>
          </a:p>
          <a:p>
            <a:pPr algn="ctr"/>
            <a:r>
              <a:rPr lang="en-US" dirty="0">
                <a:latin typeface="Calibri body"/>
                <a:cs typeface="Arabic Typesetting" panose="020F0502020204030204" pitchFamily="66" charset="-78"/>
              </a:rPr>
              <a:t>Department of Computer Science </a:t>
            </a:r>
          </a:p>
          <a:p>
            <a:pPr algn="ctr"/>
            <a:r>
              <a:rPr lang="en-US" dirty="0">
                <a:latin typeface="Calibri body"/>
                <a:cs typeface="Arabic Typesetting" panose="020F0502020204030204" pitchFamily="66" charset="-78"/>
              </a:rPr>
              <a:t>COMSATS University Islamabad</a:t>
            </a:r>
          </a:p>
          <a:p>
            <a:pPr algn="ctr"/>
            <a:r>
              <a:rPr lang="en-US" dirty="0">
                <a:latin typeface="Calibri body"/>
                <a:cs typeface="Arabic Typesetting" panose="020F0502020204030204" pitchFamily="66" charset="-78"/>
              </a:rPr>
              <a:t>Wah Campus</a:t>
            </a:r>
          </a:p>
          <a:p>
            <a:pPr algn="ctr"/>
            <a:endParaRPr lang="en-US" dirty="0"/>
          </a:p>
          <a:p>
            <a:pPr algn="ctr"/>
            <a:endParaRPr lang="en-PK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F393B0-5F14-F2D1-AD1E-A50EE825D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73194" y="292737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1</a:t>
            </a:fld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75AA8-4728-9B28-1508-53FC6FE1A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66" y="559617"/>
            <a:ext cx="1488115" cy="148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376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Pseudocodes:</a:t>
            </a:r>
            <a:r>
              <a:rPr spc="-90" dirty="0"/>
              <a:t> </a:t>
            </a:r>
            <a:r>
              <a:rPr dirty="0"/>
              <a:t>Short</a:t>
            </a:r>
            <a:r>
              <a:rPr spc="-90" dirty="0"/>
              <a:t> </a:t>
            </a:r>
            <a:r>
              <a:rPr spc="-20" dirty="0"/>
              <a:t>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EFABC-BE75-A7CF-B7A5-A2499799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Code developed by Mauchly in 1949 </a:t>
            </a:r>
          </a:p>
          <a:p>
            <a:pPr marL="0" indent="0">
              <a:buNone/>
            </a:pPr>
            <a:r>
              <a:rPr lang="en-US" dirty="0"/>
              <a:t>     for BINAC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Expressions were coded, left to 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of operations: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01 – 06 abs value 1n (n+2)</a:t>
            </a:r>
            <a:r>
              <a:rPr lang="en-US" dirty="0" err="1"/>
              <a:t>nd</a:t>
            </a:r>
            <a:r>
              <a:rPr lang="en-US" dirty="0"/>
              <a:t> power</a:t>
            </a:r>
          </a:p>
          <a:p>
            <a:endParaRPr lang="en-PK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634137" y="4521024"/>
            <a:ext cx="2010323" cy="1124127"/>
          </a:xfrm>
          <a:prstGeom prst="rect">
            <a:avLst/>
          </a:prstGeom>
        </p:spPr>
        <p:txBody>
          <a:bodyPr vert="horz" wrap="square" lIns="0" tIns="73797" rIns="0" bIns="0" rtlCol="0">
            <a:spAutoFit/>
          </a:bodyPr>
          <a:lstStyle/>
          <a:p>
            <a:pPr marL="12724">
              <a:spcBef>
                <a:spcPts val="581"/>
              </a:spcBef>
            </a:pP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02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)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07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spc="-50" dirty="0">
                <a:solidFill>
                  <a:srgbClr val="0000CC"/>
                </a:solidFill>
                <a:latin typeface="Courier New"/>
                <a:cs typeface="Courier New"/>
              </a:rPr>
              <a:t>+</a:t>
            </a:r>
            <a:endParaRPr sz="2004" dirty="0">
              <a:latin typeface="Courier New"/>
              <a:cs typeface="Courier New"/>
            </a:endParaRPr>
          </a:p>
          <a:p>
            <a:pPr marL="12724">
              <a:spcBef>
                <a:spcPts val="481"/>
              </a:spcBef>
            </a:pP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03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=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08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spc="-10" dirty="0">
                <a:solidFill>
                  <a:srgbClr val="0000CC"/>
                </a:solidFill>
                <a:latin typeface="Courier New"/>
                <a:cs typeface="Courier New"/>
              </a:rPr>
              <a:t>pause</a:t>
            </a:r>
            <a:endParaRPr sz="2004" dirty="0">
              <a:latin typeface="Courier New"/>
              <a:cs typeface="Courier New"/>
            </a:endParaRPr>
          </a:p>
          <a:p>
            <a:pPr marL="12724">
              <a:spcBef>
                <a:spcPts val="476"/>
              </a:spcBef>
            </a:pP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04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/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09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spc="-50" dirty="0">
                <a:solidFill>
                  <a:srgbClr val="0000CC"/>
                </a:solidFill>
                <a:latin typeface="Courier New"/>
                <a:cs typeface="Courier New"/>
              </a:rPr>
              <a:t>(</a:t>
            </a:r>
            <a:endParaRPr sz="200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9989" y="4521023"/>
            <a:ext cx="2468371" cy="1124127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157143" indent="-636">
              <a:lnSpc>
                <a:spcPct val="120000"/>
              </a:lnSpc>
              <a:spcBef>
                <a:spcPts val="100"/>
              </a:spcBef>
            </a:pP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2n</a:t>
            </a:r>
            <a:r>
              <a:rPr sz="2004" spc="-5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(n+2)nd</a:t>
            </a:r>
            <a:r>
              <a:rPr sz="2004" spc="-5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spc="-20" dirty="0">
                <a:solidFill>
                  <a:srgbClr val="0000CC"/>
                </a:solidFill>
                <a:latin typeface="Courier New"/>
                <a:cs typeface="Courier New"/>
              </a:rPr>
              <a:t>root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4n</a:t>
            </a:r>
            <a:r>
              <a:rPr sz="2004" spc="-2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sz="2004" spc="-2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&lt;=</a:t>
            </a:r>
            <a:r>
              <a:rPr sz="2004" spc="-2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spc="-60" dirty="0">
                <a:solidFill>
                  <a:srgbClr val="0000CC"/>
                </a:solidFill>
                <a:latin typeface="Courier New"/>
                <a:cs typeface="Courier New"/>
              </a:rPr>
              <a:t>n</a:t>
            </a:r>
            <a:endParaRPr sz="2004" dirty="0">
              <a:latin typeface="Courier New"/>
              <a:cs typeface="Courier New"/>
            </a:endParaRPr>
          </a:p>
          <a:p>
            <a:pPr marL="12724">
              <a:spcBef>
                <a:spcPts val="476"/>
              </a:spcBef>
            </a:pP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58</a:t>
            </a:r>
            <a:r>
              <a:rPr sz="2004" spc="-4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print</a:t>
            </a:r>
            <a:r>
              <a:rPr sz="2004" spc="-4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dirty="0">
                <a:solidFill>
                  <a:srgbClr val="0000CC"/>
                </a:solidFill>
                <a:latin typeface="Courier New"/>
                <a:cs typeface="Courier New"/>
              </a:rPr>
              <a:t>and</a:t>
            </a:r>
            <a:r>
              <a:rPr sz="2004" spc="-4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4" spc="-25" dirty="0">
                <a:solidFill>
                  <a:srgbClr val="0000CC"/>
                </a:solidFill>
                <a:latin typeface="Courier New"/>
                <a:cs typeface="Courier New"/>
              </a:rPr>
              <a:t>tab</a:t>
            </a:r>
            <a:endParaRPr sz="2004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6155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Pseudocodes:</a:t>
            </a:r>
            <a:r>
              <a:rPr spc="-65" dirty="0"/>
              <a:t> </a:t>
            </a:r>
            <a:r>
              <a:rPr spc="-10" dirty="0"/>
              <a:t>Speedcoding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F8398-9E91-065A-778E-C9027BBD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Speedcoding</a:t>
            </a:r>
            <a:r>
              <a:rPr lang="en-US" dirty="0"/>
              <a:t> developed by Backus in 1954 for IBM 701</a:t>
            </a:r>
          </a:p>
          <a:p>
            <a:r>
              <a:rPr lang="en-US" dirty="0"/>
              <a:t>Pseudo ops for arithmetic and math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Conditional and unconditional branching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Auto-increment registers for array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Slow!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700 words left for user program</a:t>
            </a:r>
          </a:p>
          <a:p>
            <a:endParaRPr lang="en-PK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72E03C7-DF6C-FCD7-861C-DE5B9958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11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8620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065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Pseudocodes:</a:t>
            </a:r>
            <a:r>
              <a:rPr spc="-55" dirty="0"/>
              <a:t> </a:t>
            </a:r>
            <a:r>
              <a:rPr dirty="0"/>
              <a:t>Related</a:t>
            </a:r>
            <a:r>
              <a:rPr spc="-5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EF169-A664-A569-9205-B0C74488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UNIVAC Compiling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Developed by a team led by Grace Hopper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Pseudocode expanded into machine code</a:t>
            </a:r>
          </a:p>
          <a:p>
            <a:r>
              <a:rPr lang="en-US" dirty="0"/>
              <a:t>David J. Wheeler (Cambridge University)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developed a method of using blocks of re- locatable addresses to solve the problem of absolute addressing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12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21933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IBM</a:t>
            </a:r>
            <a:r>
              <a:rPr spc="-40" dirty="0"/>
              <a:t> </a:t>
            </a:r>
            <a:r>
              <a:rPr dirty="0"/>
              <a:t>704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Fortran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63CABD-FB1F-4F0D-A6FF-3DC17884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Fortran 0: 1954 - not implemented</a:t>
            </a:r>
          </a:p>
          <a:p>
            <a:r>
              <a:rPr lang="en-US" dirty="0"/>
              <a:t>Fortran I:1957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Designed for the new IBM 704, which had index registers and floating point 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Environment of 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Computers were small and unreliable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Applications were scientific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 programming methodology or tools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Machine efficiency was most important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B4B4D71-2C01-8690-8169-4E7E2019C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13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33295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321" y="1041051"/>
            <a:ext cx="9613861" cy="505291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lnSpc>
                <a:spcPct val="100000"/>
              </a:lnSpc>
              <a:spcBef>
                <a:spcPts val="100"/>
              </a:spcBef>
              <a:tabLst>
                <a:tab pos="1692945" algn="l"/>
              </a:tabLst>
            </a:pPr>
            <a:r>
              <a:rPr spc="-10" dirty="0"/>
              <a:t>Design</a:t>
            </a:r>
            <a:r>
              <a:rPr lang="en-US" spc="-10" dirty="0"/>
              <a:t> </a:t>
            </a:r>
            <a:r>
              <a:rPr dirty="0"/>
              <a:t>Process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Fortran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A7F23-3CA5-2C77-E845-C4ACDABD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environment on design of Fortran 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need for dynamic 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good array handling and counting loops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string handling, decimal arithmetic, or powerful input/output (commercial stuff)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14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57735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Fortran</a:t>
            </a:r>
            <a:r>
              <a:rPr spc="-70" dirty="0"/>
              <a:t> </a:t>
            </a:r>
            <a:r>
              <a:rPr dirty="0"/>
              <a:t>I</a:t>
            </a:r>
            <a:r>
              <a:rPr spc="-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BE65B-F6E0-99A1-4CC9-B1D48DF7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implemented version of Fortran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Names could have up to six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Post-test counting loop (DO)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Formatted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User-defined subprograms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Three-way selection statement (arithmetic IF)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data typing statements</a:t>
            </a:r>
          </a:p>
          <a:p>
            <a:endParaRPr lang="en-PK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F988D0E-8287-9344-91E1-A99CD27E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15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91452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Fortran</a:t>
            </a:r>
            <a:r>
              <a:rPr spc="-50" dirty="0"/>
              <a:t> </a:t>
            </a:r>
            <a:r>
              <a:rPr dirty="0"/>
              <a:t>I</a:t>
            </a:r>
            <a:r>
              <a:rPr spc="-50" dirty="0"/>
              <a:t> </a:t>
            </a:r>
            <a:r>
              <a:rPr dirty="0"/>
              <a:t>Overview</a:t>
            </a:r>
            <a:r>
              <a:rPr spc="-4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DB89F-6F2E-1A4E-A50F-032C4385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implemented version of FORTRAN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separate compilation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Compiler released in April 1957, after 18 worker-years of effort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Programs larger than 400 lines rarely compiled correctly, mainly due to poor reliability of 704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was very fast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Quickly became widely used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16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105764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Fortran</a:t>
            </a:r>
            <a:r>
              <a:rPr spc="-130" dirty="0"/>
              <a:t> </a:t>
            </a:r>
            <a:r>
              <a:rPr spc="-25" dirty="0"/>
              <a:t>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69CB4-B1AC-559F-EE07-04131450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in 1958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Independent compilation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Fixed the bugs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17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536281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Fortran</a:t>
            </a:r>
            <a:r>
              <a:rPr spc="-130" dirty="0"/>
              <a:t> </a:t>
            </a:r>
            <a:r>
              <a:rPr spc="-25" dirty="0"/>
              <a:t>IV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1498E-29D8-4997-D3F6-C932215C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Evolved during 1960-62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Explicit type declarations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Logical selection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Subprogram names could be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ANSI standard in 1966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18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15890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Fortran</a:t>
            </a:r>
            <a:r>
              <a:rPr spc="-130" dirty="0"/>
              <a:t> </a:t>
            </a:r>
            <a:r>
              <a:rPr spc="-25" dirty="0"/>
              <a:t>77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94E59-DBC4-C26D-FA55-7E0FC4A3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Became the new standard in 1978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Character string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Logical loop control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IF-THEN-ELSE statement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19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052456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6DF6-1395-174F-83CB-C221AA24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2</a:t>
            </a:fld>
            <a:endParaRPr lang="en-PK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173A749C-AC86-504F-5EA0-E4B0E207E7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0180" y="2292905"/>
            <a:ext cx="2991640" cy="4232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3B5C55A3-049F-E396-8DD3-D0D0F0712F36}"/>
              </a:ext>
            </a:extLst>
          </p:cNvPr>
          <p:cNvSpPr txBox="1">
            <a:spLocks/>
          </p:cNvSpPr>
          <p:nvPr/>
        </p:nvSpPr>
        <p:spPr>
          <a:xfrm>
            <a:off x="640285" y="1014138"/>
            <a:ext cx="2964342" cy="568966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75000"/>
                  </a:schemeClr>
                </a:solidFill>
                <a:effectLst>
                  <a:glow rad="127000">
                    <a:schemeClr val="tx2">
                      <a:lumMod val="20000"/>
                      <a:lumOff val="80000"/>
                      <a:alpha val="19000"/>
                    </a:schemeClr>
                  </a:glow>
                </a:effectLst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pPr marL="12724">
              <a:lnSpc>
                <a:spcPct val="100000"/>
              </a:lnSpc>
              <a:spcBef>
                <a:spcPts val="100"/>
              </a:spcBef>
            </a:pPr>
            <a:r>
              <a:rPr lang="pl-PL" b="1" dirty="0">
                <a:latin typeface="Lucida Sans Unicode"/>
                <a:cs typeface="Lucida Sans Unicode"/>
              </a:rPr>
              <a:t>Chapter</a:t>
            </a:r>
            <a:r>
              <a:rPr lang="pl-PL" b="1" spc="-145" dirty="0"/>
              <a:t> </a:t>
            </a:r>
            <a:r>
              <a:rPr lang="pl-PL" b="1" spc="-50" dirty="0"/>
              <a:t>2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742853-C2CB-5EB3-554D-8AC4ABEA8CA9}"/>
              </a:ext>
            </a:extLst>
          </p:cNvPr>
          <p:cNvSpPr txBox="1"/>
          <p:nvPr/>
        </p:nvSpPr>
        <p:spPr>
          <a:xfrm>
            <a:off x="640285" y="2566554"/>
            <a:ext cx="3458900" cy="130925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 marR="5090">
              <a:spcBef>
                <a:spcPts val="100"/>
              </a:spcBef>
            </a:pPr>
            <a:r>
              <a:rPr sz="2805" dirty="0">
                <a:solidFill>
                  <a:srgbClr val="FF0000"/>
                </a:solidFill>
                <a:latin typeface="Lucida Sans Unicode"/>
                <a:cs typeface="Lucida Sans Unicode"/>
              </a:rPr>
              <a:t>Evolution</a:t>
            </a:r>
            <a:r>
              <a:rPr sz="2805" spc="-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5" dirty="0">
                <a:solidFill>
                  <a:srgbClr val="FF0000"/>
                </a:solidFill>
                <a:latin typeface="Lucida Sans Unicode"/>
                <a:cs typeface="Lucida Sans Unicode"/>
              </a:rPr>
              <a:t>of</a:t>
            </a:r>
            <a:r>
              <a:rPr sz="2805" spc="-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5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z="2805" dirty="0">
                <a:solidFill>
                  <a:srgbClr val="FF0000"/>
                </a:solidFill>
                <a:latin typeface="Lucida Sans Unicode"/>
                <a:cs typeface="Lucida Sans Unicode"/>
              </a:rPr>
              <a:t>Major</a:t>
            </a:r>
            <a:r>
              <a:rPr sz="2805" spc="-8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5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Programming Languages</a:t>
            </a:r>
            <a:endParaRPr sz="2805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19362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Fortran</a:t>
            </a:r>
            <a:r>
              <a:rPr spc="-130" dirty="0"/>
              <a:t> </a:t>
            </a:r>
            <a:r>
              <a:rPr spc="-25" dirty="0"/>
              <a:t>90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6D2AF-DEA4-9056-6CE0-C16F5BC6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significant changes from Fortran 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Pointers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Recursion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CASE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Parameter type checking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5914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Fortran</a:t>
            </a:r>
            <a:r>
              <a:rPr spc="-130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E798B-03FF-A0B8-2075-5CBBB115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optimizing compilers (all versions 	before 90)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Types and storage of all variables are fixed before run time</a:t>
            </a:r>
          </a:p>
          <a:p>
            <a:r>
              <a:rPr lang="en-US" dirty="0"/>
              <a:t>Dramatically changed forever the way 	computers are used</a:t>
            </a:r>
          </a:p>
          <a:p>
            <a:r>
              <a:rPr lang="en-US" dirty="0"/>
              <a:t>Characterized as the lingua franca of the 	computing world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81829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-185" dirty="0"/>
              <a:t> </a:t>
            </a:r>
            <a:r>
              <a:rPr spc="-10" dirty="0"/>
              <a:t>Programming:</a:t>
            </a:r>
            <a:r>
              <a:rPr spc="-185" dirty="0"/>
              <a:t> </a:t>
            </a:r>
            <a:r>
              <a:rPr spc="-20" dirty="0"/>
              <a:t>LISP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42806-FF71-6C7A-42FE-9CDBFAA1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</a:t>
            </a:r>
            <a:r>
              <a:rPr lang="en-US" dirty="0"/>
              <a:t> Processing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Designed at MIT by McCarthy</a:t>
            </a:r>
          </a:p>
          <a:p>
            <a:r>
              <a:rPr lang="en-US" dirty="0"/>
              <a:t>AI research needed a language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Process data in lists (rather than arrays)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Symbolic computation (rather than numeric)</a:t>
            </a:r>
          </a:p>
          <a:p>
            <a:r>
              <a:rPr lang="en-US" dirty="0"/>
              <a:t>Only two data types: atoms and lists</a:t>
            </a:r>
          </a:p>
          <a:p>
            <a:r>
              <a:rPr lang="en-US" dirty="0"/>
              <a:t>Syntax is based on lambda calculus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61575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065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Representation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Two</a:t>
            </a:r>
            <a:r>
              <a:rPr spc="-55" dirty="0"/>
              <a:t> </a:t>
            </a:r>
            <a:r>
              <a:rPr dirty="0"/>
              <a:t>LISP</a:t>
            </a:r>
            <a:r>
              <a:rPr spc="-50" dirty="0"/>
              <a:t> </a:t>
            </a:r>
            <a:r>
              <a:rPr spc="-10" dirty="0"/>
              <a:t>Lists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23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753" y="2479906"/>
            <a:ext cx="6205261" cy="40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3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LISP</a:t>
            </a:r>
            <a:r>
              <a:rPr spc="-70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52B33-6151-F75A-09A1-0E232D68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Pioneered functional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need for variables or assignment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Control via recursion and conditional expressions</a:t>
            </a:r>
          </a:p>
          <a:p>
            <a:r>
              <a:rPr lang="en-US" dirty="0"/>
              <a:t>Still the dominant language for AI</a:t>
            </a:r>
          </a:p>
          <a:p>
            <a:r>
              <a:rPr lang="en-US" dirty="0"/>
              <a:t>COMMON LISP and Scheme are 	contemporary dialects of LISP</a:t>
            </a:r>
          </a:p>
          <a:p>
            <a:r>
              <a:rPr lang="en-US" dirty="0"/>
              <a:t>ML, Miranda, and Haskell are related languages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529336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981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95"/>
              </a:spcBef>
            </a:pPr>
            <a:r>
              <a:rPr sz="3206" spc="-10" dirty="0"/>
              <a:t>Scheme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660BE-C215-7AFB-D946-FEFC3A48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at MIT in mid 1970s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Extensive use of static scoping</a:t>
            </a:r>
          </a:p>
          <a:p>
            <a:r>
              <a:rPr lang="en-US" dirty="0"/>
              <a:t>Functions as first-class entities</a:t>
            </a:r>
          </a:p>
          <a:p>
            <a:r>
              <a:rPr lang="en-US" dirty="0"/>
              <a:t>Simple syntax (and small size) make it ideal for educational applications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42670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170" dirty="0"/>
              <a:t> </a:t>
            </a:r>
            <a:r>
              <a:rPr spc="-20" dirty="0"/>
              <a:t>LISP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FF33C-7B16-A0BE-4614-5BEBF907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effort to combine features of several dialects of LISP into a single language</a:t>
            </a:r>
          </a:p>
          <a:p>
            <a:r>
              <a:rPr lang="en-US" dirty="0"/>
              <a:t>Large, complex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950347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04974" marR="5090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The</a:t>
            </a:r>
            <a:r>
              <a:rPr sz="3206" spc="-50" dirty="0"/>
              <a:t> </a:t>
            </a:r>
            <a:r>
              <a:rPr sz="3206" dirty="0"/>
              <a:t>First</a:t>
            </a:r>
            <a:r>
              <a:rPr sz="3206" spc="-50" dirty="0"/>
              <a:t> </a:t>
            </a:r>
            <a:r>
              <a:rPr sz="3206" dirty="0"/>
              <a:t>Step</a:t>
            </a:r>
            <a:r>
              <a:rPr sz="3206" spc="-45" dirty="0"/>
              <a:t> </a:t>
            </a:r>
            <a:r>
              <a:rPr sz="3206" dirty="0"/>
              <a:t>Toward</a:t>
            </a:r>
            <a:r>
              <a:rPr sz="3206" spc="-50" dirty="0"/>
              <a:t> </a:t>
            </a:r>
            <a:r>
              <a:rPr sz="3206" spc="-10" dirty="0"/>
              <a:t>Sophistication: </a:t>
            </a:r>
            <a:r>
              <a:rPr sz="3206" dirty="0"/>
              <a:t>ALGOL</a:t>
            </a:r>
            <a:r>
              <a:rPr sz="3206" spc="-100" dirty="0"/>
              <a:t> </a:t>
            </a:r>
            <a:r>
              <a:rPr sz="3206" spc="-25" dirty="0"/>
              <a:t>60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6014-A3E7-68CD-95FB-EDDDBBF1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of development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FORTRAN had (barely) arrived for IBM 70x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languages were being developed, all for specific machines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portable language; all were machine- dependent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universal language for communicating algorithms</a:t>
            </a:r>
          </a:p>
          <a:p>
            <a:r>
              <a:rPr lang="en-US" dirty="0"/>
              <a:t>ALGOL 60 was the result of efforts to design a universal language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34927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Early</a:t>
            </a:r>
            <a:r>
              <a:rPr spc="-80" dirty="0"/>
              <a:t> </a:t>
            </a:r>
            <a:r>
              <a:rPr dirty="0"/>
              <a:t>Design</a:t>
            </a:r>
            <a:r>
              <a:rPr spc="-7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5DB44-B71D-2D02-00EC-6F8BE43E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ACM and GAMM met for four days for design (May 27 to June 1, 1958)</a:t>
            </a:r>
          </a:p>
          <a:p>
            <a:r>
              <a:rPr lang="en-US" dirty="0"/>
              <a:t>Goals of the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Close to mathematical notation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Good for describing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be translatable to machine code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642943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ALGOL</a:t>
            </a:r>
            <a:r>
              <a:rPr spc="-120" dirty="0"/>
              <a:t> </a:t>
            </a:r>
            <a:r>
              <a:rPr spc="-25" dirty="0"/>
              <a:t>58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5CABC-0D28-13F8-B106-FBB45279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 of type was formalized</a:t>
            </a:r>
          </a:p>
          <a:p>
            <a:r>
              <a:rPr lang="en-US" dirty="0"/>
              <a:t>Names could be any length</a:t>
            </a:r>
          </a:p>
          <a:p>
            <a:r>
              <a:rPr lang="en-US" dirty="0"/>
              <a:t>Arrays could have any number of subscripts</a:t>
            </a:r>
          </a:p>
          <a:p>
            <a:r>
              <a:rPr lang="en-US" dirty="0"/>
              <a:t>Parameters were separated by mode (in &amp; out)</a:t>
            </a:r>
          </a:p>
          <a:p>
            <a:r>
              <a:rPr lang="en-US" dirty="0"/>
              <a:t>Subscripts were placed in brackets</a:t>
            </a:r>
          </a:p>
          <a:p>
            <a:r>
              <a:rPr lang="en-US" dirty="0"/>
              <a:t>Compound statements (begin ... end)</a:t>
            </a:r>
          </a:p>
          <a:p>
            <a:r>
              <a:rPr lang="en-US" dirty="0"/>
              <a:t>Semicolon as a statement separator</a:t>
            </a:r>
          </a:p>
          <a:p>
            <a:r>
              <a:rPr lang="en-US" dirty="0"/>
              <a:t>Assignment operator was :=</a:t>
            </a:r>
          </a:p>
          <a:p>
            <a:r>
              <a:rPr lang="en-US" dirty="0"/>
              <a:t>if had an else-if clause</a:t>
            </a:r>
          </a:p>
          <a:p>
            <a:r>
              <a:rPr lang="en-US" dirty="0"/>
              <a:t>No I/O - “would make it machine dependent”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29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970786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lang="pl-PL"/>
              <a:t>Chapter</a:t>
            </a:r>
            <a:r>
              <a:rPr lang="pl-PL" spc="-30"/>
              <a:t> </a:t>
            </a:r>
            <a:r>
              <a:rPr lang="pl-PL"/>
              <a:t>2</a:t>
            </a:r>
            <a:r>
              <a:rPr lang="pl-PL" spc="-20"/>
              <a:t> </a:t>
            </a:r>
            <a:r>
              <a:rPr lang="pl-PL" spc="-10"/>
              <a:t>Topics</a:t>
            </a:r>
            <a:endParaRPr lang="pl-PL" spc="-1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FDB02-AD64-E3E4-54C4-0AE4BD26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Zuse’s Plankalkul</a:t>
            </a:r>
          </a:p>
          <a:p>
            <a:r>
              <a:rPr lang="pl-PL"/>
              <a:t>Minimal Hardware Programming: Pseudocodes</a:t>
            </a:r>
          </a:p>
          <a:p>
            <a:r>
              <a:rPr lang="pl-PL"/>
              <a:t>The IBM 704 and Fortran</a:t>
            </a:r>
          </a:p>
          <a:p>
            <a:r>
              <a:rPr lang="pl-PL"/>
              <a:t>Functional Programming: LISP</a:t>
            </a:r>
          </a:p>
          <a:p>
            <a:r>
              <a:rPr lang="pl-PL"/>
              <a:t>The First Step Toward Sophistication: ALGOL 60</a:t>
            </a:r>
          </a:p>
          <a:p>
            <a:r>
              <a:rPr lang="pl-PL"/>
              <a:t>Computerizing Business Records: COBOL</a:t>
            </a:r>
          </a:p>
          <a:p>
            <a:r>
              <a:rPr lang="pl-PL"/>
              <a:t>The Beginnings of Timesharing: BASIC</a:t>
            </a:r>
          </a:p>
          <a:p>
            <a:endParaRPr lang="en-PK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F286450-D456-9EF0-6C5A-58372A5AA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3211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ALGOL</a:t>
            </a:r>
            <a:r>
              <a:rPr spc="-80" dirty="0"/>
              <a:t> </a:t>
            </a:r>
            <a:r>
              <a:rPr dirty="0"/>
              <a:t>58</a:t>
            </a:r>
            <a:r>
              <a:rPr spc="-7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C7288-12D6-0620-E4BA-5CF77F6D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meant to be implemented, but variations of it were (MAD, JOVIAL)</a:t>
            </a:r>
          </a:p>
          <a:p>
            <a:r>
              <a:rPr lang="en-US" dirty="0"/>
              <a:t>Although IBM was initially enthusiastic, all support was dropped by mid 1959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074609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ALGOL</a:t>
            </a:r>
            <a:r>
              <a:rPr spc="-80" dirty="0"/>
              <a:t> </a:t>
            </a:r>
            <a:r>
              <a:rPr dirty="0"/>
              <a:t>60</a:t>
            </a:r>
            <a:r>
              <a:rPr spc="-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90F25-35F0-56F8-B188-AFAE07DC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ALGOL 58 at 6-day meeting in 	Paris</a:t>
            </a:r>
          </a:p>
          <a:p>
            <a:r>
              <a:rPr lang="en-US" dirty="0"/>
              <a:t>New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Block structure (local scope)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Two parameter passing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Subprogram recursion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Stack-dynamic 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Still no I/O and no string handling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299725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ALGOL</a:t>
            </a:r>
            <a:r>
              <a:rPr spc="-70" dirty="0"/>
              <a:t> </a:t>
            </a:r>
            <a:r>
              <a:rPr dirty="0"/>
              <a:t>60</a:t>
            </a:r>
            <a:r>
              <a:rPr spc="-6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2F079-0920-B0A4-214D-6FC37CDB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was the standard way to publish algorithms for over 20 years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subsequent imperative languages are based on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machine-independent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language whose syntax was formally defined (BNF)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83106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lnSpc>
                <a:spcPct val="100000"/>
              </a:lnSpc>
              <a:spcBef>
                <a:spcPts val="100"/>
              </a:spcBef>
              <a:tabLst>
                <a:tab pos="2373050" algn="l"/>
              </a:tabLst>
            </a:pPr>
            <a:r>
              <a:rPr dirty="0"/>
              <a:t>ALGOL</a:t>
            </a:r>
            <a:r>
              <a:rPr spc="-120" dirty="0"/>
              <a:t> </a:t>
            </a:r>
            <a:r>
              <a:rPr spc="-25" dirty="0"/>
              <a:t>60</a:t>
            </a:r>
            <a:r>
              <a:rPr dirty="0"/>
              <a:t>	Evaluation</a:t>
            </a:r>
            <a:r>
              <a:rPr spc="-18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E8DA9-B958-D9BE-79DC-EABA3AC0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Never widely used, especially in U.S.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Reasons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Lack of I/O and the character set made programs non-portable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Too flexible--hard to implement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Entrenchment of Fortran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Formal syntax description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Lack of support from IBM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11474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9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Computerizing</a:t>
            </a:r>
            <a:r>
              <a:rPr sz="3206" spc="-165" dirty="0"/>
              <a:t> </a:t>
            </a:r>
            <a:r>
              <a:rPr sz="3206" dirty="0"/>
              <a:t>Business</a:t>
            </a:r>
            <a:r>
              <a:rPr sz="3206" spc="-165" dirty="0"/>
              <a:t> </a:t>
            </a:r>
            <a:r>
              <a:rPr sz="3206" dirty="0"/>
              <a:t>Records:</a:t>
            </a:r>
            <a:r>
              <a:rPr sz="3206" spc="-165" dirty="0"/>
              <a:t> </a:t>
            </a:r>
            <a:r>
              <a:rPr sz="3206" spc="-10" dirty="0"/>
              <a:t>COBOL</a:t>
            </a:r>
            <a:endParaRPr sz="320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B6E15-1F2E-6EC6-AFD4-E0A37F91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of development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UNIVAC was beginning to use FLOW-MATIC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USAF was beginning to use AIMACO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IBM was developing COMTRAN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50063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COBOL</a:t>
            </a:r>
            <a:r>
              <a:rPr spc="-145" dirty="0"/>
              <a:t> </a:t>
            </a:r>
            <a:r>
              <a:rPr dirty="0"/>
              <a:t>Historical</a:t>
            </a:r>
            <a:r>
              <a:rPr spc="-145" dirty="0"/>
              <a:t> </a:t>
            </a:r>
            <a:r>
              <a:rPr spc="-10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2BD62-E5A4-12C7-8180-392FBCDC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FLOW-MATIC</a:t>
            </a:r>
          </a:p>
          <a:p>
            <a:r>
              <a:rPr lang="en-US" dirty="0"/>
              <a:t>FLOW-MATIC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Names up to 12 characters, with embedded hyphens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English names for arithmetic operators (no arithmetic expressions)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and code were completely separate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Verbs were first word in every statement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295470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COBOL</a:t>
            </a:r>
            <a:r>
              <a:rPr spc="-125" dirty="0"/>
              <a:t> </a:t>
            </a:r>
            <a:r>
              <a:rPr dirty="0"/>
              <a:t>Design</a:t>
            </a:r>
            <a:r>
              <a:rPr spc="-114" dirty="0"/>
              <a:t> </a:t>
            </a:r>
            <a:r>
              <a:rPr spc="-10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7C4B1-3AB1-5A75-FC93-8735C00B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Design Meeting (Pentagon) - May 1959</a:t>
            </a:r>
          </a:p>
          <a:p>
            <a:r>
              <a:rPr lang="en-US" dirty="0"/>
              <a:t>Design goals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look like simple English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be easy to use, even if that means it will be less powerful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broaden the base of computer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not be biased by current compiler problems</a:t>
            </a:r>
          </a:p>
          <a:p>
            <a:r>
              <a:rPr lang="en-US" dirty="0"/>
              <a:t>Design committee members were all from computer manufacturers and DoD branches</a:t>
            </a:r>
          </a:p>
          <a:p>
            <a:r>
              <a:rPr lang="en-US" dirty="0"/>
              <a:t>Design Problems: arithmetic expressions? subscripts?	Fights among manufacturers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04432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lnSpc>
                <a:spcPct val="100000"/>
              </a:lnSpc>
              <a:spcBef>
                <a:spcPts val="100"/>
              </a:spcBef>
              <a:tabLst>
                <a:tab pos="1693582" algn="l"/>
              </a:tabLst>
            </a:pPr>
            <a:r>
              <a:rPr spc="-10" dirty="0"/>
              <a:t>COBOL</a:t>
            </a:r>
            <a:r>
              <a:rPr dirty="0"/>
              <a:t>	</a:t>
            </a:r>
            <a:r>
              <a:rPr spc="-1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63AFD-6263-DE44-4E64-36149F35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macro facility in a high-level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Hierarchical data structures (records)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Nested selection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 names (up to 30 characters), with hyphens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Separate data division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573044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COBOL:</a:t>
            </a:r>
            <a:r>
              <a:rPr spc="-125" dirty="0"/>
              <a:t> </a:t>
            </a:r>
            <a:r>
              <a:rPr dirty="0"/>
              <a:t>DoD</a:t>
            </a:r>
            <a:r>
              <a:rPr spc="-114" dirty="0"/>
              <a:t> </a:t>
            </a:r>
            <a:r>
              <a:rPr spc="-10" dirty="0"/>
              <a:t>Influence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FE66-1386-9224-EE7D-ED441FFB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language required by DoD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would have failed without DoD</a:t>
            </a:r>
          </a:p>
          <a:p>
            <a:r>
              <a:rPr lang="en-US" dirty="0"/>
              <a:t>Still the most widely used business applications language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278584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981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The</a:t>
            </a:r>
            <a:r>
              <a:rPr sz="3206" spc="-105" dirty="0"/>
              <a:t> </a:t>
            </a:r>
            <a:r>
              <a:rPr sz="3206" dirty="0"/>
              <a:t>Beginning</a:t>
            </a:r>
            <a:r>
              <a:rPr sz="3206" spc="-105" dirty="0"/>
              <a:t> </a:t>
            </a:r>
            <a:r>
              <a:rPr sz="3206" dirty="0"/>
              <a:t>of</a:t>
            </a:r>
            <a:r>
              <a:rPr sz="3206" spc="-105" dirty="0"/>
              <a:t> </a:t>
            </a:r>
            <a:r>
              <a:rPr sz="3206" dirty="0"/>
              <a:t>Timesharing:</a:t>
            </a:r>
            <a:r>
              <a:rPr sz="3206" spc="-105" dirty="0"/>
              <a:t> </a:t>
            </a:r>
            <a:r>
              <a:rPr sz="3206" spc="-10" dirty="0"/>
              <a:t>BASIC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12A50-FDF3-A110-5969-605A2E02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by </a:t>
            </a:r>
            <a:r>
              <a:rPr lang="en-US" dirty="0" err="1"/>
              <a:t>Kemeny</a:t>
            </a:r>
            <a:r>
              <a:rPr lang="en-US" dirty="0"/>
              <a:t> &amp; Kurtz at Dartmouth</a:t>
            </a:r>
          </a:p>
          <a:p>
            <a:r>
              <a:rPr lang="en-US" dirty="0"/>
              <a:t>Design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Easy to learn and use for non-science students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be “pleasant and friendly”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Fast turnaround for homework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Free and private access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 time is more important than computer time</a:t>
            </a:r>
          </a:p>
          <a:p>
            <a:r>
              <a:rPr lang="en-US" dirty="0"/>
              <a:t>Current popular dialect: Visual BASIC</a:t>
            </a:r>
          </a:p>
          <a:p>
            <a:r>
              <a:rPr lang="en-US" dirty="0"/>
              <a:t>First widely used language with time sharing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39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243806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Chapter</a:t>
            </a:r>
            <a:r>
              <a:rPr spc="-45" dirty="0"/>
              <a:t> </a:t>
            </a:r>
            <a:r>
              <a:rPr dirty="0"/>
              <a:t>2</a:t>
            </a:r>
            <a:r>
              <a:rPr spc="-45" dirty="0"/>
              <a:t> </a:t>
            </a:r>
            <a:r>
              <a:rPr dirty="0"/>
              <a:t>Topics</a:t>
            </a:r>
            <a:r>
              <a:rPr spc="-4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E80A2-36B0-E977-1D84-15D23BF8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for Everybody: PL/I</a:t>
            </a:r>
          </a:p>
          <a:p>
            <a:r>
              <a:rPr lang="en-US" dirty="0"/>
              <a:t>Two Early Dynamic Languages: APL and SNOBOL</a:t>
            </a:r>
          </a:p>
          <a:p>
            <a:r>
              <a:rPr lang="en-US" dirty="0"/>
              <a:t>The Beginnings of Data Abstraction: SIMULA 67</a:t>
            </a:r>
          </a:p>
          <a:p>
            <a:r>
              <a:rPr lang="en-US" dirty="0"/>
              <a:t>Orthogonal Design: ALGOL 68</a:t>
            </a:r>
          </a:p>
          <a:p>
            <a:r>
              <a:rPr lang="en-US" dirty="0"/>
              <a:t>Some Early Descendants of the ALGOLs</a:t>
            </a:r>
          </a:p>
          <a:p>
            <a:r>
              <a:rPr lang="en-US" dirty="0"/>
              <a:t>Programming Based on Logic: Prolog</a:t>
            </a:r>
          </a:p>
          <a:p>
            <a:r>
              <a:rPr lang="en-US" dirty="0"/>
              <a:t>History's Largest Design Effort: Ada</a:t>
            </a:r>
          </a:p>
          <a:p>
            <a:endParaRPr lang="en-PK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09B1DD-AB91-345A-1483-D0E20309F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4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0456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321" y="1041051"/>
            <a:ext cx="9613861" cy="505291"/>
          </a:xfrm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lnSpc>
                <a:spcPct val="100000"/>
              </a:lnSpc>
              <a:spcBef>
                <a:spcPts val="100"/>
              </a:spcBef>
              <a:tabLst>
                <a:tab pos="4134706" algn="l"/>
              </a:tabLst>
            </a:pPr>
            <a:r>
              <a:rPr spc="-10" dirty="0"/>
              <a:t> </a:t>
            </a:r>
            <a:r>
              <a:rPr dirty="0"/>
              <a:t>Everything</a:t>
            </a:r>
            <a:r>
              <a:rPr spc="-5" dirty="0"/>
              <a:t> </a:t>
            </a:r>
            <a:r>
              <a:rPr spc="-25" dirty="0"/>
              <a:t>for</a:t>
            </a:r>
            <a:r>
              <a:rPr lang="en-US" spc="-25" dirty="0"/>
              <a:t> </a:t>
            </a:r>
            <a:r>
              <a:rPr dirty="0"/>
              <a:t>Everybody:</a:t>
            </a:r>
            <a:r>
              <a:rPr spc="-50" dirty="0"/>
              <a:t> </a:t>
            </a:r>
            <a:r>
              <a:rPr spc="-20" dirty="0"/>
              <a:t>PL/I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C6EBD-7AC5-9A4A-DC1F-83690475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by IBM and SHARE</a:t>
            </a:r>
          </a:p>
          <a:p>
            <a:r>
              <a:rPr lang="en-US" dirty="0"/>
              <a:t>Computing situation in 1964 (IBM's point 	of view)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Scientific computing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IBM 1620 and 7090 computers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FORTRAN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SHARE user group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Business computing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IBM 1401, 7080 computers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COBOL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GUIDE user group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935952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PL/I:</a:t>
            </a:r>
            <a:r>
              <a:rPr spc="-80" dirty="0"/>
              <a:t> </a:t>
            </a:r>
            <a:r>
              <a:rPr spc="-10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A5ADC-35C9-EE3E-F9A8-8E5E1857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1963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Scientific users began to need more elaborate I/O, like COBOL had;  business users began to need floating point and 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looked like many shops would begin to need two kinds of computers, languages, and support staff--too costly</a:t>
            </a:r>
          </a:p>
          <a:p>
            <a:r>
              <a:rPr lang="en-US" dirty="0"/>
              <a:t>The obvious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a new computer to do both kinds of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 a new language to do both kinds of applications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492865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PL/I:</a:t>
            </a:r>
            <a:r>
              <a:rPr spc="-114" dirty="0"/>
              <a:t> </a:t>
            </a:r>
            <a:r>
              <a:rPr dirty="0"/>
              <a:t>Design</a:t>
            </a:r>
            <a:r>
              <a:rPr spc="-1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DFCC4-BB20-1B5F-A37B-926C1842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in five months by the 3 X 3 	Committee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Three members from IBM, three members from SHARE</a:t>
            </a:r>
          </a:p>
          <a:p>
            <a:r>
              <a:rPr lang="en-US" dirty="0"/>
              <a:t>Initial 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 extension of Fortran IV</a:t>
            </a:r>
          </a:p>
          <a:p>
            <a:r>
              <a:rPr lang="en-US" dirty="0"/>
              <a:t>Initially called NPL (New Programming 	Language)</a:t>
            </a:r>
          </a:p>
          <a:p>
            <a:r>
              <a:rPr lang="en-US" dirty="0"/>
              <a:t>Name changed to PL/I in 1965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003398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PL/I:</a:t>
            </a:r>
            <a:r>
              <a:rPr spc="-10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E8819-9500-4641-49C6-A251E4CE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PL/I contributions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unit-level concurrency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exception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Switch-selectable recursion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pointer 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array cross sections</a:t>
            </a:r>
          </a:p>
          <a:p>
            <a:r>
              <a:rPr lang="en-US" dirty="0"/>
              <a:t>Concerns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new features were poorly designed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Too large and too complex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744168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Two</a:t>
            </a:r>
            <a:r>
              <a:rPr sz="3206" spc="-95" dirty="0"/>
              <a:t> </a:t>
            </a:r>
            <a:r>
              <a:rPr sz="3206" dirty="0"/>
              <a:t>Early</a:t>
            </a:r>
            <a:r>
              <a:rPr sz="3206" spc="-90" dirty="0"/>
              <a:t> </a:t>
            </a:r>
            <a:r>
              <a:rPr sz="3206" dirty="0"/>
              <a:t>Dynamic</a:t>
            </a:r>
            <a:r>
              <a:rPr sz="3206" spc="-95" dirty="0"/>
              <a:t> </a:t>
            </a:r>
            <a:r>
              <a:rPr sz="3206" dirty="0"/>
              <a:t>Languages:</a:t>
            </a:r>
            <a:r>
              <a:rPr sz="3206" spc="-90" dirty="0"/>
              <a:t> </a:t>
            </a:r>
            <a:r>
              <a:rPr sz="3206" dirty="0"/>
              <a:t>APL</a:t>
            </a:r>
            <a:r>
              <a:rPr sz="3206" spc="-95" dirty="0"/>
              <a:t> </a:t>
            </a:r>
            <a:r>
              <a:rPr sz="3206" spc="-25" dirty="0"/>
              <a:t>and</a:t>
            </a:r>
            <a:endParaRPr sz="3206"/>
          </a:p>
          <a:p>
            <a:pPr marL="12724">
              <a:lnSpc>
                <a:spcPct val="100000"/>
              </a:lnSpc>
              <a:tabLst>
                <a:tab pos="8180979" algn="l"/>
              </a:tabLst>
            </a:pPr>
            <a:r>
              <a:rPr sz="3206" u="heavy" spc="-306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3206" u="heavy" spc="-10" dirty="0">
                <a:uFill>
                  <a:solidFill>
                    <a:srgbClr val="FF0000"/>
                  </a:solidFill>
                </a:uFill>
              </a:rPr>
              <a:t>SNOBOL</a:t>
            </a:r>
            <a:r>
              <a:rPr sz="3206" u="heavy" dirty="0">
                <a:uFill>
                  <a:solidFill>
                    <a:srgbClr val="FF0000"/>
                  </a:solidFill>
                </a:uFill>
              </a:rPr>
              <a:t>	</a:t>
            </a:r>
            <a:endParaRPr sz="3206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4BDAB5-64AB-1B68-19BF-4FB01762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dynamic typing and dynamic storage allocation</a:t>
            </a:r>
          </a:p>
          <a:p>
            <a:r>
              <a:rPr lang="en-US" dirty="0"/>
              <a:t>Variables are untyped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variable acquires a type when it is assigned a value</a:t>
            </a:r>
          </a:p>
          <a:p>
            <a:r>
              <a:rPr lang="en-US" dirty="0"/>
              <a:t>Storage is allocated to a variable when it is assigned a value</a:t>
            </a:r>
          </a:p>
          <a:p>
            <a:endParaRPr lang="en-PK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1612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APL:</a:t>
            </a:r>
            <a:r>
              <a:rPr spc="-120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dirty="0"/>
              <a:t>Programming</a:t>
            </a:r>
            <a:r>
              <a:rPr spc="-12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BF3DB-3469-72FF-7BEE-261A158E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as a hardware description language at IBM by Ken Iverson around 1960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Highly expressive (many operators, for both scalars and arrays of various dimensions)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Programs are very difficult to read</a:t>
            </a:r>
          </a:p>
          <a:p>
            <a:r>
              <a:rPr lang="en-US" dirty="0"/>
              <a:t>Still in use; minimal changes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32724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SNOBOL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F6E6B-6D83-B0E1-D901-18F5F6B4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as a string manipulation language at Bell Labs by Farber, Griswold, and </a:t>
            </a:r>
            <a:r>
              <a:rPr lang="en-US" dirty="0" err="1"/>
              <a:t>Polensky</a:t>
            </a:r>
            <a:endParaRPr lang="en-US" dirty="0"/>
          </a:p>
          <a:p>
            <a:r>
              <a:rPr lang="en-US" dirty="0"/>
              <a:t>Powerful operators for string pattern matching</a:t>
            </a:r>
          </a:p>
          <a:p>
            <a:r>
              <a:rPr lang="en-US" dirty="0"/>
              <a:t>Slower than alternative languages (and thus no longer used for writing editors)</a:t>
            </a:r>
          </a:p>
          <a:p>
            <a:r>
              <a:rPr lang="en-US" dirty="0"/>
              <a:t>Stilled used for certain text processing tasks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06031" y="1579249"/>
            <a:ext cx="7997394" cy="44450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5003" marR="5090" indent="-342915">
              <a:spcBef>
                <a:spcPts val="100"/>
              </a:spcBef>
              <a:buChar char="•"/>
              <a:tabLst>
                <a:tab pos="356276" algn="l"/>
              </a:tabLst>
            </a:pPr>
            <a:endParaRPr lang="en-PK" sz="2805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97226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The</a:t>
            </a:r>
            <a:r>
              <a:rPr sz="3206" spc="-75" dirty="0"/>
              <a:t> </a:t>
            </a:r>
            <a:r>
              <a:rPr sz="3206" dirty="0"/>
              <a:t>Beginning</a:t>
            </a:r>
            <a:r>
              <a:rPr sz="3206" spc="-70" dirty="0"/>
              <a:t> </a:t>
            </a:r>
            <a:r>
              <a:rPr sz="3206" dirty="0"/>
              <a:t>of</a:t>
            </a:r>
            <a:r>
              <a:rPr sz="3206" spc="-70" dirty="0"/>
              <a:t> </a:t>
            </a:r>
            <a:r>
              <a:rPr sz="3206" dirty="0"/>
              <a:t>Data</a:t>
            </a:r>
            <a:r>
              <a:rPr sz="3206" spc="-70" dirty="0"/>
              <a:t> </a:t>
            </a:r>
            <a:r>
              <a:rPr sz="3206" spc="-10" dirty="0"/>
              <a:t>Abstraction:</a:t>
            </a:r>
            <a:endParaRPr sz="3206"/>
          </a:p>
          <a:p>
            <a:pPr marL="12724">
              <a:lnSpc>
                <a:spcPct val="100000"/>
              </a:lnSpc>
              <a:tabLst>
                <a:tab pos="8180979" algn="l"/>
              </a:tabLst>
            </a:pPr>
            <a:r>
              <a:rPr sz="3206" u="heavy" spc="-306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3206" u="heavy" dirty="0">
                <a:uFill>
                  <a:solidFill>
                    <a:srgbClr val="FF0000"/>
                  </a:solidFill>
                </a:uFill>
              </a:rPr>
              <a:t>SIMULA</a:t>
            </a:r>
            <a:r>
              <a:rPr sz="3206" u="heavy" spc="-114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3206" u="heavy" spc="-25" dirty="0">
                <a:uFill>
                  <a:solidFill>
                    <a:srgbClr val="FF0000"/>
                  </a:solidFill>
                </a:uFill>
              </a:rPr>
              <a:t>67</a:t>
            </a:r>
            <a:r>
              <a:rPr sz="3206" u="heavy" dirty="0">
                <a:uFill>
                  <a:solidFill>
                    <a:srgbClr val="FF0000"/>
                  </a:solidFill>
                </a:uFill>
              </a:rPr>
              <a:t>	</a:t>
            </a:r>
            <a:endParaRPr sz="3206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F6B25-D11F-5D5A-5526-5BB5B785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84908" cy="3599316"/>
          </a:xfrm>
        </p:spPr>
        <p:txBody>
          <a:bodyPr/>
          <a:lstStyle/>
          <a:p>
            <a:r>
              <a:rPr lang="en-US" dirty="0"/>
              <a:t>Designed primarily for system simulation in Norway by Nygaard and Dahl</a:t>
            </a:r>
          </a:p>
          <a:p>
            <a:r>
              <a:rPr lang="en-US" dirty="0"/>
              <a:t>Based on ALGOL 60 and SIMULA I</a:t>
            </a:r>
          </a:p>
          <a:p>
            <a:r>
              <a:rPr lang="en-US" dirty="0"/>
              <a:t>Primary Contributions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Co-routines - a kind of subprogram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Implemented in a structure called a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Classes are the basis for data abstraction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Classes are structures that include both local data and functionality</a:t>
            </a:r>
          </a:p>
          <a:p>
            <a:endParaRPr lang="en-PK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109371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Orthogonal</a:t>
            </a:r>
            <a:r>
              <a:rPr spc="-150" dirty="0"/>
              <a:t> </a:t>
            </a:r>
            <a:r>
              <a:rPr dirty="0"/>
              <a:t>Design:</a:t>
            </a:r>
            <a:r>
              <a:rPr spc="-155" dirty="0"/>
              <a:t> </a:t>
            </a:r>
            <a:r>
              <a:rPr dirty="0"/>
              <a:t>ALGOL</a:t>
            </a:r>
            <a:r>
              <a:rPr spc="-150" dirty="0"/>
              <a:t> </a:t>
            </a:r>
            <a:r>
              <a:rPr spc="-25" dirty="0"/>
              <a:t>68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0321" y="2336873"/>
            <a:ext cx="9613861" cy="2854490"/>
          </a:xfrm>
          <a:prstGeom prst="rect">
            <a:avLst/>
          </a:prstGeom>
        </p:spPr>
        <p:txBody>
          <a:bodyPr vert="horz" wrap="square" lIns="0" tIns="69714" rIns="0" bIns="0" rtlCol="0">
            <a:spAutoFit/>
          </a:bodyPr>
          <a:lstStyle/>
          <a:p>
            <a:pPr marL="469288" marR="5090" indent="-457200">
              <a:lnSpc>
                <a:spcPct val="100000"/>
              </a:lnSpc>
              <a:spcBef>
                <a:spcPts val="100"/>
              </a:spcBef>
              <a:tabLst>
                <a:tab pos="356276" algn="l"/>
              </a:tabLst>
            </a:pPr>
            <a:r>
              <a:rPr sz="2805" dirty="0"/>
              <a:t>From</a:t>
            </a:r>
            <a:r>
              <a:rPr sz="2805" spc="-105" dirty="0"/>
              <a:t> </a:t>
            </a:r>
            <a:r>
              <a:rPr sz="2805" dirty="0"/>
              <a:t>the</a:t>
            </a:r>
            <a:r>
              <a:rPr sz="2805" spc="-95" dirty="0"/>
              <a:t> </a:t>
            </a:r>
            <a:r>
              <a:rPr sz="2805" dirty="0"/>
              <a:t>continued</a:t>
            </a:r>
            <a:r>
              <a:rPr sz="2805" spc="-90" dirty="0"/>
              <a:t> </a:t>
            </a:r>
            <a:r>
              <a:rPr sz="2805" dirty="0"/>
              <a:t>development</a:t>
            </a:r>
            <a:r>
              <a:rPr sz="2805" spc="-95" dirty="0"/>
              <a:t> </a:t>
            </a:r>
            <a:r>
              <a:rPr sz="2805" dirty="0"/>
              <a:t>of</a:t>
            </a:r>
            <a:r>
              <a:rPr sz="2805" spc="-90" dirty="0"/>
              <a:t> </a:t>
            </a:r>
            <a:r>
              <a:rPr sz="2805" spc="-10" dirty="0"/>
              <a:t>ALGOL </a:t>
            </a:r>
            <a:r>
              <a:rPr sz="2805" dirty="0"/>
              <a:t>60</a:t>
            </a:r>
            <a:r>
              <a:rPr sz="2805" spc="-35" dirty="0"/>
              <a:t> </a:t>
            </a:r>
            <a:r>
              <a:rPr sz="2805" dirty="0"/>
              <a:t>but</a:t>
            </a:r>
            <a:r>
              <a:rPr sz="2805" spc="-20" dirty="0"/>
              <a:t> </a:t>
            </a:r>
            <a:r>
              <a:rPr sz="2805" dirty="0"/>
              <a:t>not</a:t>
            </a:r>
            <a:r>
              <a:rPr sz="2805" spc="-25" dirty="0"/>
              <a:t> </a:t>
            </a:r>
            <a:r>
              <a:rPr sz="2805" dirty="0"/>
              <a:t>a</a:t>
            </a:r>
            <a:r>
              <a:rPr sz="2805" spc="-20" dirty="0"/>
              <a:t> </a:t>
            </a:r>
            <a:r>
              <a:rPr sz="2805" dirty="0"/>
              <a:t>superset</a:t>
            </a:r>
            <a:r>
              <a:rPr sz="2805" spc="-25" dirty="0"/>
              <a:t> </a:t>
            </a:r>
            <a:r>
              <a:rPr sz="2805" dirty="0"/>
              <a:t>of</a:t>
            </a:r>
            <a:r>
              <a:rPr sz="2805" spc="-20" dirty="0"/>
              <a:t> </a:t>
            </a:r>
            <a:r>
              <a:rPr sz="2805" dirty="0"/>
              <a:t>that</a:t>
            </a:r>
            <a:r>
              <a:rPr sz="2805" spc="-20" dirty="0"/>
              <a:t> </a:t>
            </a:r>
            <a:r>
              <a:rPr sz="2805" spc="-10" dirty="0"/>
              <a:t>language</a:t>
            </a:r>
            <a:endParaRPr sz="2805" dirty="0"/>
          </a:p>
          <a:p>
            <a:pPr marL="469288" marR="327010" indent="-457200">
              <a:lnSpc>
                <a:spcPct val="100000"/>
              </a:lnSpc>
              <a:spcBef>
                <a:spcPts val="681"/>
              </a:spcBef>
              <a:tabLst>
                <a:tab pos="356276" algn="l"/>
              </a:tabLst>
            </a:pPr>
            <a:r>
              <a:rPr sz="2805" dirty="0"/>
              <a:t>Source</a:t>
            </a:r>
            <a:r>
              <a:rPr sz="2805" spc="-65" dirty="0"/>
              <a:t> </a:t>
            </a:r>
            <a:r>
              <a:rPr sz="2805" dirty="0"/>
              <a:t>of</a:t>
            </a:r>
            <a:r>
              <a:rPr sz="2805" spc="-65" dirty="0"/>
              <a:t> </a:t>
            </a:r>
            <a:r>
              <a:rPr sz="2805" dirty="0"/>
              <a:t>several</a:t>
            </a:r>
            <a:r>
              <a:rPr sz="2805" spc="-65" dirty="0"/>
              <a:t> </a:t>
            </a:r>
            <a:r>
              <a:rPr sz="2805" dirty="0"/>
              <a:t>new</a:t>
            </a:r>
            <a:r>
              <a:rPr sz="2805" spc="-65" dirty="0"/>
              <a:t> </a:t>
            </a:r>
            <a:r>
              <a:rPr sz="2805" dirty="0"/>
              <a:t>ideas</a:t>
            </a:r>
            <a:r>
              <a:rPr sz="2805" spc="-65" dirty="0"/>
              <a:t> </a:t>
            </a:r>
            <a:r>
              <a:rPr sz="2805" dirty="0"/>
              <a:t>(even</a:t>
            </a:r>
            <a:r>
              <a:rPr sz="2805" spc="-60" dirty="0"/>
              <a:t> </a:t>
            </a:r>
            <a:r>
              <a:rPr sz="2805" spc="-10" dirty="0"/>
              <a:t>though </a:t>
            </a:r>
            <a:r>
              <a:rPr sz="2805" dirty="0"/>
              <a:t>the</a:t>
            </a:r>
            <a:r>
              <a:rPr sz="2805" spc="-65" dirty="0"/>
              <a:t> </a:t>
            </a:r>
            <a:r>
              <a:rPr sz="2805" dirty="0"/>
              <a:t>language</a:t>
            </a:r>
            <a:r>
              <a:rPr sz="2805" spc="-60" dirty="0"/>
              <a:t> </a:t>
            </a:r>
            <a:r>
              <a:rPr sz="2805" dirty="0"/>
              <a:t>itself</a:t>
            </a:r>
            <a:r>
              <a:rPr sz="2805" spc="-60" dirty="0"/>
              <a:t> </a:t>
            </a:r>
            <a:r>
              <a:rPr sz="2805" dirty="0"/>
              <a:t>never</a:t>
            </a:r>
            <a:r>
              <a:rPr sz="2805" spc="-60" dirty="0"/>
              <a:t> </a:t>
            </a:r>
            <a:r>
              <a:rPr sz="2805" spc="-10" dirty="0"/>
              <a:t>achieved 	</a:t>
            </a:r>
            <a:r>
              <a:rPr sz="2805" dirty="0"/>
              <a:t>widespread</a:t>
            </a:r>
            <a:r>
              <a:rPr sz="2805" spc="-204" dirty="0"/>
              <a:t> </a:t>
            </a:r>
            <a:r>
              <a:rPr sz="2805" spc="-20" dirty="0"/>
              <a:t>use)</a:t>
            </a:r>
            <a:endParaRPr sz="2805" dirty="0"/>
          </a:p>
          <a:p>
            <a:pPr marL="469288" marR="1594333" indent="-457200">
              <a:lnSpc>
                <a:spcPct val="100000"/>
              </a:lnSpc>
              <a:spcBef>
                <a:spcPts val="681"/>
              </a:spcBef>
              <a:tabLst>
                <a:tab pos="356276" algn="l"/>
              </a:tabLst>
            </a:pPr>
            <a:r>
              <a:rPr sz="2805" dirty="0"/>
              <a:t>Design</a:t>
            </a:r>
            <a:r>
              <a:rPr sz="2805" spc="-50" dirty="0"/>
              <a:t> </a:t>
            </a:r>
            <a:r>
              <a:rPr sz="2805" dirty="0"/>
              <a:t>is</a:t>
            </a:r>
            <a:r>
              <a:rPr sz="2805" spc="-50" dirty="0"/>
              <a:t> </a:t>
            </a:r>
            <a:r>
              <a:rPr sz="2805" dirty="0"/>
              <a:t>based</a:t>
            </a:r>
            <a:r>
              <a:rPr sz="2805" spc="-50" dirty="0"/>
              <a:t> </a:t>
            </a:r>
            <a:r>
              <a:rPr sz="2805" dirty="0"/>
              <a:t>on</a:t>
            </a:r>
            <a:r>
              <a:rPr sz="2805" spc="-50" dirty="0"/>
              <a:t> </a:t>
            </a:r>
            <a:r>
              <a:rPr sz="2805" dirty="0"/>
              <a:t>the</a:t>
            </a:r>
            <a:r>
              <a:rPr sz="2805" spc="-50" dirty="0"/>
              <a:t> </a:t>
            </a:r>
            <a:r>
              <a:rPr sz="2805" dirty="0"/>
              <a:t>concept</a:t>
            </a:r>
            <a:r>
              <a:rPr sz="2805" spc="-50" dirty="0"/>
              <a:t> </a:t>
            </a:r>
            <a:r>
              <a:rPr sz="2805" spc="-25" dirty="0"/>
              <a:t>of 	</a:t>
            </a:r>
            <a:r>
              <a:rPr sz="2805" spc="-10" dirty="0" err="1"/>
              <a:t>orthogona</a:t>
            </a:r>
            <a:r>
              <a:rPr lang="pl-PL" sz="2805" spc="-10" dirty="0"/>
              <a:t>lity</a:t>
            </a:r>
            <a:endParaRPr lang="en-US" sz="2805" spc="-10" dirty="0"/>
          </a:p>
          <a:p>
            <a:pPr marL="812188" marR="1594333" lvl="1">
              <a:lnSpc>
                <a:spcPct val="100000"/>
              </a:lnSpc>
              <a:spcBef>
                <a:spcPts val="681"/>
              </a:spcBef>
              <a:buFont typeface="Wingdings" panose="05000000000000000000" pitchFamily="2" charset="2"/>
              <a:buChar char="§"/>
              <a:tabLst>
                <a:tab pos="356276" algn="l"/>
              </a:tabLst>
            </a:pPr>
            <a:r>
              <a:rPr lang="en-US" dirty="0"/>
              <a:t>few</a:t>
            </a:r>
            <a:r>
              <a:rPr lang="en-US" spc="-30" dirty="0"/>
              <a:t> </a:t>
            </a:r>
            <a:r>
              <a:rPr lang="en-US" dirty="0"/>
              <a:t>principle</a:t>
            </a:r>
            <a:r>
              <a:rPr lang="en-US" spc="-30" dirty="0"/>
              <a:t> </a:t>
            </a:r>
            <a:r>
              <a:rPr lang="en-US" dirty="0"/>
              <a:t>concepts,</a:t>
            </a:r>
            <a:r>
              <a:rPr lang="en-US" spc="-25" dirty="0"/>
              <a:t> </a:t>
            </a:r>
            <a:r>
              <a:rPr lang="en-US" dirty="0"/>
              <a:t>few</a:t>
            </a:r>
            <a:r>
              <a:rPr lang="en-US" spc="-30" dirty="0"/>
              <a:t> </a:t>
            </a:r>
            <a:r>
              <a:rPr lang="en-US" spc="-10" dirty="0"/>
              <a:t>combining mechanisms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936433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ALGOL</a:t>
            </a:r>
            <a:r>
              <a:rPr spc="-70" dirty="0"/>
              <a:t> </a:t>
            </a:r>
            <a:r>
              <a:rPr dirty="0"/>
              <a:t>68</a:t>
            </a:r>
            <a:r>
              <a:rPr spc="-6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57981" y="2174257"/>
            <a:ext cx="9613861" cy="3654149"/>
          </a:xfrm>
          <a:prstGeom prst="rect">
            <a:avLst/>
          </a:prstGeom>
        </p:spPr>
        <p:txBody>
          <a:bodyPr vert="horz" wrap="square" lIns="0" tIns="107513" rIns="0" bIns="0" rtlCol="0">
            <a:spAutoFit/>
          </a:bodyPr>
          <a:lstStyle/>
          <a:p>
            <a:pPr marL="469924" indent="-457200">
              <a:lnSpc>
                <a:spcPct val="100000"/>
              </a:lnSpc>
              <a:spcBef>
                <a:spcPts val="846"/>
              </a:spcBef>
              <a:tabLst>
                <a:tab pos="355639" algn="l"/>
              </a:tabLst>
            </a:pPr>
            <a:r>
              <a:rPr lang="en-US" sz="2805" spc="-10" dirty="0"/>
              <a:t>Contributions</a:t>
            </a:r>
            <a:endParaRPr lang="en-US" sz="2805" dirty="0"/>
          </a:p>
          <a:p>
            <a:pPr marL="1270257" lvl="2">
              <a:lnSpc>
                <a:spcPct val="100000"/>
              </a:lnSpc>
              <a:spcBef>
                <a:spcPts val="641"/>
              </a:spcBef>
              <a:buFont typeface="Wingdings" panose="05000000000000000000" pitchFamily="2" charset="2"/>
              <a:buChar char="§"/>
              <a:tabLst>
                <a:tab pos="756450" algn="l"/>
              </a:tabLst>
            </a:pPr>
            <a:r>
              <a:rPr lang="en-US" sz="2405" spc="-20" dirty="0">
                <a:cs typeface="Lucida Sans Unicode"/>
              </a:rPr>
              <a:t>User-</a:t>
            </a:r>
            <a:r>
              <a:rPr lang="en-US" sz="2405" dirty="0">
                <a:cs typeface="Lucida Sans Unicode"/>
              </a:rPr>
              <a:t>defined</a:t>
            </a:r>
            <a:r>
              <a:rPr lang="en-US" sz="2405" spc="-50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data</a:t>
            </a:r>
            <a:r>
              <a:rPr lang="en-US" sz="2405" spc="-45" dirty="0">
                <a:cs typeface="Lucida Sans Unicode"/>
              </a:rPr>
              <a:t> </a:t>
            </a:r>
            <a:r>
              <a:rPr lang="en-US" sz="2405" spc="-10" dirty="0">
                <a:cs typeface="Lucida Sans Unicode"/>
              </a:rPr>
              <a:t>structures</a:t>
            </a:r>
            <a:endParaRPr lang="en-US" sz="2405" dirty="0">
              <a:cs typeface="Lucida Sans Unicode"/>
            </a:endParaRPr>
          </a:p>
          <a:p>
            <a:pPr marL="1270893" lvl="2">
              <a:lnSpc>
                <a:spcPct val="100000"/>
              </a:lnSpc>
              <a:spcBef>
                <a:spcPts val="571"/>
              </a:spcBef>
              <a:buFont typeface="Wingdings" panose="05000000000000000000" pitchFamily="2" charset="2"/>
              <a:buChar char="§"/>
              <a:tabLst>
                <a:tab pos="756450" algn="l"/>
              </a:tabLst>
            </a:pPr>
            <a:r>
              <a:rPr lang="en-US" sz="2405" dirty="0">
                <a:cs typeface="Lucida Sans Unicode"/>
              </a:rPr>
              <a:t>Reference</a:t>
            </a:r>
            <a:r>
              <a:rPr lang="en-US" sz="2405" spc="-40" dirty="0">
                <a:cs typeface="Lucida Sans Unicode"/>
              </a:rPr>
              <a:t> </a:t>
            </a:r>
            <a:r>
              <a:rPr lang="en-US" sz="2405" spc="-10" dirty="0">
                <a:cs typeface="Lucida Sans Unicode"/>
              </a:rPr>
              <a:t>types</a:t>
            </a:r>
            <a:endParaRPr lang="en-US" sz="2405" dirty="0">
              <a:cs typeface="Lucida Sans Unicode"/>
            </a:endParaRPr>
          </a:p>
          <a:p>
            <a:pPr marL="1270893" lvl="2">
              <a:lnSpc>
                <a:spcPct val="100000"/>
              </a:lnSpc>
              <a:spcBef>
                <a:spcPts val="571"/>
              </a:spcBef>
              <a:buFont typeface="Wingdings" panose="05000000000000000000" pitchFamily="2" charset="2"/>
              <a:buChar char="§"/>
              <a:tabLst>
                <a:tab pos="757086" algn="l"/>
              </a:tabLst>
            </a:pPr>
            <a:r>
              <a:rPr lang="en-US" sz="2405" dirty="0">
                <a:cs typeface="Lucida Sans Unicode"/>
              </a:rPr>
              <a:t>Dynamic</a:t>
            </a:r>
            <a:r>
              <a:rPr lang="en-US" sz="2405" spc="-5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arrays</a:t>
            </a:r>
            <a:r>
              <a:rPr lang="en-US" sz="2405" spc="-50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(called</a:t>
            </a:r>
            <a:r>
              <a:rPr lang="en-US" sz="2405" spc="-5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flex</a:t>
            </a:r>
            <a:r>
              <a:rPr lang="en-US" sz="2405" spc="-50" dirty="0">
                <a:cs typeface="Lucida Sans Unicode"/>
              </a:rPr>
              <a:t> </a:t>
            </a:r>
            <a:r>
              <a:rPr lang="en-US" sz="2405" spc="-10" dirty="0">
                <a:cs typeface="Lucida Sans Unicode"/>
              </a:rPr>
              <a:t>arrays)</a:t>
            </a:r>
            <a:endParaRPr lang="en-US" sz="2405" dirty="0">
              <a:cs typeface="Lucida Sans Unicode"/>
            </a:endParaRPr>
          </a:p>
          <a:p>
            <a:pPr marL="469924" indent="-457200">
              <a:lnSpc>
                <a:spcPct val="100000"/>
              </a:lnSpc>
              <a:spcBef>
                <a:spcPts val="611"/>
              </a:spcBef>
              <a:tabLst>
                <a:tab pos="355639" algn="l"/>
              </a:tabLst>
            </a:pPr>
            <a:r>
              <a:rPr lang="en-US" sz="2805" spc="-10" dirty="0"/>
              <a:t>Comments</a:t>
            </a:r>
          </a:p>
          <a:p>
            <a:pPr marL="1270893" lvl="2">
              <a:lnSpc>
                <a:spcPct val="100000"/>
              </a:lnSpc>
              <a:spcBef>
                <a:spcPts val="641"/>
              </a:spcBef>
              <a:buFont typeface="Wingdings" panose="05000000000000000000" pitchFamily="2" charset="2"/>
              <a:buChar char="§"/>
              <a:tabLst>
                <a:tab pos="757086" algn="l"/>
              </a:tabLst>
            </a:pPr>
            <a:r>
              <a:rPr lang="en-US" sz="2405" dirty="0">
                <a:cs typeface="Lucida Sans Unicode"/>
              </a:rPr>
              <a:t>Less</a:t>
            </a:r>
            <a:r>
              <a:rPr lang="en-US" sz="2405" spc="-40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usage</a:t>
            </a:r>
            <a:r>
              <a:rPr lang="en-US" sz="2405" spc="-40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than</a:t>
            </a:r>
            <a:r>
              <a:rPr lang="en-US" sz="2405" spc="-3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ALGOL</a:t>
            </a:r>
            <a:r>
              <a:rPr lang="en-US" sz="2405" spc="-40" dirty="0">
                <a:cs typeface="Lucida Sans Unicode"/>
              </a:rPr>
              <a:t> </a:t>
            </a:r>
            <a:r>
              <a:rPr lang="en-US" sz="2405" spc="-25" dirty="0">
                <a:cs typeface="Lucida Sans Unicode"/>
              </a:rPr>
              <a:t>60</a:t>
            </a:r>
            <a:endParaRPr lang="en-US" sz="2405" dirty="0">
              <a:cs typeface="Lucida Sans Unicode"/>
            </a:endParaRPr>
          </a:p>
          <a:p>
            <a:pPr marL="1270257" marR="5090" lvl="2">
              <a:lnSpc>
                <a:spcPct val="100000"/>
              </a:lnSpc>
              <a:spcBef>
                <a:spcPts val="571"/>
              </a:spcBef>
              <a:buFont typeface="Wingdings" panose="05000000000000000000" pitchFamily="2" charset="2"/>
              <a:buChar char="§"/>
              <a:tabLst>
                <a:tab pos="756450" algn="l"/>
              </a:tabLst>
            </a:pPr>
            <a:r>
              <a:rPr lang="en-US" sz="2405" dirty="0">
                <a:cs typeface="Lucida Sans Unicode"/>
              </a:rPr>
              <a:t>Had</a:t>
            </a:r>
            <a:r>
              <a:rPr lang="en-US" sz="2405" spc="-6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strong</a:t>
            </a:r>
            <a:r>
              <a:rPr lang="en-US" sz="2405" spc="-60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influence</a:t>
            </a:r>
            <a:r>
              <a:rPr lang="en-US" sz="2405" spc="-6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on</a:t>
            </a:r>
            <a:r>
              <a:rPr lang="en-US" sz="2405" spc="-5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subsequent</a:t>
            </a:r>
            <a:r>
              <a:rPr lang="en-US" sz="2405" spc="-65" dirty="0">
                <a:cs typeface="Lucida Sans Unicode"/>
              </a:rPr>
              <a:t> </a:t>
            </a:r>
            <a:r>
              <a:rPr lang="en-US" sz="2405" spc="-10" dirty="0">
                <a:cs typeface="Lucida Sans Unicode"/>
              </a:rPr>
              <a:t>languages, </a:t>
            </a:r>
            <a:r>
              <a:rPr lang="en-US" sz="2405" dirty="0">
                <a:cs typeface="Lucida Sans Unicode"/>
              </a:rPr>
              <a:t>especially</a:t>
            </a:r>
            <a:r>
              <a:rPr lang="en-US" sz="2405" spc="-5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Pascal,</a:t>
            </a:r>
            <a:r>
              <a:rPr lang="en-US" sz="2405" spc="-5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C,</a:t>
            </a:r>
            <a:r>
              <a:rPr lang="en-US" sz="2405" spc="-55" dirty="0">
                <a:cs typeface="Lucida Sans Unicode"/>
              </a:rPr>
              <a:t> </a:t>
            </a:r>
            <a:r>
              <a:rPr lang="en-US" sz="2405" dirty="0">
                <a:cs typeface="Lucida Sans Unicode"/>
              </a:rPr>
              <a:t>and</a:t>
            </a:r>
            <a:r>
              <a:rPr lang="en-US" sz="2405" spc="-55" dirty="0">
                <a:cs typeface="Lucida Sans Unicode"/>
              </a:rPr>
              <a:t> </a:t>
            </a:r>
            <a:r>
              <a:rPr lang="en-US" sz="2405" spc="-25" dirty="0">
                <a:cs typeface="Lucida Sans Unicode"/>
              </a:rPr>
              <a:t>Ada</a:t>
            </a:r>
            <a:endParaRPr lang="en-US" sz="2405" dirty="0"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49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105774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Chapter</a:t>
            </a:r>
            <a:r>
              <a:rPr spc="-45" dirty="0"/>
              <a:t> </a:t>
            </a:r>
            <a:r>
              <a:rPr dirty="0"/>
              <a:t>2</a:t>
            </a:r>
            <a:r>
              <a:rPr spc="-45" dirty="0"/>
              <a:t> </a:t>
            </a:r>
            <a:r>
              <a:rPr dirty="0"/>
              <a:t>Topics</a:t>
            </a:r>
            <a:r>
              <a:rPr spc="-4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5877A-E960-48C5-07B7-FA869F58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Object-Oriented Programming: Smalltalk</a:t>
            </a:r>
          </a:p>
          <a:p>
            <a:r>
              <a:rPr lang="pl-PL" dirty="0"/>
              <a:t>Combining Imperative ad Object-Oriented Features: C++</a:t>
            </a:r>
          </a:p>
          <a:p>
            <a:r>
              <a:rPr lang="pl-PL" dirty="0"/>
              <a:t>An Imperative-Based Object-Oriented Language: Java</a:t>
            </a:r>
          </a:p>
          <a:p>
            <a:r>
              <a:rPr lang="pl-PL" dirty="0"/>
              <a:t>Scripting Languages: JavaScript, PHP, and Python</a:t>
            </a:r>
          </a:p>
          <a:p>
            <a:r>
              <a:rPr lang="pl-PL" dirty="0"/>
              <a:t>A C-Based Language for the New Millennium: C#</a:t>
            </a:r>
          </a:p>
          <a:p>
            <a:r>
              <a:rPr lang="pl-PL" dirty="0"/>
              <a:t>Markup/Programming Hybrid Languages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241390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Early</a:t>
            </a:r>
            <a:r>
              <a:rPr spc="-100" dirty="0"/>
              <a:t> </a:t>
            </a:r>
            <a:r>
              <a:rPr dirty="0"/>
              <a:t>Descendants</a:t>
            </a:r>
            <a:r>
              <a:rPr spc="-10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10" dirty="0"/>
              <a:t>ALGOLs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FF802-CAAE-9E0A-20DD-64777FBB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ALGOL languages impacted all imperative 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Pascal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Modula/Modula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Ada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Oberon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C++/Java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Perl (to some extent)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006580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Pascal</a:t>
            </a:r>
            <a:r>
              <a:rPr spc="-85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20" dirty="0"/>
              <a:t>1971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D2870-4607-A2E4-EB54-1F71094F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Wirth (a member of the ALGOL 68 committee)</a:t>
            </a:r>
          </a:p>
          <a:p>
            <a:r>
              <a:rPr lang="en-US" dirty="0"/>
              <a:t>Designed for teaching structured 	programming</a:t>
            </a:r>
          </a:p>
          <a:p>
            <a:r>
              <a:rPr lang="en-US" dirty="0"/>
              <a:t>Small, simple, nothing really new</a:t>
            </a:r>
          </a:p>
          <a:p>
            <a:r>
              <a:rPr lang="en-US" dirty="0"/>
              <a:t>Largest impact on teaching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From mid-1970s until the late 1990s, it was the most widely used language for teaching programming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62759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1972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CA31-C1B5-DE2E-2EDC-4CD9FDB8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systems programming (at Bell Labs by Dennis Richie)</a:t>
            </a:r>
          </a:p>
          <a:p>
            <a:r>
              <a:rPr lang="en-US" dirty="0"/>
              <a:t>Evolved primarily from BCLP, B, but also ALGOL 68</a:t>
            </a:r>
          </a:p>
          <a:p>
            <a:r>
              <a:rPr lang="en-US" dirty="0"/>
              <a:t>Powerful set of operators, but poor type 	checking</a:t>
            </a:r>
          </a:p>
          <a:p>
            <a:r>
              <a:rPr lang="en-US" dirty="0"/>
              <a:t>Initially spread through UNIX</a:t>
            </a:r>
          </a:p>
          <a:p>
            <a:r>
              <a:rPr lang="en-US" dirty="0"/>
              <a:t>Many areas of application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84573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Perl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6753E-C48A-B70D-233C-98678AE0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Related to ALGOL only through C</a:t>
            </a:r>
          </a:p>
          <a:p>
            <a:r>
              <a:rPr lang="en-US" dirty="0"/>
              <a:t>A scripting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script (file) contains instructions to be executed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Other examples: </a:t>
            </a:r>
            <a:r>
              <a:rPr lang="en-US" dirty="0" err="1"/>
              <a:t>sh</a:t>
            </a:r>
            <a:r>
              <a:rPr lang="en-US" dirty="0"/>
              <a:t>, awk,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endParaRPr lang="en-US" dirty="0"/>
          </a:p>
          <a:p>
            <a:r>
              <a:rPr lang="en-US" dirty="0"/>
              <a:t>Developed by Larry Wall</a:t>
            </a:r>
          </a:p>
          <a:p>
            <a:r>
              <a:rPr lang="en-US" dirty="0"/>
              <a:t>Perl variables are statically typed and implicitly declared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Three distinctive namespaces, denoted by the first character of a variable’s name</a:t>
            </a:r>
          </a:p>
          <a:p>
            <a:r>
              <a:rPr lang="en-US" dirty="0"/>
              <a:t>Powerful but somewhat dangerous</a:t>
            </a:r>
          </a:p>
          <a:p>
            <a:r>
              <a:rPr lang="en-US" dirty="0"/>
              <a:t>Widely used as a general purpose language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565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110" dirty="0"/>
              <a:t> </a:t>
            </a:r>
            <a:r>
              <a:rPr dirty="0"/>
              <a:t>Based</a:t>
            </a:r>
            <a:r>
              <a:rPr spc="-110" dirty="0"/>
              <a:t> </a:t>
            </a:r>
            <a:r>
              <a:rPr dirty="0"/>
              <a:t>on</a:t>
            </a:r>
            <a:r>
              <a:rPr spc="-110" dirty="0"/>
              <a:t> </a:t>
            </a:r>
            <a:r>
              <a:rPr dirty="0"/>
              <a:t>Logic:</a:t>
            </a:r>
            <a:r>
              <a:rPr spc="-110" dirty="0"/>
              <a:t> </a:t>
            </a:r>
            <a:r>
              <a:rPr spc="-10" dirty="0"/>
              <a:t>Prolog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69B5B-B9F4-E961-CDE1-4C39C171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Developed, by </a:t>
            </a:r>
            <a:r>
              <a:rPr lang="en-US" dirty="0" err="1"/>
              <a:t>Comerauer</a:t>
            </a:r>
            <a:r>
              <a:rPr lang="en-US" dirty="0"/>
              <a:t> and Roussel (University of Aix-Marseille), with help from Kowalski ( University of Edinburgh)</a:t>
            </a:r>
          </a:p>
          <a:p>
            <a:r>
              <a:rPr lang="en-US" dirty="0"/>
              <a:t>Based on formal logic</a:t>
            </a:r>
          </a:p>
          <a:p>
            <a:r>
              <a:rPr lang="en-US" dirty="0"/>
              <a:t>Non-procedural</a:t>
            </a:r>
          </a:p>
          <a:p>
            <a:r>
              <a:rPr lang="en-US" dirty="0"/>
              <a:t>Can be summarized as being </a:t>
            </a:r>
            <a:r>
              <a:rPr lang="en-US" dirty="0">
                <a:solidFill>
                  <a:srgbClr val="FF0000"/>
                </a:solidFill>
              </a:rPr>
              <a:t>an intelligent database system </a:t>
            </a:r>
            <a:r>
              <a:rPr lang="en-US" dirty="0"/>
              <a:t>that uses an inferencing process to infer the truth of given queries</a:t>
            </a:r>
          </a:p>
          <a:p>
            <a:r>
              <a:rPr lang="en-US" dirty="0"/>
              <a:t>Highly inefficient, small application areas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202655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History’s</a:t>
            </a:r>
            <a:r>
              <a:rPr spc="-130" dirty="0"/>
              <a:t> </a:t>
            </a:r>
            <a:r>
              <a:rPr dirty="0"/>
              <a:t>Largest</a:t>
            </a:r>
            <a:r>
              <a:rPr spc="-130" dirty="0"/>
              <a:t> </a:t>
            </a:r>
            <a:r>
              <a:rPr dirty="0"/>
              <a:t>Design</a:t>
            </a:r>
            <a:r>
              <a:rPr spc="-125" dirty="0"/>
              <a:t> </a:t>
            </a:r>
            <a:r>
              <a:rPr dirty="0"/>
              <a:t>Effort:</a:t>
            </a:r>
            <a:r>
              <a:rPr spc="-130" dirty="0"/>
              <a:t> </a:t>
            </a:r>
            <a:r>
              <a:rPr spc="-25" dirty="0"/>
              <a:t>Ada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C3C5C-A6C9-CABE-4DEF-9FE15FDD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design effort, involving hundreds of people, much money, and about eight years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Strawman requirements (April 1975)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Woodman requirements (August 1975)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Tinman requirements (1976)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Ironman </a:t>
            </a:r>
            <a:r>
              <a:rPr lang="en-US" dirty="0" err="1"/>
              <a:t>equipments</a:t>
            </a:r>
            <a:r>
              <a:rPr lang="en-US" dirty="0"/>
              <a:t> (1977)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Steelman requirements (1978)</a:t>
            </a:r>
          </a:p>
          <a:p>
            <a:r>
              <a:rPr lang="en-US" dirty="0"/>
              <a:t>Named Ada after Augusta Ada Byron, known as being the first programmer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284004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Ada</a:t>
            </a:r>
            <a:r>
              <a:rPr spc="-1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2847A-64AC-1DE9-A028-B32DA17E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Contributions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Packages - support for data abstraction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Exception handling - elaborate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Generic program units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Concurrency - through the tasking model</a:t>
            </a:r>
          </a:p>
          <a:p>
            <a:r>
              <a:rPr lang="en-US" dirty="0"/>
              <a:t>Comments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Competitive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Included all that was then known about software engineering and language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compilers were very difficult; the first really usable compiler came nearly five years after the language design was completed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015973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Ada</a:t>
            </a:r>
            <a:r>
              <a:rPr spc="-15" dirty="0"/>
              <a:t> </a:t>
            </a:r>
            <a:r>
              <a:rPr spc="-25" dirty="0"/>
              <a:t>95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AA66B-BB1E-0FE4-8F9D-B8AE2E77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95 (began in 1988)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 for OOP through type derivation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Better control mechanisms for shared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New concurrency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flexible libraries</a:t>
            </a:r>
          </a:p>
          <a:p>
            <a:r>
              <a:rPr lang="en-US" dirty="0"/>
              <a:t>Popularity suffered because the DoD no 	longer requires its use but also because of 	popularity of C++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7166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2724" marR="5090">
              <a:lnSpc>
                <a:spcPct val="100000"/>
              </a:lnSpc>
              <a:spcBef>
                <a:spcPts val="95"/>
              </a:spcBef>
            </a:pPr>
            <a:r>
              <a:rPr sz="3206" spc="-25" dirty="0"/>
              <a:t>Object-</a:t>
            </a:r>
            <a:r>
              <a:rPr sz="3206" dirty="0"/>
              <a:t>Oriented</a:t>
            </a:r>
            <a:r>
              <a:rPr sz="3206" spc="-75" dirty="0"/>
              <a:t> </a:t>
            </a:r>
            <a:r>
              <a:rPr sz="3206" spc="-10" dirty="0"/>
              <a:t>Programming: Smalltalk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71EF5-5852-3999-BAB1-B0FAAEFF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at Xerox PARC, initially by Alan Kay, later by Adele Goldberg</a:t>
            </a:r>
          </a:p>
          <a:p>
            <a:r>
              <a:rPr lang="en-US" dirty="0"/>
              <a:t>First full implementation of an object- oriented language </a:t>
            </a:r>
            <a:r>
              <a:rPr lang="en-US" dirty="0">
                <a:solidFill>
                  <a:srgbClr val="FF0000"/>
                </a:solidFill>
              </a:rPr>
              <a:t>(data abstraction, inheritance, and dynamic type binding)</a:t>
            </a:r>
          </a:p>
          <a:p>
            <a:r>
              <a:rPr lang="en-US" dirty="0"/>
              <a:t>Pioneered the graphical user interface design</a:t>
            </a:r>
          </a:p>
          <a:p>
            <a:r>
              <a:rPr lang="en-US" dirty="0"/>
              <a:t>Promoted OOP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49963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28629" marR="5090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Combining</a:t>
            </a:r>
            <a:r>
              <a:rPr sz="3206" spc="-110" dirty="0"/>
              <a:t> </a:t>
            </a:r>
            <a:r>
              <a:rPr sz="3206" dirty="0"/>
              <a:t>Imperative</a:t>
            </a:r>
            <a:r>
              <a:rPr sz="3206" spc="-110" dirty="0"/>
              <a:t> </a:t>
            </a:r>
            <a:r>
              <a:rPr sz="3206" dirty="0"/>
              <a:t>and</a:t>
            </a:r>
            <a:r>
              <a:rPr sz="3206" spc="-110" dirty="0"/>
              <a:t> </a:t>
            </a:r>
            <a:r>
              <a:rPr sz="3206" spc="-10" dirty="0"/>
              <a:t>Object- </a:t>
            </a:r>
            <a:r>
              <a:rPr sz="3206" dirty="0"/>
              <a:t>Oriented</a:t>
            </a:r>
            <a:r>
              <a:rPr sz="3206" spc="-175" dirty="0"/>
              <a:t> </a:t>
            </a:r>
            <a:r>
              <a:rPr sz="3206" dirty="0"/>
              <a:t>Programming:</a:t>
            </a:r>
            <a:r>
              <a:rPr sz="3206" spc="-175" dirty="0"/>
              <a:t> </a:t>
            </a:r>
            <a:r>
              <a:rPr sz="3206" spc="-25" dirty="0"/>
              <a:t>C++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16D4F-16C1-9EA9-0D0F-921067A4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Developed at Bell Labs by </a:t>
            </a:r>
            <a:r>
              <a:rPr lang="en-US" dirty="0" err="1"/>
              <a:t>Stroustrup</a:t>
            </a:r>
            <a:r>
              <a:rPr lang="en-US" dirty="0"/>
              <a:t> in 1980</a:t>
            </a:r>
          </a:p>
          <a:p>
            <a:r>
              <a:rPr lang="en-US" dirty="0"/>
              <a:t>Evolved from C and SIMULA 67</a:t>
            </a:r>
          </a:p>
          <a:p>
            <a:r>
              <a:rPr lang="en-US" dirty="0"/>
              <a:t>Facilities for object-oriented programming, taken partially from SIMULA 67</a:t>
            </a:r>
          </a:p>
          <a:p>
            <a:r>
              <a:rPr lang="en-US" dirty="0"/>
              <a:t>Provides exception handling</a:t>
            </a:r>
          </a:p>
          <a:p>
            <a:r>
              <a:rPr lang="en-US" dirty="0"/>
              <a:t>A large and complex language, in part because it supports both procedural and OO programming</a:t>
            </a:r>
          </a:p>
          <a:p>
            <a:r>
              <a:rPr lang="en-US" dirty="0"/>
              <a:t>Rapidly grew in popularity, along with OOP</a:t>
            </a:r>
          </a:p>
          <a:p>
            <a:r>
              <a:rPr lang="en-US" dirty="0"/>
              <a:t>ANSI standard approved in November 1997</a:t>
            </a:r>
          </a:p>
          <a:p>
            <a:r>
              <a:rPr lang="en-US" dirty="0"/>
              <a:t>Microsoft’s version (released with .NET in 2002): Managed C++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delegates, interfaces, no multiple inheritance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59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13710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Genealogy</a:t>
            </a:r>
            <a:r>
              <a:rPr spc="-8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Common</a:t>
            </a:r>
            <a:r>
              <a:rPr spc="-80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611" y="1680519"/>
            <a:ext cx="5766757" cy="49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3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Related</a:t>
            </a:r>
            <a:r>
              <a:rPr spc="-60" dirty="0"/>
              <a:t> </a:t>
            </a:r>
            <a:r>
              <a:rPr dirty="0"/>
              <a:t>OOP</a:t>
            </a:r>
            <a:r>
              <a:rPr spc="-60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5631E-BB5D-A052-12EE-420787F8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Eiffel (designed by Bertrand Meyer - 1992)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directly derived from any other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Smaller and simpler than C++, but still has most of the power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Lacked popularity of C++ because many C++ enthusiasts were already C programmers</a:t>
            </a:r>
          </a:p>
          <a:p>
            <a:r>
              <a:rPr lang="en-US" dirty="0"/>
              <a:t>Delphi (Borland)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Pascal plus features to support 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elegant and safer than C++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59665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04974" marR="5090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An</a:t>
            </a:r>
            <a:r>
              <a:rPr sz="3206" spc="5" dirty="0"/>
              <a:t> </a:t>
            </a:r>
            <a:r>
              <a:rPr sz="3206" spc="-25" dirty="0"/>
              <a:t>Imperative-</a:t>
            </a:r>
            <a:r>
              <a:rPr sz="3206" dirty="0"/>
              <a:t>Based</a:t>
            </a:r>
            <a:r>
              <a:rPr sz="3206" spc="10" dirty="0"/>
              <a:t> </a:t>
            </a:r>
            <a:r>
              <a:rPr sz="3206" spc="-25" dirty="0"/>
              <a:t>Object-</a:t>
            </a:r>
            <a:r>
              <a:rPr sz="3206" spc="-10" dirty="0"/>
              <a:t>Oriented </a:t>
            </a:r>
            <a:r>
              <a:rPr sz="3206" dirty="0"/>
              <a:t>Language:</a:t>
            </a:r>
            <a:r>
              <a:rPr sz="3206" spc="-160" dirty="0"/>
              <a:t> </a:t>
            </a:r>
            <a:r>
              <a:rPr sz="3206" spc="-20" dirty="0"/>
              <a:t>Java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606DB-83E1-C1BE-B47E-79F6CE6B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at Sun in the early 1990s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 and C++ were not satisfactory for embedded electronic devices</a:t>
            </a:r>
          </a:p>
          <a:p>
            <a:r>
              <a:rPr lang="en-US" dirty="0"/>
              <a:t>Based on C++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Significantly simplified (does not include struct, union, </a:t>
            </a:r>
            <a:r>
              <a:rPr lang="en-US" dirty="0" err="1"/>
              <a:t>enum</a:t>
            </a:r>
            <a:r>
              <a:rPr lang="en-US" dirty="0"/>
              <a:t>, pointer arithmetic, and half 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assignment coercions of C++)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Supports only 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Has references, but not pointers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Includes support for applets and a form of concurrency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159061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90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0321" y="2336873"/>
            <a:ext cx="9613861" cy="3659776"/>
          </a:xfrm>
          <a:prstGeom prst="rect">
            <a:avLst/>
          </a:prstGeom>
        </p:spPr>
        <p:txBody>
          <a:bodyPr vert="horz" wrap="square" lIns="0" tIns="98608" rIns="0" bIns="0" rtlCol="0">
            <a:spAutoFit/>
          </a:bodyPr>
          <a:lstStyle/>
          <a:p>
            <a:pPr marL="469924" indent="-457200">
              <a:lnSpc>
                <a:spcPct val="100000"/>
              </a:lnSpc>
              <a:spcBef>
                <a:spcPts val="776"/>
              </a:spcBef>
              <a:tabLst>
                <a:tab pos="355639" algn="l"/>
              </a:tabLst>
            </a:pPr>
            <a:r>
              <a:rPr sz="2805" dirty="0"/>
              <a:t>Eliminated</a:t>
            </a:r>
            <a:r>
              <a:rPr sz="2805" spc="-60" dirty="0"/>
              <a:t> </a:t>
            </a:r>
            <a:r>
              <a:rPr sz="2805" dirty="0"/>
              <a:t>unsafe</a:t>
            </a:r>
            <a:r>
              <a:rPr sz="2805" spc="-55" dirty="0"/>
              <a:t> </a:t>
            </a:r>
            <a:r>
              <a:rPr sz="2805" dirty="0"/>
              <a:t>features</a:t>
            </a:r>
            <a:r>
              <a:rPr sz="2805" spc="-50" dirty="0"/>
              <a:t> </a:t>
            </a:r>
            <a:r>
              <a:rPr sz="2805" dirty="0"/>
              <a:t>of</a:t>
            </a:r>
            <a:r>
              <a:rPr sz="2805" spc="-55" dirty="0"/>
              <a:t> </a:t>
            </a:r>
            <a:r>
              <a:rPr sz="2805" spc="-25" dirty="0"/>
              <a:t>C++</a:t>
            </a:r>
            <a:endParaRPr sz="2805" dirty="0"/>
          </a:p>
          <a:p>
            <a:pPr marL="469924" indent="-457200">
              <a:lnSpc>
                <a:spcPct val="100000"/>
              </a:lnSpc>
              <a:spcBef>
                <a:spcPts val="681"/>
              </a:spcBef>
              <a:tabLst>
                <a:tab pos="355639" algn="l"/>
              </a:tabLst>
            </a:pPr>
            <a:r>
              <a:rPr sz="2805" dirty="0"/>
              <a:t>Concurrency</a:t>
            </a:r>
            <a:r>
              <a:rPr sz="2805" spc="-204" dirty="0"/>
              <a:t> </a:t>
            </a:r>
            <a:r>
              <a:rPr sz="2805" spc="-10" dirty="0"/>
              <a:t>features</a:t>
            </a:r>
            <a:endParaRPr sz="2805" dirty="0"/>
          </a:p>
          <a:p>
            <a:pPr marL="469924" indent="-457200">
              <a:lnSpc>
                <a:spcPct val="100000"/>
              </a:lnSpc>
              <a:spcBef>
                <a:spcPts val="676"/>
              </a:spcBef>
              <a:tabLst>
                <a:tab pos="355639" algn="l"/>
              </a:tabLst>
            </a:pPr>
            <a:r>
              <a:rPr sz="2805" dirty="0"/>
              <a:t>Libraries</a:t>
            </a:r>
            <a:r>
              <a:rPr sz="2805" spc="-80" dirty="0"/>
              <a:t> </a:t>
            </a:r>
            <a:r>
              <a:rPr sz="2805" dirty="0"/>
              <a:t>for</a:t>
            </a:r>
            <a:r>
              <a:rPr sz="2805" spc="-80" dirty="0"/>
              <a:t> </a:t>
            </a:r>
            <a:r>
              <a:rPr sz="2805" dirty="0"/>
              <a:t>applets,</a:t>
            </a:r>
            <a:r>
              <a:rPr sz="2805" spc="-85" dirty="0"/>
              <a:t> </a:t>
            </a:r>
            <a:r>
              <a:rPr sz="2805" dirty="0"/>
              <a:t>GUIs,</a:t>
            </a:r>
            <a:r>
              <a:rPr sz="2805" spc="-80" dirty="0"/>
              <a:t> </a:t>
            </a:r>
            <a:r>
              <a:rPr sz="2805" dirty="0"/>
              <a:t>database</a:t>
            </a:r>
            <a:r>
              <a:rPr sz="2805" spc="-85" dirty="0"/>
              <a:t> </a:t>
            </a:r>
            <a:r>
              <a:rPr sz="2805" spc="-10" dirty="0"/>
              <a:t>access</a:t>
            </a:r>
            <a:endParaRPr sz="2805" dirty="0"/>
          </a:p>
          <a:p>
            <a:pPr marL="469288" marR="243666" indent="-457200">
              <a:lnSpc>
                <a:spcPct val="100000"/>
              </a:lnSpc>
              <a:spcBef>
                <a:spcPts val="681"/>
              </a:spcBef>
              <a:tabLst>
                <a:tab pos="356276" algn="l"/>
              </a:tabLst>
            </a:pPr>
            <a:r>
              <a:rPr sz="2805" dirty="0"/>
              <a:t>Portable:</a:t>
            </a:r>
            <a:r>
              <a:rPr sz="2805" spc="-100" dirty="0"/>
              <a:t> </a:t>
            </a:r>
            <a:r>
              <a:rPr sz="2805" dirty="0"/>
              <a:t>Java</a:t>
            </a:r>
            <a:r>
              <a:rPr sz="2805" spc="-100" dirty="0"/>
              <a:t> </a:t>
            </a:r>
            <a:r>
              <a:rPr sz="2805" dirty="0"/>
              <a:t>Virtual</a:t>
            </a:r>
            <a:r>
              <a:rPr sz="2805" spc="-100" dirty="0"/>
              <a:t> </a:t>
            </a:r>
            <a:r>
              <a:rPr sz="2805" dirty="0"/>
              <a:t>Machine</a:t>
            </a:r>
            <a:r>
              <a:rPr sz="2805" spc="-100" dirty="0"/>
              <a:t> </a:t>
            </a:r>
            <a:r>
              <a:rPr sz="2805" dirty="0"/>
              <a:t>concept,</a:t>
            </a:r>
            <a:r>
              <a:rPr sz="2805" spc="-100" dirty="0"/>
              <a:t> </a:t>
            </a:r>
            <a:r>
              <a:rPr sz="2805" spc="-25" dirty="0"/>
              <a:t>JIT </a:t>
            </a:r>
            <a:r>
              <a:rPr sz="2805" spc="-10" dirty="0"/>
              <a:t>compilers</a:t>
            </a:r>
            <a:endParaRPr sz="2805" dirty="0"/>
          </a:p>
          <a:p>
            <a:pPr marL="469924" indent="-457200">
              <a:lnSpc>
                <a:spcPct val="100000"/>
              </a:lnSpc>
              <a:spcBef>
                <a:spcPts val="681"/>
              </a:spcBef>
              <a:tabLst>
                <a:tab pos="355639" algn="l"/>
              </a:tabLst>
            </a:pPr>
            <a:r>
              <a:rPr sz="2805" dirty="0"/>
              <a:t>Widely</a:t>
            </a:r>
            <a:r>
              <a:rPr sz="2805" spc="-65" dirty="0"/>
              <a:t> </a:t>
            </a:r>
            <a:r>
              <a:rPr sz="2805" dirty="0"/>
              <a:t>used</a:t>
            </a:r>
            <a:r>
              <a:rPr sz="2805" spc="-60" dirty="0"/>
              <a:t> </a:t>
            </a:r>
            <a:r>
              <a:rPr sz="2805" dirty="0"/>
              <a:t>for</a:t>
            </a:r>
            <a:r>
              <a:rPr sz="2805" spc="-60" dirty="0"/>
              <a:t> </a:t>
            </a:r>
            <a:r>
              <a:rPr sz="2805" dirty="0"/>
              <a:t>WWW</a:t>
            </a:r>
            <a:r>
              <a:rPr sz="2805" spc="-60" dirty="0"/>
              <a:t> </a:t>
            </a:r>
            <a:r>
              <a:rPr sz="2805" spc="-10" dirty="0"/>
              <a:t>pages</a:t>
            </a:r>
            <a:endParaRPr sz="2805" dirty="0"/>
          </a:p>
          <a:p>
            <a:pPr marL="469288" marR="458069" indent="-457200">
              <a:lnSpc>
                <a:spcPct val="100000"/>
              </a:lnSpc>
              <a:spcBef>
                <a:spcPts val="676"/>
              </a:spcBef>
              <a:tabLst>
                <a:tab pos="356276" algn="l"/>
              </a:tabLst>
            </a:pPr>
            <a:r>
              <a:rPr sz="2805" dirty="0"/>
              <a:t>Use</a:t>
            </a:r>
            <a:r>
              <a:rPr sz="2805" spc="-75" dirty="0"/>
              <a:t> </a:t>
            </a:r>
            <a:r>
              <a:rPr sz="2805" dirty="0"/>
              <a:t>for</a:t>
            </a:r>
            <a:r>
              <a:rPr sz="2805" spc="-75" dirty="0"/>
              <a:t> </a:t>
            </a:r>
            <a:r>
              <a:rPr sz="2805" dirty="0"/>
              <a:t>other</a:t>
            </a:r>
            <a:r>
              <a:rPr sz="2805" spc="-70" dirty="0"/>
              <a:t> </a:t>
            </a:r>
            <a:r>
              <a:rPr sz="2805" dirty="0"/>
              <a:t>areas</a:t>
            </a:r>
            <a:r>
              <a:rPr sz="2805" spc="-75" dirty="0"/>
              <a:t> </a:t>
            </a:r>
            <a:r>
              <a:rPr sz="2805" dirty="0"/>
              <a:t>increased</a:t>
            </a:r>
            <a:r>
              <a:rPr sz="2805" spc="-70" dirty="0"/>
              <a:t> </a:t>
            </a:r>
            <a:r>
              <a:rPr sz="2805" dirty="0"/>
              <a:t>faster</a:t>
            </a:r>
            <a:r>
              <a:rPr sz="2805" spc="-75" dirty="0"/>
              <a:t> </a:t>
            </a:r>
            <a:r>
              <a:rPr sz="2805" spc="-20" dirty="0"/>
              <a:t>than 	</a:t>
            </a:r>
            <a:r>
              <a:rPr sz="2805" dirty="0"/>
              <a:t>any</a:t>
            </a:r>
            <a:r>
              <a:rPr sz="2805" spc="-45" dirty="0"/>
              <a:t> </a:t>
            </a:r>
            <a:r>
              <a:rPr sz="2805" dirty="0"/>
              <a:t>other</a:t>
            </a:r>
            <a:r>
              <a:rPr sz="2805" spc="-40" dirty="0"/>
              <a:t> </a:t>
            </a:r>
            <a:r>
              <a:rPr sz="2805" spc="-10" dirty="0"/>
              <a:t>language</a:t>
            </a:r>
            <a:endParaRPr sz="2805" dirty="0"/>
          </a:p>
          <a:p>
            <a:pPr marL="469924" indent="-457200">
              <a:lnSpc>
                <a:spcPct val="100000"/>
              </a:lnSpc>
              <a:spcBef>
                <a:spcPts val="681"/>
              </a:spcBef>
              <a:tabLst>
                <a:tab pos="355639" algn="l"/>
              </a:tabLst>
            </a:pPr>
            <a:r>
              <a:rPr sz="2805" dirty="0"/>
              <a:t>Most</a:t>
            </a:r>
            <a:r>
              <a:rPr sz="2805" spc="-75" dirty="0"/>
              <a:t> </a:t>
            </a:r>
            <a:r>
              <a:rPr sz="2805" dirty="0"/>
              <a:t>recent</a:t>
            </a:r>
            <a:r>
              <a:rPr sz="2805" spc="-70" dirty="0"/>
              <a:t> </a:t>
            </a:r>
            <a:r>
              <a:rPr sz="2805" dirty="0"/>
              <a:t>version,</a:t>
            </a:r>
            <a:r>
              <a:rPr sz="2805" spc="-75" dirty="0"/>
              <a:t> </a:t>
            </a:r>
            <a:r>
              <a:rPr sz="2805" dirty="0"/>
              <a:t>5.0,</a:t>
            </a:r>
            <a:r>
              <a:rPr sz="2805" spc="-70" dirty="0"/>
              <a:t> </a:t>
            </a:r>
            <a:r>
              <a:rPr sz="2805" dirty="0"/>
              <a:t>released</a:t>
            </a:r>
            <a:r>
              <a:rPr sz="2805" spc="-75" dirty="0"/>
              <a:t> </a:t>
            </a:r>
            <a:r>
              <a:rPr sz="2805" dirty="0"/>
              <a:t>in</a:t>
            </a:r>
            <a:r>
              <a:rPr sz="2805" spc="-70" dirty="0"/>
              <a:t> </a:t>
            </a:r>
            <a:r>
              <a:rPr sz="2805" spc="-20" dirty="0"/>
              <a:t>2004</a:t>
            </a:r>
            <a:endParaRPr sz="280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30291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Scripting</a:t>
            </a:r>
            <a:r>
              <a:rPr spc="-114" dirty="0"/>
              <a:t> </a:t>
            </a:r>
            <a:r>
              <a:rPr dirty="0"/>
              <a:t>Languages</a:t>
            </a:r>
            <a:r>
              <a:rPr spc="-110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5506" y="2120742"/>
            <a:ext cx="9613861" cy="4934781"/>
          </a:xfrm>
          <a:prstGeom prst="rect">
            <a:avLst/>
          </a:prstGeom>
        </p:spPr>
        <p:txBody>
          <a:bodyPr vert="horz" wrap="square" lIns="0" tIns="52166" rIns="0" bIns="0" rtlCol="0">
            <a:spAutoFit/>
          </a:bodyPr>
          <a:lstStyle/>
          <a:p>
            <a:pPr marL="355639" indent="-342915">
              <a:lnSpc>
                <a:spcPct val="100000"/>
              </a:lnSpc>
              <a:spcBef>
                <a:spcPts val="410"/>
              </a:spcBef>
              <a:tabLst>
                <a:tab pos="355639" algn="l"/>
              </a:tabLst>
            </a:pPr>
            <a:r>
              <a:rPr lang="pl-PL" sz="2004" b="1" dirty="0">
                <a:latin typeface="Lucida Sans Unicode"/>
                <a:cs typeface="Lucida Sans Unicode"/>
              </a:rPr>
              <a:t>JavaScript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A joint venture of Netscape and Sun Microsystems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Used in Web programming (client side) to create dynamic HTML documents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Related to Java only through similar syntax</a:t>
            </a:r>
          </a:p>
          <a:p>
            <a:pPr marL="355639" indent="-342915">
              <a:lnSpc>
                <a:spcPct val="100000"/>
              </a:lnSpc>
              <a:spcBef>
                <a:spcPts val="410"/>
              </a:spcBef>
              <a:tabLst>
                <a:tab pos="355639" algn="l"/>
              </a:tabLst>
            </a:pPr>
            <a:r>
              <a:rPr lang="pl-PL" sz="2004" b="1" dirty="0">
                <a:latin typeface="Lucida Sans Unicode"/>
                <a:cs typeface="Lucida Sans Unicode"/>
              </a:rPr>
              <a:t>PHP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PHP: Hypertext Preprocessor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Used for Web applications (server side); produces HTML code as output</a:t>
            </a:r>
          </a:p>
          <a:p>
            <a:pPr marL="355624">
              <a:lnSpc>
                <a:spcPct val="100000"/>
              </a:lnSpc>
              <a:spcBef>
                <a:spcPts val="410"/>
              </a:spcBef>
              <a:tabLst>
                <a:tab pos="355639" algn="l"/>
              </a:tabLst>
            </a:pPr>
            <a:r>
              <a:rPr lang="pl-PL" sz="2004" b="1" dirty="0">
                <a:latin typeface="Lucida Sans Unicode"/>
                <a:cs typeface="Lucida Sans Unicode"/>
              </a:rPr>
              <a:t>Python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An OO interpreted scripting language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Type checked but dynamically typed</a:t>
            </a:r>
          </a:p>
          <a:p>
            <a:pPr marL="812839" lvl="1" indent="-342915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§"/>
              <a:tabLst>
                <a:tab pos="355639" algn="l"/>
              </a:tabLst>
            </a:pPr>
            <a:r>
              <a:rPr lang="pl-PL" sz="2004" dirty="0">
                <a:latin typeface="Lucida Sans Unicode"/>
                <a:cs typeface="Lucida Sans Unicode"/>
              </a:rPr>
              <a:t>Supports CGI and form processing</a:t>
            </a:r>
          </a:p>
          <a:p>
            <a:pPr marL="355639" indent="-342915">
              <a:lnSpc>
                <a:spcPct val="100000"/>
              </a:lnSpc>
              <a:spcBef>
                <a:spcPts val="410"/>
              </a:spcBef>
              <a:buChar char="•"/>
              <a:tabLst>
                <a:tab pos="355639" algn="l"/>
              </a:tabLst>
            </a:pPr>
            <a:endParaRPr sz="2004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3131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04974" marR="5090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A</a:t>
            </a:r>
            <a:r>
              <a:rPr sz="3206" spc="-70" dirty="0"/>
              <a:t> </a:t>
            </a:r>
            <a:r>
              <a:rPr sz="3206" spc="-30" dirty="0"/>
              <a:t>C-</a:t>
            </a:r>
            <a:r>
              <a:rPr sz="3206" dirty="0"/>
              <a:t>Based</a:t>
            </a:r>
            <a:r>
              <a:rPr sz="3206" spc="-65" dirty="0"/>
              <a:t> </a:t>
            </a:r>
            <a:r>
              <a:rPr sz="3206" dirty="0"/>
              <a:t>Language</a:t>
            </a:r>
            <a:r>
              <a:rPr sz="3206" spc="-70" dirty="0"/>
              <a:t> </a:t>
            </a:r>
            <a:r>
              <a:rPr sz="3206" dirty="0"/>
              <a:t>for</a:t>
            </a:r>
            <a:r>
              <a:rPr sz="3206" spc="-65" dirty="0"/>
              <a:t> </a:t>
            </a:r>
            <a:r>
              <a:rPr sz="3206" dirty="0"/>
              <a:t>the</a:t>
            </a:r>
            <a:r>
              <a:rPr sz="3206" spc="-70" dirty="0"/>
              <a:t> </a:t>
            </a:r>
            <a:r>
              <a:rPr sz="3206" spc="-25" dirty="0"/>
              <a:t>New </a:t>
            </a:r>
            <a:r>
              <a:rPr sz="3206" dirty="0"/>
              <a:t>Millennium:</a:t>
            </a:r>
            <a:r>
              <a:rPr sz="3206" spc="-185" dirty="0"/>
              <a:t> </a:t>
            </a:r>
            <a:r>
              <a:rPr sz="3206" spc="-25" dirty="0"/>
              <a:t>C#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73EF7-C7A1-6E9F-19F9-3B1C2D51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.NET development platform</a:t>
            </a:r>
          </a:p>
          <a:p>
            <a:r>
              <a:rPr lang="en-US" dirty="0"/>
              <a:t>Based on C++ , Java, and Delphi</a:t>
            </a:r>
          </a:p>
          <a:p>
            <a:r>
              <a:rPr lang="en-US" dirty="0"/>
              <a:t>Provides a language for component-based software development</a:t>
            </a:r>
          </a:p>
          <a:p>
            <a:r>
              <a:rPr lang="en-US" dirty="0"/>
              <a:t>All .NET languages (C#, Visual BASIC.NET, Managed C++, J#.NET, and Jscript.NET) use 	Common Type System (CTS), which provides a common class library</a:t>
            </a:r>
          </a:p>
          <a:p>
            <a:r>
              <a:rPr lang="en-US" dirty="0"/>
              <a:t>Likely to become widely used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5317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95"/>
              </a:spcBef>
            </a:pPr>
            <a:r>
              <a:rPr sz="3206" spc="-10" dirty="0"/>
              <a:t>Markup/Programming</a:t>
            </a:r>
            <a:r>
              <a:rPr sz="3206" spc="-165" dirty="0"/>
              <a:t> </a:t>
            </a:r>
            <a:r>
              <a:rPr sz="3206" spc="-10" dirty="0"/>
              <a:t>Hybrid</a:t>
            </a:r>
            <a:endParaRPr sz="3206" dirty="0"/>
          </a:p>
          <a:p>
            <a:pPr marL="12724">
              <a:lnSpc>
                <a:spcPct val="100000"/>
              </a:lnSpc>
              <a:tabLst>
                <a:tab pos="8180979" algn="l"/>
              </a:tabLst>
            </a:pPr>
            <a:r>
              <a:rPr sz="3206" u="heavy" spc="-306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z="3206" u="heavy" spc="-10" dirty="0">
                <a:uFill>
                  <a:solidFill>
                    <a:srgbClr val="FF0000"/>
                  </a:solidFill>
                </a:uFill>
              </a:rPr>
              <a:t>Languages</a:t>
            </a:r>
            <a:r>
              <a:rPr sz="3206" u="heavy" dirty="0">
                <a:uFill>
                  <a:solidFill>
                    <a:srgbClr val="FF0000"/>
                  </a:solidFill>
                </a:uFill>
              </a:rPr>
              <a:t>	</a:t>
            </a:r>
            <a:endParaRPr sz="320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2EBB23-8EE8-B98B-896A-3D1A60B7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XSLT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eXtensible Markup Language (XML): a metamarkup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eXtensible Stylesheet Language Transformation (XSTL) transforms XML documents for display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Programming constructs (e.g., looping)</a:t>
            </a:r>
          </a:p>
          <a:p>
            <a:r>
              <a:rPr lang="pl-PL" dirty="0"/>
              <a:t>JSP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Java Server Pages: a collection of technologies to support dynamic Web 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servlet: a Java program that resides on a Web server; servlet’s output is displayed by the browser</a:t>
            </a:r>
          </a:p>
          <a:p>
            <a:endParaRPr lang="en-PK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216451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B5380-3E79-3CD7-33C0-389EB3DF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Development, development environment, 	and evaluation of a number of important programming languages</a:t>
            </a:r>
          </a:p>
          <a:p>
            <a:r>
              <a:rPr lang="en-US" dirty="0"/>
              <a:t>Perspective into current issues in language design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66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584019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219F-5E0B-C335-F462-5473A921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67</a:t>
            </a:fld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0C7FB-24C8-F1B9-59C1-342B778B0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03" y="3064420"/>
            <a:ext cx="762000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19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Zuse’s</a:t>
            </a:r>
            <a:r>
              <a:rPr spc="-40" dirty="0"/>
              <a:t> </a:t>
            </a:r>
            <a:r>
              <a:rPr spc="-10" dirty="0"/>
              <a:t>Plankalkül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E7513-A59D-4006-46F9-CC59A723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implemented</a:t>
            </a:r>
          </a:p>
          <a:p>
            <a:r>
              <a:rPr lang="en-US" dirty="0"/>
              <a:t>Advanced data structures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floating point, arrays, records</a:t>
            </a:r>
          </a:p>
          <a:p>
            <a:pPr marL="0" indent="0">
              <a:buNone/>
            </a:pPr>
            <a:endParaRPr lang="en-US" dirty="0"/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fld id="{30D59AF6-7BDD-4EB9-9E39-42274B397D6D}" type="slidenum">
              <a:rPr lang="en-PK" smtClean="0"/>
              <a:pPr marL="12700">
                <a:spcBef>
                  <a:spcPts val="5"/>
                </a:spcBef>
              </a:pPr>
              <a:t>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73716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748" rIns="0" bIns="0" rtlCol="0" anchor="ctr">
            <a:spAutoFit/>
          </a:bodyPr>
          <a:lstStyle/>
          <a:p>
            <a:pPr marL="104974">
              <a:lnSpc>
                <a:spcPct val="100000"/>
              </a:lnSpc>
              <a:spcBef>
                <a:spcPts val="100"/>
              </a:spcBef>
            </a:pPr>
            <a:r>
              <a:rPr dirty="0"/>
              <a:t>Plankalkül</a:t>
            </a:r>
            <a:r>
              <a:rPr spc="-50" dirty="0"/>
              <a:t> </a:t>
            </a:r>
            <a:r>
              <a:rPr spc="-10" dirty="0"/>
              <a:t>Syntax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AD2A13-CF2E-6AAE-5809-01092BE5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assignment statement to assign the expression A[4] + 1 to A[5]</a:t>
            </a:r>
          </a:p>
          <a:p>
            <a:endParaRPr lang="en-PK" dirty="0"/>
          </a:p>
        </p:txBody>
      </p:sp>
      <p:sp>
        <p:nvSpPr>
          <p:cNvPr id="4" name="object 4"/>
          <p:cNvSpPr txBox="1"/>
          <p:nvPr/>
        </p:nvSpPr>
        <p:spPr>
          <a:xfrm>
            <a:off x="1131472" y="3353077"/>
            <a:ext cx="3196159" cy="1566907"/>
          </a:xfrm>
          <a:prstGeom prst="rect">
            <a:avLst/>
          </a:prstGeom>
        </p:spPr>
        <p:txBody>
          <a:bodyPr vert="horz" wrap="square" lIns="0" tIns="98608" rIns="0" bIns="0" rtlCol="0">
            <a:spAutoFit/>
          </a:bodyPr>
          <a:lstStyle/>
          <a:p>
            <a:pPr marL="690284">
              <a:spcBef>
                <a:spcPts val="776"/>
              </a:spcBef>
              <a:tabLst>
                <a:tab pos="1162985" algn="l"/>
              </a:tabLst>
            </a:pP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|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	A</a:t>
            </a:r>
            <a:r>
              <a:rPr sz="2805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+</a:t>
            </a:r>
            <a:r>
              <a:rPr sz="2805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1</a:t>
            </a:r>
            <a:r>
              <a:rPr sz="2805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=&gt;</a:t>
            </a:r>
            <a:r>
              <a:rPr sz="2805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A</a:t>
            </a:r>
            <a:endParaRPr sz="2805" dirty="0">
              <a:latin typeface="Lucida Sans Unicode"/>
              <a:cs typeface="Lucida Sans Unicode"/>
            </a:endParaRPr>
          </a:p>
          <a:p>
            <a:pPr marL="12724">
              <a:spcBef>
                <a:spcPts val="681"/>
              </a:spcBef>
              <a:tabLst>
                <a:tab pos="697282" algn="l"/>
                <a:tab pos="1168711" algn="l"/>
              </a:tabLst>
            </a:pP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V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	</a:t>
            </a: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|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	</a:t>
            </a: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4</a:t>
            </a:r>
            <a:endParaRPr sz="2805" dirty="0">
              <a:latin typeface="Lucida Sans Unicode"/>
              <a:cs typeface="Lucida Sans Unicode"/>
            </a:endParaRPr>
          </a:p>
          <a:p>
            <a:pPr marL="125333">
              <a:spcBef>
                <a:spcPts val="676"/>
              </a:spcBef>
              <a:tabLst>
                <a:tab pos="655929" algn="l"/>
                <a:tab pos="1127994" algn="l"/>
              </a:tabLst>
            </a:pP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S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	</a:t>
            </a: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|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	</a:t>
            </a:r>
            <a:r>
              <a:rPr sz="2805" spc="-25" dirty="0">
                <a:solidFill>
                  <a:srgbClr val="0000CC"/>
                </a:solidFill>
                <a:latin typeface="Lucida Sans Unicode"/>
                <a:cs typeface="Lucida Sans Unicode"/>
              </a:rPr>
              <a:t>1.n</a:t>
            </a:r>
            <a:endParaRPr sz="2805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4671" y="3866473"/>
            <a:ext cx="585920" cy="1053511"/>
          </a:xfrm>
          <a:prstGeom prst="rect">
            <a:avLst/>
          </a:prstGeom>
        </p:spPr>
        <p:txBody>
          <a:bodyPr vert="horz" wrap="square" lIns="0" tIns="98608" rIns="0" bIns="0" rtlCol="0">
            <a:spAutoFit/>
          </a:bodyPr>
          <a:lstStyle/>
          <a:p>
            <a:pPr marL="57259">
              <a:spcBef>
                <a:spcPts val="776"/>
              </a:spcBef>
            </a:pPr>
            <a:r>
              <a:rPr sz="2805" spc="-50" dirty="0">
                <a:solidFill>
                  <a:srgbClr val="0000CC"/>
                </a:solidFill>
                <a:latin typeface="Lucida Sans Unicode"/>
                <a:cs typeface="Lucida Sans Unicode"/>
              </a:rPr>
              <a:t>5</a:t>
            </a:r>
            <a:endParaRPr sz="2805" dirty="0">
              <a:latin typeface="Lucida Sans Unicode"/>
              <a:cs typeface="Lucida Sans Unicode"/>
            </a:endParaRPr>
          </a:p>
          <a:p>
            <a:pPr marL="12724">
              <a:spcBef>
                <a:spcPts val="681"/>
              </a:spcBef>
            </a:pPr>
            <a:r>
              <a:rPr sz="2805" spc="-25" dirty="0">
                <a:solidFill>
                  <a:srgbClr val="0000CC"/>
                </a:solidFill>
                <a:latin typeface="Lucida Sans Unicode"/>
                <a:cs typeface="Lucida Sans Unicode"/>
              </a:rPr>
              <a:t>1.n</a:t>
            </a:r>
            <a:endParaRPr sz="2805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2951" y="3866472"/>
            <a:ext cx="2111475" cy="1053511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76981" marR="5090" indent="-64892">
              <a:lnSpc>
                <a:spcPct val="120200"/>
              </a:lnSpc>
              <a:spcBef>
                <a:spcPts val="95"/>
              </a:spcBef>
            </a:pPr>
            <a:r>
              <a:rPr sz="2805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(subscripts) </a:t>
            </a:r>
            <a:r>
              <a:rPr sz="2805" dirty="0">
                <a:solidFill>
                  <a:srgbClr val="0000CC"/>
                </a:solidFill>
                <a:latin typeface="Lucida Sans Unicode"/>
                <a:cs typeface="Lucida Sans Unicode"/>
              </a:rPr>
              <a:t>(data</a:t>
            </a:r>
            <a:r>
              <a:rPr sz="2805" spc="-7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805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types)</a:t>
            </a:r>
            <a:endParaRPr sz="2805" dirty="0">
              <a:latin typeface="Lucida Sans Unicode"/>
              <a:cs typeface="Lucida Sans Unicode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2963D9-FDC0-D6F6-D884-3E750419E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8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0053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7" rIns="0" bIns="0" rtlCol="0" anchor="ctr">
            <a:spAutoFit/>
          </a:bodyPr>
          <a:lstStyle/>
          <a:p>
            <a:pPr marL="104974" marR="5090">
              <a:lnSpc>
                <a:spcPct val="100000"/>
              </a:lnSpc>
              <a:spcBef>
                <a:spcPts val="95"/>
              </a:spcBef>
            </a:pPr>
            <a:r>
              <a:rPr sz="3206" dirty="0"/>
              <a:t>Minimal</a:t>
            </a:r>
            <a:r>
              <a:rPr sz="3206" spc="-140" dirty="0"/>
              <a:t> </a:t>
            </a:r>
            <a:r>
              <a:rPr sz="3206" dirty="0"/>
              <a:t>Hardware</a:t>
            </a:r>
            <a:r>
              <a:rPr sz="3206" spc="-135" dirty="0"/>
              <a:t> </a:t>
            </a:r>
            <a:r>
              <a:rPr sz="3206" spc="-10" dirty="0"/>
              <a:t>Programming: Pseudocodes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568E8-80A9-921A-D746-96DAAE17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wrong with using machine code?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Poor readability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Poor modifiability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Expression coding was tedious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Machine deficiencies--no indexing or floating point</a:t>
            </a:r>
          </a:p>
          <a:p>
            <a:endParaRPr lang="en-PK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8B1FF54-8C08-B58F-9781-806A5D9D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455" y="74491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59AF6-7BDD-4EB9-9E39-42274B397D6D}" type="slidenum">
              <a:rPr lang="en-PK" smtClean="0"/>
              <a:pPr/>
              <a:t>9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57315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1363</TotalTime>
  <Words>2931</Words>
  <Application>Microsoft Office PowerPoint</Application>
  <PresentationFormat>Widescreen</PresentationFormat>
  <Paragraphs>519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Abadi</vt:lpstr>
      <vt:lpstr>Arial</vt:lpstr>
      <vt:lpstr>Arial Rounded MT Bold</vt:lpstr>
      <vt:lpstr>Calibri</vt:lpstr>
      <vt:lpstr>Calibri body</vt:lpstr>
      <vt:lpstr>Courier New</vt:lpstr>
      <vt:lpstr>Lucida Sans Unicode</vt:lpstr>
      <vt:lpstr>Times New Roman</vt:lpstr>
      <vt:lpstr>Wingdings</vt:lpstr>
      <vt:lpstr>Berlin</vt:lpstr>
      <vt:lpstr>Principals Of Programming Languages</vt:lpstr>
      <vt:lpstr>PowerPoint Presentation</vt:lpstr>
      <vt:lpstr>Chapter 2 Topics</vt:lpstr>
      <vt:lpstr>Chapter 2 Topics (continued)</vt:lpstr>
      <vt:lpstr>Chapter 2 Topics (continued)</vt:lpstr>
      <vt:lpstr>Genealogy of Common Languages</vt:lpstr>
      <vt:lpstr>Zuse’s Plankalkül</vt:lpstr>
      <vt:lpstr>Plankalkül Syntax</vt:lpstr>
      <vt:lpstr>Minimal Hardware Programming: Pseudocodes</vt:lpstr>
      <vt:lpstr>Pseudocodes: Short Code</vt:lpstr>
      <vt:lpstr>Pseudocodes: Speedcoding</vt:lpstr>
      <vt:lpstr>Pseudocodes: Related Systems</vt:lpstr>
      <vt:lpstr>IBM 704 and Fortran</vt:lpstr>
      <vt:lpstr>Design Process of Fortran</vt:lpstr>
      <vt:lpstr>Fortran I Overview</vt:lpstr>
      <vt:lpstr>Fortran I Overview (continued)</vt:lpstr>
      <vt:lpstr>Fortran II</vt:lpstr>
      <vt:lpstr>Fortran IV</vt:lpstr>
      <vt:lpstr>Fortran 77</vt:lpstr>
      <vt:lpstr>Fortran 90</vt:lpstr>
      <vt:lpstr>Fortran Evaluation</vt:lpstr>
      <vt:lpstr>Functional Programming: LISP</vt:lpstr>
      <vt:lpstr>Representation of Two LISP Lists</vt:lpstr>
      <vt:lpstr>LISP Evaluation</vt:lpstr>
      <vt:lpstr>Scheme</vt:lpstr>
      <vt:lpstr>COMMON LISP</vt:lpstr>
      <vt:lpstr>The First Step Toward Sophistication: ALGOL 60</vt:lpstr>
      <vt:lpstr>Early Design Process</vt:lpstr>
      <vt:lpstr>ALGOL 58</vt:lpstr>
      <vt:lpstr>ALGOL 58 Implementation</vt:lpstr>
      <vt:lpstr>ALGOL 60 Overview</vt:lpstr>
      <vt:lpstr>ALGOL 60 Evaluation</vt:lpstr>
      <vt:lpstr>ALGOL 60 Evaluation (continued)</vt:lpstr>
      <vt:lpstr>Computerizing Business Records: COBOL</vt:lpstr>
      <vt:lpstr>COBOL Historical Background</vt:lpstr>
      <vt:lpstr>COBOL Design Process</vt:lpstr>
      <vt:lpstr>COBOL Evaluation</vt:lpstr>
      <vt:lpstr>COBOL: DoD Influence</vt:lpstr>
      <vt:lpstr>The Beginning of Timesharing: BASIC</vt:lpstr>
      <vt:lpstr> Everything for Everybody: PL/I</vt:lpstr>
      <vt:lpstr>PL/I: Background</vt:lpstr>
      <vt:lpstr>PL/I: Design Process</vt:lpstr>
      <vt:lpstr>PL/I: Evaluation</vt:lpstr>
      <vt:lpstr>Two Early Dynamic Languages: APL and  SNOBOL </vt:lpstr>
      <vt:lpstr>APL: A Programming Language</vt:lpstr>
      <vt:lpstr>SNOBOL</vt:lpstr>
      <vt:lpstr>The Beginning of Data Abstraction:  SIMULA 67 </vt:lpstr>
      <vt:lpstr>Orthogonal Design: ALGOL 68</vt:lpstr>
      <vt:lpstr>ALGOL 68 Evaluation</vt:lpstr>
      <vt:lpstr>Early Descendants of ALGOLs</vt:lpstr>
      <vt:lpstr>Pascal - 1971</vt:lpstr>
      <vt:lpstr>C - 1972</vt:lpstr>
      <vt:lpstr>Perl</vt:lpstr>
      <vt:lpstr>Programming Based on Logic: Prolog</vt:lpstr>
      <vt:lpstr>History’s Largest Design Effort: Ada</vt:lpstr>
      <vt:lpstr>Ada Evaluation</vt:lpstr>
      <vt:lpstr>Ada 95</vt:lpstr>
      <vt:lpstr>Object-Oriented Programming: Smalltalk</vt:lpstr>
      <vt:lpstr>Combining Imperative and Object- Oriented Programming: C++</vt:lpstr>
      <vt:lpstr>Related OOP Languages</vt:lpstr>
      <vt:lpstr>An Imperative-Based Object-Oriented Language: Java</vt:lpstr>
      <vt:lpstr>Java Evaluation</vt:lpstr>
      <vt:lpstr>Scripting Languages for the Web</vt:lpstr>
      <vt:lpstr>A C-Based Language for the New Millennium: C#</vt:lpstr>
      <vt:lpstr>Markup/Programming Hybrid  Languages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Principals Of Programming Languages</dc:title>
  <dc:creator>IMRAN ALI</dc:creator>
  <cp:lastModifiedBy>Saeed Rehman</cp:lastModifiedBy>
  <cp:revision>166</cp:revision>
  <dcterms:created xsi:type="dcterms:W3CDTF">2023-09-04T18:53:58Z</dcterms:created>
  <dcterms:modified xsi:type="dcterms:W3CDTF">2023-09-28T10:54:01Z</dcterms:modified>
</cp:coreProperties>
</file>